
<file path=[Content_Types].xml><?xml version="1.0" encoding="utf-8"?>
<Types xmlns="http://schemas.openxmlformats.org/package/2006/content-types"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10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0CB0A-1516-4FC4-AB87-96AD774B4FB7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9E89-2B2D-4E98-81E1-1D474328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66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Here’s a template you can complete with your state, territory or tribal name and dollar amounts. For Medicaid and TANF, pick which option is appliable to your area.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BD294F-8DEB-4875-BE38-602956EA0E9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795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4E7AA-9A1D-1336-D3EF-F6B00EA7F9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36F6D-05ED-4702-22BD-81EBB9BEA8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9487A-BA46-B1D6-0D86-BACBFE369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9479-AD70-471C-81A4-86D35FDC77AF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597FD-ACE9-3D1E-F5DB-795FC1745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0F4F9-9551-EA60-556D-D115863C8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6F7F-7C1E-417F-8749-D554C7461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91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B893D-9C0E-EF69-F206-FFEF83949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36B8C7-261F-2592-047C-D331F8C11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7E9CA-DAEE-F785-014E-1D37D33A0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9479-AD70-471C-81A4-86D35FDC77AF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1A0C6-E91A-D492-E0FF-272AD2972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6CAA4-487E-8242-3E12-00846835E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6F7F-7C1E-417F-8749-D554C7461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0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9A1CD3-5ADC-5A51-DF04-B25C36964E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BA7BD9-B862-2696-A542-79700BCDA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C63D5-4B35-345F-B607-E764185C9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9479-AD70-471C-81A4-86D35FDC77AF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C843B-E624-3099-C422-4C9A39B33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2A66C-C536-DDB1-3FA9-3081B8877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6F7F-7C1E-417F-8749-D554C7461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7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FCECA-0EE9-9BB7-6FC8-ED983A4DF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EE98B-B714-66A3-48B4-810358C67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A9757-1770-5D17-C2CE-5B1509BDC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9479-AD70-471C-81A4-86D35FDC77AF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2AFF6-5D73-9A1A-D99C-E0F01AFDF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9FB94-93C5-9457-ED04-5FCACAD71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6F7F-7C1E-417F-8749-D554C7461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141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B5379-0FF0-CCF7-5692-BDE9A6FEF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49872-740A-5B5D-F43B-15F1202F6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0E68E-74B1-207F-F4B5-8D92E340D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9479-AD70-471C-81A4-86D35FDC77AF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46D7B-D4FB-DD8E-30C8-85BEF7E07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0F835-BA59-3AA4-9580-AFFF161AC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6F7F-7C1E-417F-8749-D554C7461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181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306A8-FABB-F91C-6FBD-DA863BCE7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4B6F1-1B41-DADF-05D9-06A11661BE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AEF73D-05B7-DED6-49B7-04EEC9526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106B2-53ED-54F9-3779-2F66C358B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9479-AD70-471C-81A4-86D35FDC77AF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4336F-2EEF-6999-D0E6-4EE4B61BB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659C9F-D796-4E7E-CA4B-9AFCD018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6F7F-7C1E-417F-8749-D554C7461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22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06D2F-30DD-F578-C9DD-6078A4C0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5A826-8148-0E57-6050-A034194A6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E2CD35-8434-891E-B263-87BC39F398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CC6EAE-AA86-0287-BB63-9215DC05B0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31314E-0284-773B-AD47-32D10CBBF8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76BA45-6DC6-91DF-4F7B-CFAEEAA1C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9479-AD70-471C-81A4-86D35FDC77AF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162E2D-DF3B-DE09-320D-46312C7E1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E5166-25A8-C10D-F2C3-14F146DDE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6F7F-7C1E-417F-8749-D554C7461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28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9D151-79F4-9310-CEAF-9F3A31E80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558B7A-59D9-0A7E-AE6A-D0AC2D773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9479-AD70-471C-81A4-86D35FDC77AF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5B45E3-41AA-9AF7-C650-368E6CF78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BA34D9-BE96-F1E9-C9A4-BFEC84B36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6F7F-7C1E-417F-8749-D554C7461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27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B8A3ED-C350-C954-4287-03B4876DE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9479-AD70-471C-81A4-86D35FDC77AF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8E5AD7-6AC2-F1F6-30F0-0CE9B9320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769470-B089-8596-2CDE-2F3BF79B1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6F7F-7C1E-417F-8749-D554C7461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2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8C641-EDB3-EB0F-0EE6-B79937B3A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DDC8B-CC9D-C51F-BF76-CD64E4ADE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7F88FA-93C2-C010-0D79-C28C92FAB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1C1102-747C-12D6-D31A-58A7993BD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9479-AD70-471C-81A4-86D35FDC77AF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DADF4-8108-DD60-F0CE-CDD47F73C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225A3-4149-BF91-DC07-7FBE69782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6F7F-7C1E-417F-8749-D554C7461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31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A062D-395A-3BDE-A532-8DF1006A6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E209C-03CE-5F59-2524-EF4816553A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4D6675-1F50-8182-3229-840FF3AEA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016B5A-572A-87F7-A35C-D8D94B242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39479-AD70-471C-81A4-86D35FDC77AF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97CD3D-F3E0-0B0B-3AFB-5C31F3C59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635550-CA0F-FF79-2EAB-1336A776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6F7F-7C1E-417F-8749-D554C7461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8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00177D-53D8-6652-B400-6D436EDA7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3331F9-DADF-FC55-8E07-1413A1BC8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DC235-6244-8116-F5FB-3C00A0DEF1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39479-AD70-471C-81A4-86D35FDC77AF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DFF36-FB57-9BDF-3BAB-C2AD5E9159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553A2-A051-B2FC-2ECE-21B265AA8F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06F7F-7C1E-417F-8749-D554C7461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60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4">
            <a:extLst>
              <a:ext uri="{FF2B5EF4-FFF2-40B4-BE49-F238E27FC236}">
                <a16:creationId xmlns:a16="http://schemas.microsoft.com/office/drawing/2014/main" id="{CF3A50FC-128C-4C2C-9780-F9DA18176D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6330" y="756987"/>
          <a:ext cx="11639340" cy="5672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9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9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9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83141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bg1"/>
                          </a:solidFill>
                          <a:latin typeface="+mn-lt"/>
                          <a:cs typeface="Calibri" panose="020F0502020204030204" pitchFamily="34" charset="0"/>
                        </a:rPr>
                        <a:t>Outside the Foster</a:t>
                      </a:r>
                      <a:r>
                        <a:rPr lang="en-US" sz="1800" baseline="0">
                          <a:solidFill>
                            <a:schemeClr val="bg1"/>
                          </a:solidFill>
                          <a:latin typeface="+mn-lt"/>
                          <a:cs typeface="Calibri" panose="020F0502020204030204" pitchFamily="34" charset="0"/>
                        </a:rPr>
                        <a:t> Care System or Outside Licensed Kinship Foster Care</a:t>
                      </a:r>
                    </a:p>
                    <a:p>
                      <a:pPr algn="ctr"/>
                      <a:r>
                        <a:rPr lang="en-US" sz="1800" b="0" baseline="0">
                          <a:solidFill>
                            <a:schemeClr val="bg1"/>
                          </a:solidFill>
                          <a:latin typeface="+mn-lt"/>
                          <a:cs typeface="Calibri" panose="020F0502020204030204" pitchFamily="34" charset="0"/>
                        </a:rPr>
                        <a:t>Temporary Assistance for Needy Families (TANF) “Child-Only” Grants</a:t>
                      </a:r>
                      <a:endParaRPr lang="en-US" sz="1800" b="0">
                        <a:solidFill>
                          <a:schemeClr val="bg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1A357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bg1"/>
                          </a:solidFill>
                          <a:latin typeface="+mn-lt"/>
                          <a:cs typeface="Calibri" panose="020F0502020204030204" pitchFamily="34" charset="0"/>
                        </a:rPr>
                        <a:t>Licensed Kinship Foster Care</a:t>
                      </a:r>
                    </a:p>
                    <a:p>
                      <a:pPr algn="ctr"/>
                      <a:endParaRPr lang="en-US" sz="1800" b="0">
                        <a:solidFill>
                          <a:schemeClr val="bg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1800" b="0">
                          <a:solidFill>
                            <a:schemeClr val="bg1"/>
                          </a:solidFill>
                          <a:latin typeface="+mn-lt"/>
                          <a:cs typeface="Calibri" panose="020F0502020204030204" pitchFamily="34" charset="0"/>
                        </a:rPr>
                        <a:t>Foster Care Maintenance Payments</a:t>
                      </a:r>
                    </a:p>
                  </a:txBody>
                  <a:tcPr anchor="ctr">
                    <a:solidFill>
                      <a:srgbClr val="1A357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bg1"/>
                          </a:solidFill>
                          <a:latin typeface="+mn-lt"/>
                          <a:cs typeface="Calibri" panose="020F0502020204030204" pitchFamily="34" charset="0"/>
                        </a:rPr>
                        <a:t>Guardianship Assistance </a:t>
                      </a:r>
                      <a:r>
                        <a:rPr lang="en-US" sz="1800" baseline="0">
                          <a:solidFill>
                            <a:schemeClr val="bg1"/>
                          </a:solidFill>
                          <a:latin typeface="+mn-lt"/>
                          <a:cs typeface="Calibri" panose="020F0502020204030204" pitchFamily="34" charset="0"/>
                        </a:rPr>
                        <a:t>and Adoption Assistance for Eligible Children Exiting Foster Care</a:t>
                      </a:r>
                    </a:p>
                  </a:txBody>
                  <a:tcPr anchor="ctr">
                    <a:solidFill>
                      <a:srgbClr val="1A35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5207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One Child </a:t>
                      </a:r>
                    </a:p>
                    <a:p>
                      <a:pPr algn="ctr"/>
                      <a:r>
                        <a:rPr lang="en-US" sz="1800" b="1" baseline="0" dirty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$  </a:t>
                      </a:r>
                      <a:r>
                        <a:rPr lang="en-US" sz="1800" baseline="0" dirty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/month</a:t>
                      </a:r>
                    </a:p>
                    <a:p>
                      <a:pPr algn="ctr"/>
                      <a:r>
                        <a:rPr lang="en-US" sz="1800" i="1" baseline="0" dirty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Must apply for Medicaid separately </a:t>
                      </a:r>
                      <a:r>
                        <a:rPr lang="en-US" sz="1800" b="1" i="1" baseline="0" dirty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or</a:t>
                      </a:r>
                      <a:r>
                        <a:rPr lang="en-US" sz="1800" i="1" baseline="0" dirty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 Automatic Medicaid with a TANF child-only grant </a:t>
                      </a:r>
                    </a:p>
                  </a:txBody>
                  <a:tcPr>
                    <a:solidFill>
                      <a:srgbClr val="9EDB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One</a:t>
                      </a:r>
                      <a:r>
                        <a:rPr lang="en-US" sz="1800" b="1" baseline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 Child</a:t>
                      </a:r>
                    </a:p>
                    <a:p>
                      <a:pPr algn="ctr"/>
                      <a:r>
                        <a:rPr lang="en-US" sz="1800" b="0" baseline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Lowest rate</a:t>
                      </a:r>
                    </a:p>
                    <a:p>
                      <a:pPr algn="ctr"/>
                      <a:r>
                        <a:rPr lang="en-US" sz="1800" b="1" kern="1200" baseline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$  </a:t>
                      </a:r>
                      <a:r>
                        <a:rPr lang="en-US" sz="1800" b="0" kern="1200" baseline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/month </a:t>
                      </a:r>
                    </a:p>
                    <a:p>
                      <a:pPr algn="ctr"/>
                      <a:r>
                        <a:rPr lang="en-US" sz="1800" b="0" kern="1200" baseline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Automatic Medicaid</a:t>
                      </a:r>
                    </a:p>
                  </a:txBody>
                  <a:tcPr>
                    <a:solidFill>
                      <a:srgbClr val="F1E2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One Child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Lowest rate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$</a:t>
                      </a:r>
                      <a:r>
                        <a:rPr lang="en-US" sz="1800" b="1" kern="1200" baseline="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n-US" sz="1800" b="0" kern="1200" baseline="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/month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baseline="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Automatic Medicaid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baseline="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5D4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0619"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Two Children </a:t>
                      </a:r>
                    </a:p>
                    <a:p>
                      <a:pPr algn="ctr"/>
                      <a:r>
                        <a:rPr lang="en-US" sz="1800" b="1" kern="1200" baseline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$  </a:t>
                      </a:r>
                      <a:r>
                        <a:rPr lang="en-US" sz="1800" baseline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/month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baseline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Must apply for Medicaid separately </a:t>
                      </a:r>
                      <a:r>
                        <a:rPr lang="en-US" sz="1800" b="1" i="1" baseline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or</a:t>
                      </a:r>
                      <a:r>
                        <a:rPr lang="en-US" sz="1800" i="1" baseline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 Automatic Medicaid with a TANF child-only grant </a:t>
                      </a:r>
                      <a:endParaRPr lang="en-US" sz="1800" i="1">
                        <a:solidFill>
                          <a:schemeClr val="accent5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9EDB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Two </a:t>
                      </a:r>
                      <a:r>
                        <a:rPr lang="en-US" sz="1800" b="1" baseline="0" dirty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Children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Lowest rate</a:t>
                      </a:r>
                    </a:p>
                    <a:p>
                      <a:pPr algn="ctr"/>
                      <a:r>
                        <a:rPr lang="en-US" sz="1800" b="1" baseline="0" dirty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$</a:t>
                      </a:r>
                      <a:r>
                        <a:rPr lang="en-US" sz="1800" b="1" kern="1200" baseline="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n-US" sz="1800" b="0" kern="1200" baseline="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/month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baseline="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Automatic Medicaid</a:t>
                      </a:r>
                    </a:p>
                  </a:txBody>
                  <a:tcPr>
                    <a:solidFill>
                      <a:srgbClr val="F1E2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Two Children</a:t>
                      </a:r>
                    </a:p>
                    <a:p>
                      <a:pPr algn="ctr"/>
                      <a:r>
                        <a:rPr lang="en-US" sz="1800" b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Lowest rate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$  </a:t>
                      </a:r>
                      <a:r>
                        <a:rPr lang="en-US" sz="1800" b="0" kern="1200" baseline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/month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baseline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Automatic Medicaid</a:t>
                      </a:r>
                    </a:p>
                  </a:txBody>
                  <a:tcPr>
                    <a:solidFill>
                      <a:srgbClr val="F5D4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9851"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Three Children </a:t>
                      </a:r>
                    </a:p>
                    <a:p>
                      <a:pPr algn="ctr"/>
                      <a:r>
                        <a:rPr lang="en-US" sz="1800" b="1" baseline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$  </a:t>
                      </a:r>
                      <a:r>
                        <a:rPr lang="en-US" sz="1800" baseline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/month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baseline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Must apply for Medicaid separately </a:t>
                      </a:r>
                      <a:r>
                        <a:rPr lang="en-US" sz="1800" b="1" i="1" baseline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or</a:t>
                      </a:r>
                      <a:r>
                        <a:rPr lang="en-US" sz="1800" i="1" baseline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 Automatic Medicaid with a TANF child-only grant </a:t>
                      </a:r>
                      <a:endParaRPr lang="en-US" sz="1800" i="1">
                        <a:solidFill>
                          <a:schemeClr val="accent5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9EDB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Three</a:t>
                      </a:r>
                      <a:r>
                        <a:rPr lang="en-US" sz="1800" b="1" baseline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 Children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Lowest rate</a:t>
                      </a:r>
                    </a:p>
                    <a:p>
                      <a:pPr algn="ctr"/>
                      <a:r>
                        <a:rPr lang="en-US" sz="1800" b="1" baseline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$</a:t>
                      </a:r>
                      <a:r>
                        <a:rPr lang="en-US" sz="1800" b="1" kern="1200" baseline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n-US" sz="1800" b="0" kern="1200" baseline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/month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baseline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Automatic Medicaid</a:t>
                      </a:r>
                    </a:p>
                    <a:p>
                      <a:pPr algn="ctr"/>
                      <a:endParaRPr lang="en-US" sz="1800" b="1" kern="1200" baseline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1E2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Three Children</a:t>
                      </a:r>
                    </a:p>
                    <a:p>
                      <a:pPr algn="ctr"/>
                      <a:r>
                        <a:rPr lang="en-US" sz="1800" dirty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Lowest rate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accent5"/>
                          </a:solidFill>
                          <a:latin typeface="+mn-lt"/>
                          <a:cs typeface="Calibri" panose="020F0502020204030204" pitchFamily="34" charset="0"/>
                        </a:rPr>
                        <a:t>$</a:t>
                      </a:r>
                      <a:r>
                        <a:rPr lang="en-US" sz="1800" b="1" kern="1200" baseline="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n-US" sz="1800" b="0" kern="1200" baseline="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/month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baseline="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Automatic Medicaid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baseline="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5D4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FE111FF-BF2E-4AAE-9B36-29D6E8284A96}"/>
              </a:ext>
            </a:extLst>
          </p:cNvPr>
          <p:cNvSpPr txBox="1"/>
          <p:nvPr/>
        </p:nvSpPr>
        <p:spPr>
          <a:xfrm>
            <a:off x="1699890" y="150260"/>
            <a:ext cx="8792220" cy="584775"/>
          </a:xfrm>
          <a:prstGeom prst="rect">
            <a:avLst/>
          </a:prstGeom>
          <a:solidFill>
            <a:srgbClr val="1A3575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Insert State Name 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– Support Comparison</a:t>
            </a:r>
          </a:p>
        </p:txBody>
      </p:sp>
      <p:pic>
        <p:nvPicPr>
          <p:cNvPr id="4" name="bg object 18">
            <a:extLst>
              <a:ext uri="{FF2B5EF4-FFF2-40B4-BE49-F238E27FC236}">
                <a16:creationId xmlns:a16="http://schemas.microsoft.com/office/drawing/2014/main" id="{6D8CD3A0-54EB-434C-8EFE-52D92E1C7E1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20400" y="6274293"/>
            <a:ext cx="1375144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276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189</Words>
  <Application>Microsoft Office PowerPoint</Application>
  <PresentationFormat>Widescreen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Devlin</dc:creator>
  <cp:lastModifiedBy>Melissa Devlin</cp:lastModifiedBy>
  <cp:revision>2</cp:revision>
  <dcterms:created xsi:type="dcterms:W3CDTF">2022-11-10T14:45:14Z</dcterms:created>
  <dcterms:modified xsi:type="dcterms:W3CDTF">2022-11-10T18:13:11Z</dcterms:modified>
</cp:coreProperties>
</file>