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88" r:id="rId6"/>
  </p:sldMasterIdLst>
  <p:notesMasterIdLst>
    <p:notesMasterId r:id="rId51"/>
  </p:notesMasterIdLst>
  <p:sldIdLst>
    <p:sldId id="1160" r:id="rId7"/>
    <p:sldId id="1230" r:id="rId8"/>
    <p:sldId id="1099" r:id="rId9"/>
    <p:sldId id="1002" r:id="rId10"/>
    <p:sldId id="1100" r:id="rId11"/>
    <p:sldId id="1101" r:id="rId12"/>
    <p:sldId id="1227" r:id="rId13"/>
    <p:sldId id="261" r:id="rId14"/>
    <p:sldId id="264" r:id="rId15"/>
    <p:sldId id="265" r:id="rId16"/>
    <p:sldId id="268" r:id="rId17"/>
    <p:sldId id="270" r:id="rId18"/>
    <p:sldId id="271" r:id="rId19"/>
    <p:sldId id="1165" r:id="rId20"/>
    <p:sldId id="418" r:id="rId21"/>
    <p:sldId id="411" r:id="rId22"/>
    <p:sldId id="1164" r:id="rId23"/>
    <p:sldId id="269" r:id="rId24"/>
    <p:sldId id="1102" r:id="rId25"/>
    <p:sldId id="449" r:id="rId26"/>
    <p:sldId id="1103" r:id="rId27"/>
    <p:sldId id="266" r:id="rId28"/>
    <p:sldId id="465" r:id="rId29"/>
    <p:sldId id="1104" r:id="rId30"/>
    <p:sldId id="477" r:id="rId31"/>
    <p:sldId id="476" r:id="rId32"/>
    <p:sldId id="472" r:id="rId33"/>
    <p:sldId id="478" r:id="rId34"/>
    <p:sldId id="480" r:id="rId35"/>
    <p:sldId id="479" r:id="rId36"/>
    <p:sldId id="439" r:id="rId37"/>
    <p:sldId id="1105" r:id="rId38"/>
    <p:sldId id="406" r:id="rId39"/>
    <p:sldId id="407" r:id="rId40"/>
    <p:sldId id="459" r:id="rId41"/>
    <p:sldId id="460" r:id="rId42"/>
    <p:sldId id="263" r:id="rId43"/>
    <p:sldId id="1106" r:id="rId44"/>
    <p:sldId id="1109" r:id="rId45"/>
    <p:sldId id="1110" r:id="rId46"/>
    <p:sldId id="1229" r:id="rId47"/>
    <p:sldId id="1161" r:id="rId48"/>
    <p:sldId id="1166" r:id="rId49"/>
    <p:sldId id="1228" r:id="rId5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BD9440-6C26-53C7-6789-98A755450A49}" name="Ana Beltran" initials="AB" userId="S::abeltran@gu.org::0c590491-8bf0-4801-88ee-613b5be4158a" providerId="AD"/>
  <p188:author id="{ED823070-6FCC-C9C0-479B-6C1FAA80D102}" name="Laura O'Connor" initials="LO" userId="S::Laura.O'Connor@burness.com::d5811cce-23c6-47ce-8516-eea81fccc7d9" providerId="AD"/>
  <p188:author id="{DAE8F8B8-4CFF-9355-C4F2-CFE4F90CEBAA}" name="Maari Weiss" initials="MW" userId="S::mweiss@gu.org::44a4e0e3-be80-4b19-850f-5a146a3bf2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F53"/>
    <a:srgbClr val="54184F"/>
    <a:srgbClr val="CC99CC"/>
    <a:srgbClr val="F5D4C7"/>
    <a:srgbClr val="F1E2EA"/>
    <a:srgbClr val="9EDBD9"/>
    <a:srgbClr val="1A3575"/>
    <a:srgbClr val="54164F"/>
    <a:srgbClr val="000000"/>
    <a:srgbClr val="2F08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B0EC3-9A3A-4B93-97FE-E7D80D694A73}" v="336" dt="2022-11-11T21:33:14.416"/>
    <p1510:client id="{3974A771-089A-40AB-B77A-061284445FD1}" v="15" dt="2022-11-11T21:54:04.127"/>
    <p1510:client id="{CC4004C5-7893-4C61-BCAE-6982D8E6D650}" v="8" dt="2022-11-11T19:46:50.966"/>
    <p1510:client id="{F7EE798A-9CC3-4FAE-9195-E9AC4F14839D}" v="4484" dt="2022-11-11T21:56:06.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001" autoAdjust="0"/>
    <p:restoredTop sz="94660"/>
  </p:normalViewPr>
  <p:slideViewPr>
    <p:cSldViewPr snapToGrid="0">
      <p:cViewPr varScale="1">
        <p:scale>
          <a:sx n="62" d="100"/>
          <a:sy n="62" d="100"/>
        </p:scale>
        <p:origin x="1288" y="56"/>
      </p:cViewPr>
      <p:guideLst>
        <p:guide orient="horz" pos="2160"/>
        <p:guide pos="3840"/>
      </p:guideLst>
    </p:cSldViewPr>
  </p:slideViewPr>
  <p:notesTextViewPr>
    <p:cViewPr>
      <p:scale>
        <a:sx n="1" d="1"/>
        <a:sy n="1" d="1"/>
      </p:scale>
      <p:origin x="0" y="0"/>
    </p:cViewPr>
  </p:notesTextViewPr>
  <p:notesViewPr>
    <p:cSldViewPr snapToGrid="0">
      <p:cViewPr>
        <p:scale>
          <a:sx n="83" d="100"/>
          <a:sy n="83" d="100"/>
        </p:scale>
        <p:origin x="1408" y="-1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Devlin" userId="5df6235b-ea9c-4900-bd04-ae62efe4ac20" providerId="ADAL" clId="{3974A771-089A-40AB-B77A-061284445FD1}"/>
    <pc:docChg chg="modSld">
      <pc:chgData name="Melissa Devlin" userId="5df6235b-ea9c-4900-bd04-ae62efe4ac20" providerId="ADAL" clId="{3974A771-089A-40AB-B77A-061284445FD1}" dt="2022-11-11T21:50:22.359" v="10" actId="255"/>
      <pc:docMkLst>
        <pc:docMk/>
      </pc:docMkLst>
      <pc:sldChg chg="modNotes">
        <pc:chgData name="Melissa Devlin" userId="5df6235b-ea9c-4900-bd04-ae62efe4ac20" providerId="ADAL" clId="{3974A771-089A-40AB-B77A-061284445FD1}" dt="2022-11-11T21:49:29.562" v="1" actId="20577"/>
        <pc:sldMkLst>
          <pc:docMk/>
          <pc:sldMk cId="0" sldId="268"/>
        </pc:sldMkLst>
      </pc:sldChg>
      <pc:sldChg chg="modSp mod">
        <pc:chgData name="Melissa Devlin" userId="5df6235b-ea9c-4900-bd04-ae62efe4ac20" providerId="ADAL" clId="{3974A771-089A-40AB-B77A-061284445FD1}" dt="2022-11-11T21:50:22.359" v="10" actId="255"/>
        <pc:sldMkLst>
          <pc:docMk/>
          <pc:sldMk cId="4080969992" sldId="1160"/>
        </pc:sldMkLst>
        <pc:spChg chg="mod">
          <ac:chgData name="Melissa Devlin" userId="5df6235b-ea9c-4900-bd04-ae62efe4ac20" providerId="ADAL" clId="{3974A771-089A-40AB-B77A-061284445FD1}" dt="2022-11-11T21:50:09.065" v="8" actId="1076"/>
          <ac:spMkLst>
            <pc:docMk/>
            <pc:sldMk cId="4080969992" sldId="1160"/>
            <ac:spMk id="2" creationId="{A1B992A4-03DA-3B49-B394-E591CF76E4C7}"/>
          </ac:spMkLst>
        </pc:spChg>
        <pc:spChg chg="mod">
          <ac:chgData name="Melissa Devlin" userId="5df6235b-ea9c-4900-bd04-ae62efe4ac20" providerId="ADAL" clId="{3974A771-089A-40AB-B77A-061284445FD1}" dt="2022-11-11T21:50:22.359" v="10" actId="255"/>
          <ac:spMkLst>
            <pc:docMk/>
            <pc:sldMk cId="4080969992" sldId="1160"/>
            <ac:spMk id="5" creationId="{9803C8EA-F806-DF95-7B58-56395658E58C}"/>
          </ac:spMkLst>
        </pc:spChg>
      </pc:sldChg>
    </pc:docChg>
  </pc:docChgLst>
  <pc:docChgLst>
    <pc:chgData name="Maari Weiss" userId="44a4e0e3-be80-4b19-850f-5a146a3bf2db" providerId="ADAL" clId="{227B0EC3-9A3A-4B93-97FE-E7D80D694A73}"/>
    <pc:docChg chg="undo custSel modSld">
      <pc:chgData name="Maari Weiss" userId="44a4e0e3-be80-4b19-850f-5a146a3bf2db" providerId="ADAL" clId="{227B0EC3-9A3A-4B93-97FE-E7D80D694A73}" dt="2022-11-11T21:33:14.416" v="335" actId="20577"/>
      <pc:docMkLst>
        <pc:docMk/>
      </pc:docMkLst>
      <pc:sldChg chg="modSp mod">
        <pc:chgData name="Maari Weiss" userId="44a4e0e3-be80-4b19-850f-5a146a3bf2db" providerId="ADAL" clId="{227B0EC3-9A3A-4B93-97FE-E7D80D694A73}" dt="2022-11-11T19:35:16.896" v="42" actId="20577"/>
        <pc:sldMkLst>
          <pc:docMk/>
          <pc:sldMk cId="0" sldId="261"/>
        </pc:sldMkLst>
        <pc:spChg chg="mod">
          <ac:chgData name="Maari Weiss" userId="44a4e0e3-be80-4b19-850f-5a146a3bf2db" providerId="ADAL" clId="{227B0EC3-9A3A-4B93-97FE-E7D80D694A73}" dt="2022-11-11T19:35:16.896" v="42" actId="20577"/>
          <ac:spMkLst>
            <pc:docMk/>
            <pc:sldMk cId="0" sldId="261"/>
            <ac:spMk id="15" creationId="{E6617E28-D93B-4BEB-B183-2D364832888C}"/>
          </ac:spMkLst>
        </pc:spChg>
      </pc:sldChg>
      <pc:sldChg chg="modSp mod">
        <pc:chgData name="Maari Weiss" userId="44a4e0e3-be80-4b19-850f-5a146a3bf2db" providerId="ADAL" clId="{227B0EC3-9A3A-4B93-97FE-E7D80D694A73}" dt="2022-11-11T19:37:41.480" v="74" actId="313"/>
        <pc:sldMkLst>
          <pc:docMk/>
          <pc:sldMk cId="0" sldId="264"/>
        </pc:sldMkLst>
        <pc:spChg chg="mod">
          <ac:chgData name="Maari Weiss" userId="44a4e0e3-be80-4b19-850f-5a146a3bf2db" providerId="ADAL" clId="{227B0EC3-9A3A-4B93-97FE-E7D80D694A73}" dt="2022-11-11T19:37:41.480" v="74" actId="313"/>
          <ac:spMkLst>
            <pc:docMk/>
            <pc:sldMk cId="0" sldId="264"/>
            <ac:spMk id="20" creationId="{F1C014C3-2357-47D4-8F34-58BC541B0419}"/>
          </ac:spMkLst>
        </pc:spChg>
      </pc:sldChg>
      <pc:sldChg chg="modNotesTx">
        <pc:chgData name="Maari Weiss" userId="44a4e0e3-be80-4b19-850f-5a146a3bf2db" providerId="ADAL" clId="{227B0EC3-9A3A-4B93-97FE-E7D80D694A73}" dt="2022-11-11T19:39:24.579" v="76" actId="20577"/>
        <pc:sldMkLst>
          <pc:docMk/>
          <pc:sldMk cId="0" sldId="265"/>
        </pc:sldMkLst>
      </pc:sldChg>
      <pc:sldChg chg="modSp mod">
        <pc:chgData name="Maari Weiss" userId="44a4e0e3-be80-4b19-850f-5a146a3bf2db" providerId="ADAL" clId="{227B0EC3-9A3A-4B93-97FE-E7D80D694A73}" dt="2022-11-11T19:39:58.588" v="78" actId="20577"/>
        <pc:sldMkLst>
          <pc:docMk/>
          <pc:sldMk cId="0" sldId="268"/>
        </pc:sldMkLst>
        <pc:spChg chg="mod">
          <ac:chgData name="Maari Weiss" userId="44a4e0e3-be80-4b19-850f-5a146a3bf2db" providerId="ADAL" clId="{227B0EC3-9A3A-4B93-97FE-E7D80D694A73}" dt="2022-11-11T19:39:58.588" v="78" actId="20577"/>
          <ac:spMkLst>
            <pc:docMk/>
            <pc:sldMk cId="0" sldId="268"/>
            <ac:spMk id="25" creationId="{00000000-0000-0000-0000-000000000000}"/>
          </ac:spMkLst>
        </pc:spChg>
      </pc:sldChg>
      <pc:sldChg chg="modSp mod modNotesTx">
        <pc:chgData name="Maari Weiss" userId="44a4e0e3-be80-4b19-850f-5a146a3bf2db" providerId="ADAL" clId="{227B0EC3-9A3A-4B93-97FE-E7D80D694A73}" dt="2022-11-11T19:59:52.407" v="219" actId="20577"/>
        <pc:sldMkLst>
          <pc:docMk/>
          <pc:sldMk cId="0" sldId="269"/>
        </pc:sldMkLst>
        <pc:spChg chg="mod">
          <ac:chgData name="Maari Weiss" userId="44a4e0e3-be80-4b19-850f-5a146a3bf2db" providerId="ADAL" clId="{227B0EC3-9A3A-4B93-97FE-E7D80D694A73}" dt="2022-11-11T19:59:09.020" v="179" actId="20577"/>
          <ac:spMkLst>
            <pc:docMk/>
            <pc:sldMk cId="0" sldId="269"/>
            <ac:spMk id="4" creationId="{6C60DB70-CBB6-EF58-C3DB-8A1DD86416C2}"/>
          </ac:spMkLst>
        </pc:spChg>
      </pc:sldChg>
      <pc:sldChg chg="modNotesTx">
        <pc:chgData name="Maari Weiss" userId="44a4e0e3-be80-4b19-850f-5a146a3bf2db" providerId="ADAL" clId="{227B0EC3-9A3A-4B93-97FE-E7D80D694A73}" dt="2022-11-11T19:40:44.092" v="84" actId="20577"/>
        <pc:sldMkLst>
          <pc:docMk/>
          <pc:sldMk cId="0" sldId="270"/>
        </pc:sldMkLst>
      </pc:sldChg>
      <pc:sldChg chg="modSp mod modNotesTx">
        <pc:chgData name="Maari Weiss" userId="44a4e0e3-be80-4b19-850f-5a146a3bf2db" providerId="ADAL" clId="{227B0EC3-9A3A-4B93-97FE-E7D80D694A73}" dt="2022-11-11T19:50:36.599" v="101" actId="20577"/>
        <pc:sldMkLst>
          <pc:docMk/>
          <pc:sldMk cId="0" sldId="271"/>
        </pc:sldMkLst>
        <pc:spChg chg="mod">
          <ac:chgData name="Maari Weiss" userId="44a4e0e3-be80-4b19-850f-5a146a3bf2db" providerId="ADAL" clId="{227B0EC3-9A3A-4B93-97FE-E7D80D694A73}" dt="2022-11-11T19:50:11.935" v="94" actId="20577"/>
          <ac:spMkLst>
            <pc:docMk/>
            <pc:sldMk cId="0" sldId="271"/>
            <ac:spMk id="14" creationId="{EF34274D-F261-47EE-A21B-4EDA781CA29E}"/>
          </ac:spMkLst>
        </pc:spChg>
      </pc:sldChg>
      <pc:sldChg chg="modSp mod addCm modCm">
        <pc:chgData name="Maari Weiss" userId="44a4e0e3-be80-4b19-850f-5a146a3bf2db" providerId="ADAL" clId="{227B0EC3-9A3A-4B93-97FE-E7D80D694A73}" dt="2022-11-11T19:55:16.641" v="167" actId="20577"/>
        <pc:sldMkLst>
          <pc:docMk/>
          <pc:sldMk cId="241190970" sldId="411"/>
        </pc:sldMkLst>
        <pc:spChg chg="mod">
          <ac:chgData name="Maari Weiss" userId="44a4e0e3-be80-4b19-850f-5a146a3bf2db" providerId="ADAL" clId="{227B0EC3-9A3A-4B93-97FE-E7D80D694A73}" dt="2022-11-11T19:55:16.641" v="167" actId="20577"/>
          <ac:spMkLst>
            <pc:docMk/>
            <pc:sldMk cId="241190970" sldId="411"/>
            <ac:spMk id="3" creationId="{00000000-0000-0000-0000-000000000000}"/>
          </ac:spMkLst>
        </pc:spChg>
      </pc:sldChg>
      <pc:sldChg chg="modNotesTx">
        <pc:chgData name="Maari Weiss" userId="44a4e0e3-be80-4b19-850f-5a146a3bf2db" providerId="ADAL" clId="{227B0EC3-9A3A-4B93-97FE-E7D80D694A73}" dt="2022-11-11T20:55:09.068" v="230" actId="20577"/>
        <pc:sldMkLst>
          <pc:docMk/>
          <pc:sldMk cId="0" sldId="439"/>
        </pc:sldMkLst>
      </pc:sldChg>
      <pc:sldChg chg="modNotesTx">
        <pc:chgData name="Maari Weiss" userId="44a4e0e3-be80-4b19-850f-5a146a3bf2db" providerId="ADAL" clId="{227B0EC3-9A3A-4B93-97FE-E7D80D694A73}" dt="2022-11-11T20:53:35.859" v="221" actId="20577"/>
        <pc:sldMkLst>
          <pc:docMk/>
          <pc:sldMk cId="0" sldId="465"/>
        </pc:sldMkLst>
      </pc:sldChg>
      <pc:sldChg chg="modNotesTx">
        <pc:chgData name="Maari Weiss" userId="44a4e0e3-be80-4b19-850f-5a146a3bf2db" providerId="ADAL" clId="{227B0EC3-9A3A-4B93-97FE-E7D80D694A73}" dt="2022-11-11T20:54:51.057" v="228" actId="20577"/>
        <pc:sldMkLst>
          <pc:docMk/>
          <pc:sldMk cId="0" sldId="479"/>
        </pc:sldMkLst>
      </pc:sldChg>
      <pc:sldChg chg="modSp mod addCm modNotesTx">
        <pc:chgData name="Maari Weiss" userId="44a4e0e3-be80-4b19-850f-5a146a3bf2db" providerId="ADAL" clId="{227B0EC3-9A3A-4B93-97FE-E7D80D694A73}" dt="2022-11-11T19:31:38.732" v="24"/>
        <pc:sldMkLst>
          <pc:docMk/>
          <pc:sldMk cId="0" sldId="1099"/>
        </pc:sldMkLst>
        <pc:spChg chg="mod">
          <ac:chgData name="Maari Weiss" userId="44a4e0e3-be80-4b19-850f-5a146a3bf2db" providerId="ADAL" clId="{227B0EC3-9A3A-4B93-97FE-E7D80D694A73}" dt="2022-11-11T19:25:47.946" v="2" actId="404"/>
          <ac:spMkLst>
            <pc:docMk/>
            <pc:sldMk cId="0" sldId="1099"/>
            <ac:spMk id="13" creationId="{21602FE0-0F93-42AD-B60D-8439D1456292}"/>
          </ac:spMkLst>
        </pc:spChg>
        <pc:picChg chg="mod">
          <ac:chgData name="Maari Weiss" userId="44a4e0e3-be80-4b19-850f-5a146a3bf2db" providerId="ADAL" clId="{227B0EC3-9A3A-4B93-97FE-E7D80D694A73}" dt="2022-11-11T19:25:37.451" v="1" actId="14100"/>
          <ac:picMkLst>
            <pc:docMk/>
            <pc:sldMk cId="0" sldId="1099"/>
            <ac:picMk id="12" creationId="{33746121-1C8D-470A-83EB-E949E5457340}"/>
          </ac:picMkLst>
        </pc:picChg>
      </pc:sldChg>
      <pc:sldChg chg="modSp mod addCm modCm">
        <pc:chgData name="Maari Weiss" userId="44a4e0e3-be80-4b19-850f-5a146a3bf2db" providerId="ADAL" clId="{227B0EC3-9A3A-4B93-97FE-E7D80D694A73}" dt="2022-11-11T19:30:29.786" v="23" actId="14100"/>
        <pc:sldMkLst>
          <pc:docMk/>
          <pc:sldMk cId="0" sldId="1100"/>
        </pc:sldMkLst>
        <pc:spChg chg="mod">
          <ac:chgData name="Maari Weiss" userId="44a4e0e3-be80-4b19-850f-5a146a3bf2db" providerId="ADAL" clId="{227B0EC3-9A3A-4B93-97FE-E7D80D694A73}" dt="2022-11-11T19:30:29.786" v="23" actId="14100"/>
          <ac:spMkLst>
            <pc:docMk/>
            <pc:sldMk cId="0" sldId="1100"/>
            <ac:spMk id="30" creationId="{BA94BE42-0FD4-4E7E-BC6C-6F7A33291797}"/>
          </ac:spMkLst>
        </pc:spChg>
      </pc:sldChg>
      <pc:sldChg chg="modSp mod">
        <pc:chgData name="Maari Weiss" userId="44a4e0e3-be80-4b19-850f-5a146a3bf2db" providerId="ADAL" clId="{227B0EC3-9A3A-4B93-97FE-E7D80D694A73}" dt="2022-11-11T19:32:01.511" v="25" actId="14100"/>
        <pc:sldMkLst>
          <pc:docMk/>
          <pc:sldMk cId="0" sldId="1101"/>
        </pc:sldMkLst>
        <pc:spChg chg="mod">
          <ac:chgData name="Maari Weiss" userId="44a4e0e3-be80-4b19-850f-5a146a3bf2db" providerId="ADAL" clId="{227B0EC3-9A3A-4B93-97FE-E7D80D694A73}" dt="2022-11-11T19:32:01.511" v="25" actId="14100"/>
          <ac:spMkLst>
            <pc:docMk/>
            <pc:sldMk cId="0" sldId="1101"/>
            <ac:spMk id="16" creationId="{00000000-0000-0000-0000-000000000000}"/>
          </ac:spMkLst>
        </pc:spChg>
      </pc:sldChg>
      <pc:sldChg chg="modNotesTx">
        <pc:chgData name="Maari Weiss" userId="44a4e0e3-be80-4b19-850f-5a146a3bf2db" providerId="ADAL" clId="{227B0EC3-9A3A-4B93-97FE-E7D80D694A73}" dt="2022-11-11T20:54:20.082" v="226" actId="20577"/>
        <pc:sldMkLst>
          <pc:docMk/>
          <pc:sldMk cId="2808276732" sldId="1104"/>
        </pc:sldMkLst>
      </pc:sldChg>
      <pc:sldChg chg="modSp mod">
        <pc:chgData name="Maari Weiss" userId="44a4e0e3-be80-4b19-850f-5a146a3bf2db" providerId="ADAL" clId="{227B0EC3-9A3A-4B93-97FE-E7D80D694A73}" dt="2022-11-11T21:33:14.416" v="335" actId="20577"/>
        <pc:sldMkLst>
          <pc:docMk/>
          <pc:sldMk cId="4080969992" sldId="1160"/>
        </pc:sldMkLst>
        <pc:spChg chg="mod">
          <ac:chgData name="Maari Weiss" userId="44a4e0e3-be80-4b19-850f-5a146a3bf2db" providerId="ADAL" clId="{227B0EC3-9A3A-4B93-97FE-E7D80D694A73}" dt="2022-11-11T21:33:14.416" v="335" actId="20577"/>
          <ac:spMkLst>
            <pc:docMk/>
            <pc:sldMk cId="4080969992" sldId="1160"/>
            <ac:spMk id="5" creationId="{9803C8EA-F806-DF95-7B58-56395658E58C}"/>
          </ac:spMkLst>
        </pc:spChg>
      </pc:sldChg>
      <pc:sldChg chg="modSp mod">
        <pc:chgData name="Maari Weiss" userId="44a4e0e3-be80-4b19-850f-5a146a3bf2db" providerId="ADAL" clId="{227B0EC3-9A3A-4B93-97FE-E7D80D694A73}" dt="2022-11-11T19:57:51.824" v="177" actId="404"/>
        <pc:sldMkLst>
          <pc:docMk/>
          <pc:sldMk cId="12802815" sldId="1164"/>
        </pc:sldMkLst>
        <pc:spChg chg="mod">
          <ac:chgData name="Maari Weiss" userId="44a4e0e3-be80-4b19-850f-5a146a3bf2db" providerId="ADAL" clId="{227B0EC3-9A3A-4B93-97FE-E7D80D694A73}" dt="2022-11-11T19:57:51.824" v="177" actId="404"/>
          <ac:spMkLst>
            <pc:docMk/>
            <pc:sldMk cId="12802815" sldId="1164"/>
            <ac:spMk id="7" creationId="{68516A41-106F-9912-30E0-8122F4C06246}"/>
          </ac:spMkLst>
        </pc:spChg>
      </pc:sldChg>
      <pc:sldChg chg="modSp mod">
        <pc:chgData name="Maari Weiss" userId="44a4e0e3-be80-4b19-850f-5a146a3bf2db" providerId="ADAL" clId="{227B0EC3-9A3A-4B93-97FE-E7D80D694A73}" dt="2022-11-11T19:33:26.503" v="40" actId="20577"/>
        <pc:sldMkLst>
          <pc:docMk/>
          <pc:sldMk cId="3503388256" sldId="1227"/>
        </pc:sldMkLst>
        <pc:spChg chg="mod">
          <ac:chgData name="Maari Weiss" userId="44a4e0e3-be80-4b19-850f-5a146a3bf2db" providerId="ADAL" clId="{227B0EC3-9A3A-4B93-97FE-E7D80D694A73}" dt="2022-11-11T19:33:26.503" v="40" actId="20577"/>
          <ac:spMkLst>
            <pc:docMk/>
            <pc:sldMk cId="3503388256" sldId="1227"/>
            <ac:spMk id="6" creationId="{809F1A07-8054-4F36-A9B9-BDB95E843BEA}"/>
          </ac:spMkLst>
        </pc:spChg>
      </pc:sldChg>
    </pc:docChg>
  </pc:docChgLst>
  <pc:docChgLst>
    <pc:chgData name="Melissa Devlin" userId="S::mdevlin@gu.org::5df6235b-ea9c-4900-bd04-ae62efe4ac20" providerId="AD" clId="Web-{CC4004C5-7893-4C61-BCAE-6982D8E6D650}"/>
    <pc:docChg chg="modSld">
      <pc:chgData name="Melissa Devlin" userId="S::mdevlin@gu.org::5df6235b-ea9c-4900-bd04-ae62efe4ac20" providerId="AD" clId="Web-{CC4004C5-7893-4C61-BCAE-6982D8E6D650}" dt="2022-11-11T19:46:50.966" v="7" actId="20577"/>
      <pc:docMkLst>
        <pc:docMk/>
      </pc:docMkLst>
      <pc:sldChg chg="modSp">
        <pc:chgData name="Melissa Devlin" userId="S::mdevlin@gu.org::5df6235b-ea9c-4900-bd04-ae62efe4ac20" providerId="AD" clId="Web-{CC4004C5-7893-4C61-BCAE-6982D8E6D650}" dt="2022-11-11T19:46:50.966" v="7" actId="20577"/>
        <pc:sldMkLst>
          <pc:docMk/>
          <pc:sldMk cId="4080969992" sldId="1160"/>
        </pc:sldMkLst>
        <pc:spChg chg="mod">
          <ac:chgData name="Melissa Devlin" userId="S::mdevlin@gu.org::5df6235b-ea9c-4900-bd04-ae62efe4ac20" providerId="AD" clId="Web-{CC4004C5-7893-4C61-BCAE-6982D8E6D650}" dt="2022-11-11T19:46:50.966" v="7" actId="20577"/>
          <ac:spMkLst>
            <pc:docMk/>
            <pc:sldMk cId="4080969992" sldId="1160"/>
            <ac:spMk id="5" creationId="{9803C8EA-F806-DF95-7B58-56395658E58C}"/>
          </ac:spMkLst>
        </pc:spChg>
      </pc:sldChg>
    </pc:docChg>
  </pc:docChgLst>
  <pc:docChgLst>
    <pc:chgData name="Ana Beltran" userId="0c590491-8bf0-4801-88ee-613b5be4158a" providerId="ADAL" clId="{F7EE798A-9CC3-4FAE-9195-E9AC4F14839D}"/>
    <pc:docChg chg="undo custSel addSld delSld modSld sldOrd modMainMaster">
      <pc:chgData name="Ana Beltran" userId="0c590491-8bf0-4801-88ee-613b5be4158a" providerId="ADAL" clId="{F7EE798A-9CC3-4FAE-9195-E9AC4F14839D}" dt="2022-11-11T21:56:06.332" v="6665" actId="20577"/>
      <pc:docMkLst>
        <pc:docMk/>
      </pc:docMkLst>
      <pc:sldChg chg="modNotesTx">
        <pc:chgData name="Ana Beltran" userId="0c590491-8bf0-4801-88ee-613b5be4158a" providerId="ADAL" clId="{F7EE798A-9CC3-4FAE-9195-E9AC4F14839D}" dt="2022-11-11T19:19:52.651" v="2011" actId="6549"/>
        <pc:sldMkLst>
          <pc:docMk/>
          <pc:sldMk cId="0" sldId="263"/>
        </pc:sldMkLst>
      </pc:sldChg>
      <pc:sldChg chg="modNotesTx">
        <pc:chgData name="Ana Beltran" userId="0c590491-8bf0-4801-88ee-613b5be4158a" providerId="ADAL" clId="{F7EE798A-9CC3-4FAE-9195-E9AC4F14839D}" dt="2022-11-11T21:49:51.937" v="6453" actId="20577"/>
        <pc:sldMkLst>
          <pc:docMk/>
          <pc:sldMk cId="0" sldId="264"/>
        </pc:sldMkLst>
      </pc:sldChg>
      <pc:sldChg chg="modNotesTx">
        <pc:chgData name="Ana Beltran" userId="0c590491-8bf0-4801-88ee-613b5be4158a" providerId="ADAL" clId="{F7EE798A-9CC3-4FAE-9195-E9AC4F14839D}" dt="2022-11-11T21:50:30.476" v="6568" actId="113"/>
        <pc:sldMkLst>
          <pc:docMk/>
          <pc:sldMk cId="0" sldId="265"/>
        </pc:sldMkLst>
      </pc:sldChg>
      <pc:sldChg chg="modNotesTx">
        <pc:chgData name="Ana Beltran" userId="0c590491-8bf0-4801-88ee-613b5be4158a" providerId="ADAL" clId="{F7EE798A-9CC3-4FAE-9195-E9AC4F14839D}" dt="2022-11-11T19:17:03.862" v="1832" actId="20577"/>
        <pc:sldMkLst>
          <pc:docMk/>
          <pc:sldMk cId="0" sldId="266"/>
        </pc:sldMkLst>
      </pc:sldChg>
      <pc:sldChg chg="modNotes modNotesTx">
        <pc:chgData name="Ana Beltran" userId="0c590491-8bf0-4801-88ee-613b5be4158a" providerId="ADAL" clId="{F7EE798A-9CC3-4FAE-9195-E9AC4F14839D}" dt="2022-11-11T21:52:29.507" v="6569"/>
        <pc:sldMkLst>
          <pc:docMk/>
          <pc:sldMk cId="0" sldId="268"/>
        </pc:sldMkLst>
      </pc:sldChg>
      <pc:sldChg chg="modSp mod modNotesTx">
        <pc:chgData name="Ana Beltran" userId="0c590491-8bf0-4801-88ee-613b5be4158a" providerId="ADAL" clId="{F7EE798A-9CC3-4FAE-9195-E9AC4F14839D}" dt="2022-11-11T19:14:35.523" v="1436" actId="948"/>
        <pc:sldMkLst>
          <pc:docMk/>
          <pc:sldMk cId="0" sldId="269"/>
        </pc:sldMkLst>
        <pc:spChg chg="mod">
          <ac:chgData name="Ana Beltran" userId="0c590491-8bf0-4801-88ee-613b5be4158a" providerId="ADAL" clId="{F7EE798A-9CC3-4FAE-9195-E9AC4F14839D}" dt="2022-11-11T19:14:35.523" v="1436" actId="948"/>
          <ac:spMkLst>
            <pc:docMk/>
            <pc:sldMk cId="0" sldId="269"/>
            <ac:spMk id="4" creationId="{6C60DB70-CBB6-EF58-C3DB-8A1DD86416C2}"/>
          </ac:spMkLst>
        </pc:spChg>
      </pc:sldChg>
      <pc:sldChg chg="modSp mod">
        <pc:chgData name="Ana Beltran" userId="0c590491-8bf0-4801-88ee-613b5be4158a" providerId="ADAL" clId="{F7EE798A-9CC3-4FAE-9195-E9AC4F14839D}" dt="2022-11-11T21:25:55.058" v="4474" actId="20577"/>
        <pc:sldMkLst>
          <pc:docMk/>
          <pc:sldMk cId="0" sldId="270"/>
        </pc:sldMkLst>
        <pc:spChg chg="mod">
          <ac:chgData name="Ana Beltran" userId="0c590491-8bf0-4801-88ee-613b5be4158a" providerId="ADAL" clId="{F7EE798A-9CC3-4FAE-9195-E9AC4F14839D}" dt="2022-11-11T21:25:55.058" v="4474" actId="20577"/>
          <ac:spMkLst>
            <pc:docMk/>
            <pc:sldMk cId="0" sldId="270"/>
            <ac:spMk id="22" creationId="{00000000-0000-0000-0000-000000000000}"/>
          </ac:spMkLst>
        </pc:spChg>
      </pc:sldChg>
      <pc:sldChg chg="modSp modNotesTx">
        <pc:chgData name="Ana Beltran" userId="0c590491-8bf0-4801-88ee-613b5be4158a" providerId="ADAL" clId="{F7EE798A-9CC3-4FAE-9195-E9AC4F14839D}" dt="2022-11-11T21:26:41.479" v="4523" actId="20577"/>
        <pc:sldMkLst>
          <pc:docMk/>
          <pc:sldMk cId="0" sldId="271"/>
        </pc:sldMkLst>
        <pc:spChg chg="mod">
          <ac:chgData name="Ana Beltran" userId="0c590491-8bf0-4801-88ee-613b5be4158a" providerId="ADAL" clId="{F7EE798A-9CC3-4FAE-9195-E9AC4F14839D}" dt="2022-11-11T19:12:01.268" v="1097" actId="20578"/>
          <ac:spMkLst>
            <pc:docMk/>
            <pc:sldMk cId="0" sldId="271"/>
            <ac:spMk id="14" creationId="{EF34274D-F261-47EE-A21B-4EDA781CA29E}"/>
          </ac:spMkLst>
        </pc:spChg>
      </pc:sldChg>
      <pc:sldChg chg="modNotes">
        <pc:chgData name="Ana Beltran" userId="0c590491-8bf0-4801-88ee-613b5be4158a" providerId="ADAL" clId="{F7EE798A-9CC3-4FAE-9195-E9AC4F14839D}" dt="2022-11-11T21:53:55.869" v="6594" actId="20577"/>
        <pc:sldMkLst>
          <pc:docMk/>
          <pc:sldMk cId="0" sldId="407"/>
        </pc:sldMkLst>
      </pc:sldChg>
      <pc:sldChg chg="modSp mod delCm modCm modNotesTx">
        <pc:chgData name="Ana Beltran" userId="0c590491-8bf0-4801-88ee-613b5be4158a" providerId="ADAL" clId="{F7EE798A-9CC3-4FAE-9195-E9AC4F14839D}" dt="2022-11-11T20:25:35.106" v="2794"/>
        <pc:sldMkLst>
          <pc:docMk/>
          <pc:sldMk cId="241190970" sldId="411"/>
        </pc:sldMkLst>
        <pc:spChg chg="mod">
          <ac:chgData name="Ana Beltran" userId="0c590491-8bf0-4801-88ee-613b5be4158a" providerId="ADAL" clId="{F7EE798A-9CC3-4FAE-9195-E9AC4F14839D}" dt="2022-11-11T20:24:45.712" v="2793" actId="5793"/>
          <ac:spMkLst>
            <pc:docMk/>
            <pc:sldMk cId="241190970" sldId="411"/>
            <ac:spMk id="3" creationId="{00000000-0000-0000-0000-000000000000}"/>
          </ac:spMkLst>
        </pc:spChg>
      </pc:sldChg>
      <pc:sldChg chg="modNotesTx">
        <pc:chgData name="Ana Beltran" userId="0c590491-8bf0-4801-88ee-613b5be4158a" providerId="ADAL" clId="{F7EE798A-9CC3-4FAE-9195-E9AC4F14839D}" dt="2022-11-11T19:13:26.450" v="1372" actId="20577"/>
        <pc:sldMkLst>
          <pc:docMk/>
          <pc:sldMk cId="2983155010" sldId="418"/>
        </pc:sldMkLst>
      </pc:sldChg>
      <pc:sldChg chg="modNotesTx">
        <pc:chgData name="Ana Beltran" userId="0c590491-8bf0-4801-88ee-613b5be4158a" providerId="ADAL" clId="{F7EE798A-9CC3-4FAE-9195-E9AC4F14839D}" dt="2022-11-11T19:15:15.209" v="1586" actId="20577"/>
        <pc:sldMkLst>
          <pc:docMk/>
          <pc:sldMk cId="0" sldId="449"/>
        </pc:sldMkLst>
      </pc:sldChg>
      <pc:sldChg chg="modNotesTx">
        <pc:chgData name="Ana Beltran" userId="0c590491-8bf0-4801-88ee-613b5be4158a" providerId="ADAL" clId="{F7EE798A-9CC3-4FAE-9195-E9AC4F14839D}" dt="2022-11-11T21:29:07.680" v="4837" actId="20577"/>
        <pc:sldMkLst>
          <pc:docMk/>
          <pc:sldMk cId="0" sldId="477"/>
        </pc:sldMkLst>
      </pc:sldChg>
      <pc:sldChg chg="modNotesTx">
        <pc:chgData name="Ana Beltran" userId="0c590491-8bf0-4801-88ee-613b5be4158a" providerId="ADAL" clId="{F7EE798A-9CC3-4FAE-9195-E9AC4F14839D}" dt="2022-11-11T19:18:27.210" v="1888" actId="313"/>
        <pc:sldMkLst>
          <pc:docMk/>
          <pc:sldMk cId="0" sldId="479"/>
        </pc:sldMkLst>
      </pc:sldChg>
      <pc:sldChg chg="del">
        <pc:chgData name="Ana Beltran" userId="0c590491-8bf0-4801-88ee-613b5be4158a" providerId="ADAL" clId="{F7EE798A-9CC3-4FAE-9195-E9AC4F14839D}" dt="2022-11-11T19:06:01.351" v="603" actId="47"/>
        <pc:sldMkLst>
          <pc:docMk/>
          <pc:sldMk cId="0" sldId="621"/>
        </pc:sldMkLst>
      </pc:sldChg>
      <pc:sldChg chg="modSp mod delCm modNotesTx">
        <pc:chgData name="Ana Beltran" userId="0c590491-8bf0-4801-88ee-613b5be4158a" providerId="ADAL" clId="{F7EE798A-9CC3-4FAE-9195-E9AC4F14839D}" dt="2022-11-11T20:20:42.125" v="2688"/>
        <pc:sldMkLst>
          <pc:docMk/>
          <pc:sldMk cId="0" sldId="1099"/>
        </pc:sldMkLst>
        <pc:spChg chg="mod">
          <ac:chgData name="Ana Beltran" userId="0c590491-8bf0-4801-88ee-613b5be4158a" providerId="ADAL" clId="{F7EE798A-9CC3-4FAE-9195-E9AC4F14839D}" dt="2022-11-11T19:24:16.493" v="2071" actId="27636"/>
          <ac:spMkLst>
            <pc:docMk/>
            <pc:sldMk cId="0" sldId="1099"/>
            <ac:spMk id="13" creationId="{21602FE0-0F93-42AD-B60D-8439D1456292}"/>
          </ac:spMkLst>
        </pc:spChg>
      </pc:sldChg>
      <pc:sldChg chg="modSp mod delCm modCm">
        <pc:chgData name="Ana Beltran" userId="0c590491-8bf0-4801-88ee-613b5be4158a" providerId="ADAL" clId="{F7EE798A-9CC3-4FAE-9195-E9AC4F14839D}" dt="2022-11-11T20:20:49.734" v="2689"/>
        <pc:sldMkLst>
          <pc:docMk/>
          <pc:sldMk cId="0" sldId="1100"/>
        </pc:sldMkLst>
        <pc:spChg chg="mod">
          <ac:chgData name="Ana Beltran" userId="0c590491-8bf0-4801-88ee-613b5be4158a" providerId="ADAL" clId="{F7EE798A-9CC3-4FAE-9195-E9AC4F14839D}" dt="2022-11-11T19:38:11.407" v="2185" actId="20577"/>
          <ac:spMkLst>
            <pc:docMk/>
            <pc:sldMk cId="0" sldId="1100"/>
            <ac:spMk id="30" creationId="{BA94BE42-0FD4-4E7E-BC6C-6F7A33291797}"/>
          </ac:spMkLst>
        </pc:spChg>
      </pc:sldChg>
      <pc:sldChg chg="modNotesTx">
        <pc:chgData name="Ana Beltran" userId="0c590491-8bf0-4801-88ee-613b5be4158a" providerId="ADAL" clId="{F7EE798A-9CC3-4FAE-9195-E9AC4F14839D}" dt="2022-11-11T19:24:48.566" v="2179" actId="20577"/>
        <pc:sldMkLst>
          <pc:docMk/>
          <pc:sldMk cId="0" sldId="1101"/>
        </pc:sldMkLst>
      </pc:sldChg>
      <pc:sldChg chg="modNotesTx">
        <pc:chgData name="Ana Beltran" userId="0c590491-8bf0-4801-88ee-613b5be4158a" providerId="ADAL" clId="{F7EE798A-9CC3-4FAE-9195-E9AC4F14839D}" dt="2022-11-11T19:15:44.325" v="1672" actId="20577"/>
        <pc:sldMkLst>
          <pc:docMk/>
          <pc:sldMk cId="0" sldId="1103"/>
        </pc:sldMkLst>
      </pc:sldChg>
      <pc:sldChg chg="modNotesTx">
        <pc:chgData name="Ana Beltran" userId="0c590491-8bf0-4801-88ee-613b5be4158a" providerId="ADAL" clId="{F7EE798A-9CC3-4FAE-9195-E9AC4F14839D}" dt="2022-11-11T19:19:30.273" v="2010" actId="6549"/>
        <pc:sldMkLst>
          <pc:docMk/>
          <pc:sldMk cId="15087793" sldId="1105"/>
        </pc:sldMkLst>
      </pc:sldChg>
      <pc:sldChg chg="modNotes modNotesTx">
        <pc:chgData name="Ana Beltran" userId="0c590491-8bf0-4801-88ee-613b5be4158a" providerId="ADAL" clId="{F7EE798A-9CC3-4FAE-9195-E9AC4F14839D}" dt="2022-11-11T21:54:41.701" v="6602" actId="20577"/>
        <pc:sldMkLst>
          <pc:docMk/>
          <pc:sldMk cId="2066934612" sldId="1109"/>
        </pc:sldMkLst>
      </pc:sldChg>
      <pc:sldChg chg="modNotesTx">
        <pc:chgData name="Ana Beltran" userId="0c590491-8bf0-4801-88ee-613b5be4158a" providerId="ADAL" clId="{F7EE798A-9CC3-4FAE-9195-E9AC4F14839D}" dt="2022-11-11T21:48:51.904" v="6341" actId="20577"/>
        <pc:sldMkLst>
          <pc:docMk/>
          <pc:sldMk cId="73805392" sldId="1110"/>
        </pc:sldMkLst>
      </pc:sldChg>
      <pc:sldChg chg="del">
        <pc:chgData name="Ana Beltran" userId="0c590491-8bf0-4801-88ee-613b5be4158a" providerId="ADAL" clId="{F7EE798A-9CC3-4FAE-9195-E9AC4F14839D}" dt="2022-11-11T19:17:30.627" v="1833" actId="47"/>
        <pc:sldMkLst>
          <pc:docMk/>
          <pc:sldMk cId="3312417058" sldId="1155"/>
        </pc:sldMkLst>
      </pc:sldChg>
      <pc:sldChg chg="addSp delSp modSp mod chgLayout">
        <pc:chgData name="Ana Beltran" userId="0c590491-8bf0-4801-88ee-613b5be4158a" providerId="ADAL" clId="{F7EE798A-9CC3-4FAE-9195-E9AC4F14839D}" dt="2022-11-11T21:56:06.332" v="6665" actId="20577"/>
        <pc:sldMkLst>
          <pc:docMk/>
          <pc:sldMk cId="4080969992" sldId="1160"/>
        </pc:sldMkLst>
        <pc:spChg chg="mod ord">
          <ac:chgData name="Ana Beltran" userId="0c590491-8bf0-4801-88ee-613b5be4158a" providerId="ADAL" clId="{F7EE798A-9CC3-4FAE-9195-E9AC4F14839D}" dt="2022-11-11T21:06:32.783" v="3207" actId="700"/>
          <ac:spMkLst>
            <pc:docMk/>
            <pc:sldMk cId="4080969992" sldId="1160"/>
            <ac:spMk id="2" creationId="{A1B992A4-03DA-3B49-B394-E591CF76E4C7}"/>
          </ac:spMkLst>
        </pc:spChg>
        <pc:spChg chg="del">
          <ac:chgData name="Ana Beltran" userId="0c590491-8bf0-4801-88ee-613b5be4158a" providerId="ADAL" clId="{F7EE798A-9CC3-4FAE-9195-E9AC4F14839D}" dt="2022-11-11T19:01:09.160" v="43" actId="21"/>
          <ac:spMkLst>
            <pc:docMk/>
            <pc:sldMk cId="4080969992" sldId="1160"/>
            <ac:spMk id="4" creationId="{E9C50F94-76C2-C905-275B-B8B23D34B0A6}"/>
          </ac:spMkLst>
        </pc:spChg>
        <pc:spChg chg="add mod ord">
          <ac:chgData name="Ana Beltran" userId="0c590491-8bf0-4801-88ee-613b5be4158a" providerId="ADAL" clId="{F7EE798A-9CC3-4FAE-9195-E9AC4F14839D}" dt="2022-11-11T21:56:06.332" v="6665" actId="20577"/>
          <ac:spMkLst>
            <pc:docMk/>
            <pc:sldMk cId="4080969992" sldId="1160"/>
            <ac:spMk id="5" creationId="{9803C8EA-F806-DF95-7B58-56395658E58C}"/>
          </ac:spMkLst>
        </pc:spChg>
      </pc:sldChg>
      <pc:sldChg chg="ord">
        <pc:chgData name="Ana Beltran" userId="0c590491-8bf0-4801-88ee-613b5be4158a" providerId="ADAL" clId="{F7EE798A-9CC3-4FAE-9195-E9AC4F14839D}" dt="2022-11-11T19:09:49.349" v="838"/>
        <pc:sldMkLst>
          <pc:docMk/>
          <pc:sldMk cId="1134586829" sldId="1161"/>
        </pc:sldMkLst>
      </pc:sldChg>
      <pc:sldChg chg="del">
        <pc:chgData name="Ana Beltran" userId="0c590491-8bf0-4801-88ee-613b5be4158a" providerId="ADAL" clId="{F7EE798A-9CC3-4FAE-9195-E9AC4F14839D}" dt="2022-11-11T19:05:56.959" v="601" actId="47"/>
        <pc:sldMkLst>
          <pc:docMk/>
          <pc:sldMk cId="3830423765" sldId="1162"/>
        </pc:sldMkLst>
      </pc:sldChg>
      <pc:sldChg chg="del">
        <pc:chgData name="Ana Beltran" userId="0c590491-8bf0-4801-88ee-613b5be4158a" providerId="ADAL" clId="{F7EE798A-9CC3-4FAE-9195-E9AC4F14839D}" dt="2022-11-11T19:05:57.684" v="602" actId="47"/>
        <pc:sldMkLst>
          <pc:docMk/>
          <pc:sldMk cId="3165306383" sldId="1163"/>
        </pc:sldMkLst>
      </pc:sldChg>
      <pc:sldChg chg="modNotesTx">
        <pc:chgData name="Ana Beltran" userId="0c590491-8bf0-4801-88ee-613b5be4158a" providerId="ADAL" clId="{F7EE798A-9CC3-4FAE-9195-E9AC4F14839D}" dt="2022-11-11T19:13:34.915" v="1374"/>
        <pc:sldMkLst>
          <pc:docMk/>
          <pc:sldMk cId="12802815" sldId="1164"/>
        </pc:sldMkLst>
      </pc:sldChg>
      <pc:sldChg chg="modNotes">
        <pc:chgData name="Ana Beltran" userId="0c590491-8bf0-4801-88ee-613b5be4158a" providerId="ADAL" clId="{F7EE798A-9CC3-4FAE-9195-E9AC4F14839D}" dt="2022-11-11T21:55:37.076" v="6660" actId="20577"/>
        <pc:sldMkLst>
          <pc:docMk/>
          <pc:sldMk cId="1718577292" sldId="1166"/>
        </pc:sldMkLst>
      </pc:sldChg>
      <pc:sldChg chg="del">
        <pc:chgData name="Ana Beltran" userId="0c590491-8bf0-4801-88ee-613b5be4158a" providerId="ADAL" clId="{F7EE798A-9CC3-4FAE-9195-E9AC4F14839D}" dt="2022-11-11T19:08:40.586" v="680" actId="47"/>
        <pc:sldMkLst>
          <pc:docMk/>
          <pc:sldMk cId="3112220766" sldId="1167"/>
        </pc:sldMkLst>
      </pc:sldChg>
      <pc:sldChg chg="del">
        <pc:chgData name="Ana Beltran" userId="0c590491-8bf0-4801-88ee-613b5be4158a" providerId="ADAL" clId="{F7EE798A-9CC3-4FAE-9195-E9AC4F14839D}" dt="2022-11-11T19:06:34.279" v="606" actId="47"/>
        <pc:sldMkLst>
          <pc:docMk/>
          <pc:sldMk cId="1922046779" sldId="1168"/>
        </pc:sldMkLst>
      </pc:sldChg>
      <pc:sldChg chg="modNotesTx">
        <pc:chgData name="Ana Beltran" userId="0c590491-8bf0-4801-88ee-613b5be4158a" providerId="ADAL" clId="{F7EE798A-9CC3-4FAE-9195-E9AC4F14839D}" dt="2022-11-11T19:10:23.237" v="894" actId="20577"/>
        <pc:sldMkLst>
          <pc:docMk/>
          <pc:sldMk cId="3503388256" sldId="1227"/>
        </pc:sldMkLst>
      </pc:sldChg>
      <pc:sldChg chg="addSp delSp modSp new mod ord">
        <pc:chgData name="Ana Beltran" userId="0c590491-8bf0-4801-88ee-613b5be4158a" providerId="ADAL" clId="{F7EE798A-9CC3-4FAE-9195-E9AC4F14839D}" dt="2022-11-11T19:09:01.311" v="682"/>
        <pc:sldMkLst>
          <pc:docMk/>
          <pc:sldMk cId="569563460" sldId="1228"/>
        </pc:sldMkLst>
        <pc:spChg chg="del">
          <ac:chgData name="Ana Beltran" userId="0c590491-8bf0-4801-88ee-613b5be4158a" providerId="ADAL" clId="{F7EE798A-9CC3-4FAE-9195-E9AC4F14839D}" dt="2022-11-11T19:08:18.214" v="649"/>
          <ac:spMkLst>
            <pc:docMk/>
            <pc:sldMk cId="569563460" sldId="1228"/>
            <ac:spMk id="2" creationId="{73E7396C-592F-62D0-E24A-B927A72B9F66}"/>
          </ac:spMkLst>
        </pc:spChg>
        <pc:spChg chg="mod">
          <ac:chgData name="Ana Beltran" userId="0c590491-8bf0-4801-88ee-613b5be4158a" providerId="ADAL" clId="{F7EE798A-9CC3-4FAE-9195-E9AC4F14839D}" dt="2022-11-11T19:08:26.501" v="678" actId="20577"/>
          <ac:spMkLst>
            <pc:docMk/>
            <pc:sldMk cId="569563460" sldId="1228"/>
            <ac:spMk id="3" creationId="{027D03C3-D107-288C-449B-0F7D3AE8A039}"/>
          </ac:spMkLst>
        </pc:spChg>
        <pc:spChg chg="del">
          <ac:chgData name="Ana Beltran" userId="0c590491-8bf0-4801-88ee-613b5be4158a" providerId="ADAL" clId="{F7EE798A-9CC3-4FAE-9195-E9AC4F14839D}" dt="2022-11-11T19:08:37.443" v="679" actId="21"/>
          <ac:spMkLst>
            <pc:docMk/>
            <pc:sldMk cId="569563460" sldId="1228"/>
            <ac:spMk id="4" creationId="{C0E09307-1E2B-23C7-B76F-6FBDF4B3CEFF}"/>
          </ac:spMkLst>
        </pc:spChg>
        <pc:picChg chg="add mod">
          <ac:chgData name="Ana Beltran" userId="0c590491-8bf0-4801-88ee-613b5be4158a" providerId="ADAL" clId="{F7EE798A-9CC3-4FAE-9195-E9AC4F14839D}" dt="2022-11-11T19:08:18.214" v="649"/>
          <ac:picMkLst>
            <pc:docMk/>
            <pc:sldMk cId="569563460" sldId="1228"/>
            <ac:picMk id="5" creationId="{27C2B246-E4B1-021B-0E0D-958DC918592F}"/>
          </ac:picMkLst>
        </pc:picChg>
      </pc:sldChg>
      <pc:sldChg chg="delSp modSp new mod modClrScheme chgLayout">
        <pc:chgData name="Ana Beltran" userId="0c590491-8bf0-4801-88ee-613b5be4158a" providerId="ADAL" clId="{F7EE798A-9CC3-4FAE-9195-E9AC4F14839D}" dt="2022-11-11T21:08:31.849" v="3229" actId="1076"/>
        <pc:sldMkLst>
          <pc:docMk/>
          <pc:sldMk cId="426701192" sldId="1229"/>
        </pc:sldMkLst>
        <pc:spChg chg="del">
          <ac:chgData name="Ana Beltran" userId="0c590491-8bf0-4801-88ee-613b5be4158a" providerId="ADAL" clId="{F7EE798A-9CC3-4FAE-9195-E9AC4F14839D}" dt="2022-11-11T21:08:26.746" v="3228" actId="700"/>
          <ac:spMkLst>
            <pc:docMk/>
            <pc:sldMk cId="426701192" sldId="1229"/>
            <ac:spMk id="2" creationId="{07A7909F-DB86-DB4D-344F-8CA6624E47BF}"/>
          </ac:spMkLst>
        </pc:spChg>
        <pc:spChg chg="mod ord">
          <ac:chgData name="Ana Beltran" userId="0c590491-8bf0-4801-88ee-613b5be4158a" providerId="ADAL" clId="{F7EE798A-9CC3-4FAE-9195-E9AC4F14839D}" dt="2022-11-11T21:08:31.849" v="3229" actId="1076"/>
          <ac:spMkLst>
            <pc:docMk/>
            <pc:sldMk cId="426701192" sldId="1229"/>
            <ac:spMk id="3" creationId="{131B264E-6790-8007-E0A8-B158974390DC}"/>
          </ac:spMkLst>
        </pc:spChg>
        <pc:spChg chg="mod ord">
          <ac:chgData name="Ana Beltran" userId="0c590491-8bf0-4801-88ee-613b5be4158a" providerId="ADAL" clId="{F7EE798A-9CC3-4FAE-9195-E9AC4F14839D}" dt="2022-11-11T21:08:26.746" v="3228" actId="700"/>
          <ac:spMkLst>
            <pc:docMk/>
            <pc:sldMk cId="426701192" sldId="1229"/>
            <ac:spMk id="4" creationId="{7BF191B9-C00A-622A-14CC-12DC53FB9C5D}"/>
          </ac:spMkLst>
        </pc:spChg>
      </pc:sldChg>
      <pc:sldChg chg="addSp delSp modSp new mod modNotesTx">
        <pc:chgData name="Ana Beltran" userId="0c590491-8bf0-4801-88ee-613b5be4158a" providerId="ADAL" clId="{F7EE798A-9CC3-4FAE-9195-E9AC4F14839D}" dt="2022-11-11T20:21:30.834" v="2790" actId="12"/>
        <pc:sldMkLst>
          <pc:docMk/>
          <pc:sldMk cId="3531999698" sldId="1230"/>
        </pc:sldMkLst>
        <pc:spChg chg="mod">
          <ac:chgData name="Ana Beltran" userId="0c590491-8bf0-4801-88ee-613b5be4158a" providerId="ADAL" clId="{F7EE798A-9CC3-4FAE-9195-E9AC4F14839D}" dt="2022-11-11T20:21:30.834" v="2790" actId="12"/>
          <ac:spMkLst>
            <pc:docMk/>
            <pc:sldMk cId="3531999698" sldId="1230"/>
            <ac:spMk id="2" creationId="{64082095-B133-6B08-91C9-1DE42BFFCF9C}"/>
          </ac:spMkLst>
        </pc:spChg>
        <pc:spChg chg="mod">
          <ac:chgData name="Ana Beltran" userId="0c590491-8bf0-4801-88ee-613b5be4158a" providerId="ADAL" clId="{F7EE798A-9CC3-4FAE-9195-E9AC4F14839D}" dt="2022-11-11T20:21:24.484" v="2788"/>
          <ac:spMkLst>
            <pc:docMk/>
            <pc:sldMk cId="3531999698" sldId="1230"/>
            <ac:spMk id="3" creationId="{7200B8A8-18E1-64B6-28A9-84FFE2F51E1B}"/>
          </ac:spMkLst>
        </pc:spChg>
        <pc:spChg chg="mod">
          <ac:chgData name="Ana Beltran" userId="0c590491-8bf0-4801-88ee-613b5be4158a" providerId="ADAL" clId="{F7EE798A-9CC3-4FAE-9195-E9AC4F14839D}" dt="2022-11-11T20:21:24.484" v="2788"/>
          <ac:spMkLst>
            <pc:docMk/>
            <pc:sldMk cId="3531999698" sldId="1230"/>
            <ac:spMk id="4" creationId="{E87D77C1-8ACC-B9FA-50DC-EFBED0428C39}"/>
          </ac:spMkLst>
        </pc:spChg>
        <pc:spChg chg="add del mod">
          <ac:chgData name="Ana Beltran" userId="0c590491-8bf0-4801-88ee-613b5be4158a" providerId="ADAL" clId="{F7EE798A-9CC3-4FAE-9195-E9AC4F14839D}" dt="2022-11-11T20:21:24.484" v="2788"/>
          <ac:spMkLst>
            <pc:docMk/>
            <pc:sldMk cId="3531999698" sldId="1230"/>
            <ac:spMk id="5" creationId="{2F49CAF7-CD9B-CC2A-1D62-D43F0CA1E56E}"/>
          </ac:spMkLst>
        </pc:spChg>
        <pc:spChg chg="add del mod">
          <ac:chgData name="Ana Beltran" userId="0c590491-8bf0-4801-88ee-613b5be4158a" providerId="ADAL" clId="{F7EE798A-9CC3-4FAE-9195-E9AC4F14839D}" dt="2022-11-11T20:21:24.484" v="2788"/>
          <ac:spMkLst>
            <pc:docMk/>
            <pc:sldMk cId="3531999698" sldId="1230"/>
            <ac:spMk id="6" creationId="{D8414EC9-20AF-3B31-3F95-590346E5DAAE}"/>
          </ac:spMkLst>
        </pc:spChg>
        <pc:spChg chg="add del mod">
          <ac:chgData name="Ana Beltran" userId="0c590491-8bf0-4801-88ee-613b5be4158a" providerId="ADAL" clId="{F7EE798A-9CC3-4FAE-9195-E9AC4F14839D}" dt="2022-11-11T20:21:24.484" v="2788"/>
          <ac:spMkLst>
            <pc:docMk/>
            <pc:sldMk cId="3531999698" sldId="1230"/>
            <ac:spMk id="7" creationId="{1EB2FBB3-4720-EC68-A15F-291B1F37DDD4}"/>
          </ac:spMkLst>
        </pc:spChg>
      </pc:sldChg>
      <pc:sldMasterChg chg="delSldLayout">
        <pc:chgData name="Ana Beltran" userId="0c590491-8bf0-4801-88ee-613b5be4158a" providerId="ADAL" clId="{F7EE798A-9CC3-4FAE-9195-E9AC4F14839D}" dt="2022-11-11T21:07:33.769" v="3215" actId="2696"/>
        <pc:sldMasterMkLst>
          <pc:docMk/>
          <pc:sldMasterMk cId="1048818900" sldId="2147483648"/>
        </pc:sldMasterMkLst>
        <pc:sldLayoutChg chg="del">
          <pc:chgData name="Ana Beltran" userId="0c590491-8bf0-4801-88ee-613b5be4158a" providerId="ADAL" clId="{F7EE798A-9CC3-4FAE-9195-E9AC4F14839D}" dt="2022-11-11T21:07:33.769" v="3215" actId="2696"/>
          <pc:sldLayoutMkLst>
            <pc:docMk/>
            <pc:sldMasterMk cId="1048818900" sldId="2147483648"/>
            <pc:sldLayoutMk cId="3743871117" sldId="2147483660"/>
          </pc:sldLayoutMkLst>
        </pc:sldLayoutChg>
        <pc:sldLayoutChg chg="del">
          <pc:chgData name="Ana Beltran" userId="0c590491-8bf0-4801-88ee-613b5be4158a" providerId="ADAL" clId="{F7EE798A-9CC3-4FAE-9195-E9AC4F14839D}" dt="2022-11-11T21:07:25.801" v="3214" actId="2696"/>
          <pc:sldLayoutMkLst>
            <pc:docMk/>
            <pc:sldMasterMk cId="1048818900" sldId="2147483648"/>
            <pc:sldLayoutMk cId="86604048" sldId="2147483710"/>
          </pc:sldLayoutMkLst>
        </pc:sldLayoutChg>
        <pc:sldLayoutChg chg="del">
          <pc:chgData name="Ana Beltran" userId="0c590491-8bf0-4801-88ee-613b5be4158a" providerId="ADAL" clId="{F7EE798A-9CC3-4FAE-9195-E9AC4F14839D}" dt="2022-11-11T21:06:46.515" v="3208" actId="2696"/>
          <pc:sldLayoutMkLst>
            <pc:docMk/>
            <pc:sldMasterMk cId="1048818900" sldId="2147483648"/>
            <pc:sldLayoutMk cId="1922714285" sldId="2147483715"/>
          </pc:sldLayoutMkLst>
        </pc:sldLayoutChg>
      </pc:sldMasterChg>
      <pc:sldMasterChg chg="delSldLayout">
        <pc:chgData name="Ana Beltran" userId="0c590491-8bf0-4801-88ee-613b5be4158a" providerId="ADAL" clId="{F7EE798A-9CC3-4FAE-9195-E9AC4F14839D}" dt="2022-11-11T21:08:02.973" v="3222" actId="2696"/>
        <pc:sldMasterMkLst>
          <pc:docMk/>
          <pc:sldMasterMk cId="575348033" sldId="2147483661"/>
        </pc:sldMasterMkLst>
        <pc:sldLayoutChg chg="del">
          <pc:chgData name="Ana Beltran" userId="0c590491-8bf0-4801-88ee-613b5be4158a" providerId="ADAL" clId="{F7EE798A-9CC3-4FAE-9195-E9AC4F14839D}" dt="2022-11-11T21:08:02.973" v="3222" actId="2696"/>
          <pc:sldLayoutMkLst>
            <pc:docMk/>
            <pc:sldMasterMk cId="575348033" sldId="2147483661"/>
            <pc:sldLayoutMk cId="2048196332" sldId="2147483673"/>
          </pc:sldLayoutMkLst>
        </pc:sldLayoutChg>
        <pc:sldLayoutChg chg="del">
          <pc:chgData name="Ana Beltran" userId="0c590491-8bf0-4801-88ee-613b5be4158a" providerId="ADAL" clId="{F7EE798A-9CC3-4FAE-9195-E9AC4F14839D}" dt="2022-11-11T21:07:50.939" v="3216" actId="2696"/>
          <pc:sldLayoutMkLst>
            <pc:docMk/>
            <pc:sldMasterMk cId="575348033" sldId="2147483661"/>
            <pc:sldLayoutMk cId="2363588999" sldId="2147483683"/>
          </pc:sldLayoutMkLst>
        </pc:sldLayoutChg>
        <pc:sldLayoutChg chg="del">
          <pc:chgData name="Ana Beltran" userId="0c590491-8bf0-4801-88ee-613b5be4158a" providerId="ADAL" clId="{F7EE798A-9CC3-4FAE-9195-E9AC4F14839D}" dt="2022-11-11T21:07:53.525" v="3217" actId="2696"/>
          <pc:sldLayoutMkLst>
            <pc:docMk/>
            <pc:sldMasterMk cId="575348033" sldId="2147483661"/>
            <pc:sldLayoutMk cId="3392913683" sldId="2147483685"/>
          </pc:sldLayoutMkLst>
        </pc:sldLayoutChg>
        <pc:sldLayoutChg chg="del">
          <pc:chgData name="Ana Beltran" userId="0c590491-8bf0-4801-88ee-613b5be4158a" providerId="ADAL" clId="{F7EE798A-9CC3-4FAE-9195-E9AC4F14839D}" dt="2022-11-11T21:07:54.654" v="3218" actId="2696"/>
          <pc:sldLayoutMkLst>
            <pc:docMk/>
            <pc:sldMasterMk cId="575348033" sldId="2147483661"/>
            <pc:sldLayoutMk cId="3636151581" sldId="2147483686"/>
          </pc:sldLayoutMkLst>
        </pc:sldLayoutChg>
        <pc:sldLayoutChg chg="del">
          <pc:chgData name="Ana Beltran" userId="0c590491-8bf0-4801-88ee-613b5be4158a" providerId="ADAL" clId="{F7EE798A-9CC3-4FAE-9195-E9AC4F14839D}" dt="2022-11-11T21:08:00.574" v="3221" actId="2696"/>
          <pc:sldLayoutMkLst>
            <pc:docMk/>
            <pc:sldMasterMk cId="575348033" sldId="2147483661"/>
            <pc:sldLayoutMk cId="1871933941" sldId="2147483687"/>
          </pc:sldLayoutMkLst>
        </pc:sldLayoutChg>
        <pc:sldLayoutChg chg="del">
          <pc:chgData name="Ana Beltran" userId="0c590491-8bf0-4801-88ee-613b5be4158a" providerId="ADAL" clId="{F7EE798A-9CC3-4FAE-9195-E9AC4F14839D}" dt="2022-11-11T21:07:57.037" v="3219" actId="2696"/>
          <pc:sldLayoutMkLst>
            <pc:docMk/>
            <pc:sldMasterMk cId="575348033" sldId="2147483661"/>
            <pc:sldLayoutMk cId="2698384849" sldId="2147483703"/>
          </pc:sldLayoutMkLst>
        </pc:sldLayoutChg>
        <pc:sldLayoutChg chg="del">
          <pc:chgData name="Ana Beltran" userId="0c590491-8bf0-4801-88ee-613b5be4158a" providerId="ADAL" clId="{F7EE798A-9CC3-4FAE-9195-E9AC4F14839D}" dt="2022-11-11T21:07:58.734" v="3220" actId="2696"/>
          <pc:sldLayoutMkLst>
            <pc:docMk/>
            <pc:sldMasterMk cId="575348033" sldId="2147483661"/>
            <pc:sldLayoutMk cId="4074511800" sldId="2147483704"/>
          </pc:sldLayoutMkLst>
        </pc:sldLayoutChg>
        <pc:sldLayoutChg chg="del">
          <pc:chgData name="Ana Beltran" userId="0c590491-8bf0-4801-88ee-613b5be4158a" providerId="ADAL" clId="{F7EE798A-9CC3-4FAE-9195-E9AC4F14839D}" dt="2022-11-11T21:06:54.621" v="3209" actId="2696"/>
          <pc:sldLayoutMkLst>
            <pc:docMk/>
            <pc:sldMasterMk cId="575348033" sldId="2147483661"/>
            <pc:sldLayoutMk cId="3532272953" sldId="2147483716"/>
          </pc:sldLayoutMkLst>
        </pc:sldLayoutChg>
        <pc:sldLayoutChg chg="del">
          <pc:chgData name="Ana Beltran" userId="0c590491-8bf0-4801-88ee-613b5be4158a" providerId="ADAL" clId="{F7EE798A-9CC3-4FAE-9195-E9AC4F14839D}" dt="2022-11-11T21:06:55.340" v="3210" actId="2696"/>
          <pc:sldLayoutMkLst>
            <pc:docMk/>
            <pc:sldMasterMk cId="575348033" sldId="2147483661"/>
            <pc:sldLayoutMk cId="3698757488" sldId="2147483717"/>
          </pc:sldLayoutMkLst>
        </pc:sldLayoutChg>
        <pc:sldLayoutChg chg="del">
          <pc:chgData name="Ana Beltran" userId="0c590491-8bf0-4801-88ee-613b5be4158a" providerId="ADAL" clId="{F7EE798A-9CC3-4FAE-9195-E9AC4F14839D}" dt="2022-11-11T21:06:58.213" v="3211" actId="2696"/>
          <pc:sldLayoutMkLst>
            <pc:docMk/>
            <pc:sldMasterMk cId="575348033" sldId="2147483661"/>
            <pc:sldLayoutMk cId="3640540446" sldId="2147483722"/>
          </pc:sldLayoutMkLst>
        </pc:sldLayoutChg>
        <pc:sldLayoutChg chg="del">
          <pc:chgData name="Ana Beltran" userId="0c590491-8bf0-4801-88ee-613b5be4158a" providerId="ADAL" clId="{F7EE798A-9CC3-4FAE-9195-E9AC4F14839D}" dt="2022-11-11T21:06:59.253" v="3212" actId="2696"/>
          <pc:sldLayoutMkLst>
            <pc:docMk/>
            <pc:sldMasterMk cId="575348033" sldId="2147483661"/>
            <pc:sldLayoutMk cId="2835218326" sldId="2147483723"/>
          </pc:sldLayoutMkLst>
        </pc:sldLayoutChg>
      </pc:sldMasterChg>
      <pc:sldMasterChg chg="delSldLayout modSldLayout">
        <pc:chgData name="Ana Beltran" userId="0c590491-8bf0-4801-88ee-613b5be4158a" providerId="ADAL" clId="{F7EE798A-9CC3-4FAE-9195-E9AC4F14839D}" dt="2022-11-11T21:08:10.288" v="3227" actId="2696"/>
        <pc:sldMasterMkLst>
          <pc:docMk/>
          <pc:sldMasterMk cId="1456084140" sldId="2147483688"/>
        </pc:sldMasterMkLst>
        <pc:sldLayoutChg chg="delSp modSp mod">
          <pc:chgData name="Ana Beltran" userId="0c590491-8bf0-4801-88ee-613b5be4158a" providerId="ADAL" clId="{F7EE798A-9CC3-4FAE-9195-E9AC4F14839D}" dt="2022-11-11T19:07:33.819" v="647"/>
          <pc:sldLayoutMkLst>
            <pc:docMk/>
            <pc:sldMasterMk cId="1456084140" sldId="2147483688"/>
            <pc:sldLayoutMk cId="633789454" sldId="2147483680"/>
          </pc:sldLayoutMkLst>
          <pc:spChg chg="del mod">
            <ac:chgData name="Ana Beltran" userId="0c590491-8bf0-4801-88ee-613b5be4158a" providerId="ADAL" clId="{F7EE798A-9CC3-4FAE-9195-E9AC4F14839D}" dt="2022-11-11T19:07:33.819" v="647"/>
            <ac:spMkLst>
              <pc:docMk/>
              <pc:sldMasterMk cId="1456084140" sldId="2147483688"/>
              <pc:sldLayoutMk cId="633789454" sldId="2147483680"/>
              <ac:spMk id="11" creationId="{36542E85-EBF4-6D4F-A7E0-D093E669F76E}"/>
            </ac:spMkLst>
          </pc:spChg>
        </pc:sldLayoutChg>
        <pc:sldLayoutChg chg="del">
          <pc:chgData name="Ana Beltran" userId="0c590491-8bf0-4801-88ee-613b5be4158a" providerId="ADAL" clId="{F7EE798A-9CC3-4FAE-9195-E9AC4F14839D}" dt="2022-11-11T21:07:05.676" v="3213" actId="2696"/>
          <pc:sldLayoutMkLst>
            <pc:docMk/>
            <pc:sldMasterMk cId="1456084140" sldId="2147483688"/>
            <pc:sldLayoutMk cId="346453408" sldId="2147483681"/>
          </pc:sldLayoutMkLst>
        </pc:sldLayoutChg>
        <pc:sldLayoutChg chg="del">
          <pc:chgData name="Ana Beltran" userId="0c590491-8bf0-4801-88ee-613b5be4158a" providerId="ADAL" clId="{F7EE798A-9CC3-4FAE-9195-E9AC4F14839D}" dt="2022-11-11T21:08:06.668" v="3223" actId="2696"/>
          <pc:sldLayoutMkLst>
            <pc:docMk/>
            <pc:sldMasterMk cId="1456084140" sldId="2147483688"/>
            <pc:sldLayoutMk cId="995004919" sldId="2147483697"/>
          </pc:sldLayoutMkLst>
        </pc:sldLayoutChg>
        <pc:sldLayoutChg chg="del">
          <pc:chgData name="Ana Beltran" userId="0c590491-8bf0-4801-88ee-613b5be4158a" providerId="ADAL" clId="{F7EE798A-9CC3-4FAE-9195-E9AC4F14839D}" dt="2022-11-11T21:08:09.438" v="3226" actId="2696"/>
          <pc:sldLayoutMkLst>
            <pc:docMk/>
            <pc:sldMasterMk cId="1456084140" sldId="2147483688"/>
            <pc:sldLayoutMk cId="1704118126" sldId="2147483699"/>
          </pc:sldLayoutMkLst>
        </pc:sldLayoutChg>
        <pc:sldLayoutChg chg="del">
          <pc:chgData name="Ana Beltran" userId="0c590491-8bf0-4801-88ee-613b5be4158a" providerId="ADAL" clId="{F7EE798A-9CC3-4FAE-9195-E9AC4F14839D}" dt="2022-11-11T21:08:10.288" v="3227" actId="2696"/>
          <pc:sldLayoutMkLst>
            <pc:docMk/>
            <pc:sldMasterMk cId="1456084140" sldId="2147483688"/>
            <pc:sldLayoutMk cId="440071429" sldId="2147483700"/>
          </pc:sldLayoutMkLst>
        </pc:sldLayoutChg>
        <pc:sldLayoutChg chg="del">
          <pc:chgData name="Ana Beltran" userId="0c590491-8bf0-4801-88ee-613b5be4158a" providerId="ADAL" clId="{F7EE798A-9CC3-4FAE-9195-E9AC4F14839D}" dt="2022-11-11T21:08:08.034" v="3224" actId="2696"/>
          <pc:sldLayoutMkLst>
            <pc:docMk/>
            <pc:sldMasterMk cId="1456084140" sldId="2147483688"/>
            <pc:sldLayoutMk cId="328119538" sldId="2147483705"/>
          </pc:sldLayoutMkLst>
        </pc:sldLayoutChg>
        <pc:sldLayoutChg chg="del">
          <pc:chgData name="Ana Beltran" userId="0c590491-8bf0-4801-88ee-613b5be4158a" providerId="ADAL" clId="{F7EE798A-9CC3-4FAE-9195-E9AC4F14839D}" dt="2022-11-11T21:08:08.731" v="3225" actId="2696"/>
          <pc:sldLayoutMkLst>
            <pc:docMk/>
            <pc:sldMasterMk cId="1456084140" sldId="2147483688"/>
            <pc:sldLayoutMk cId="54816388" sldId="214748370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2F674AB2-601C-7B48-B11D-1FB0AF4BF3B9}" type="datetimeFigureOut">
              <a:rPr lang="en-US" smtClean="0"/>
              <a:t>11/11/2022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99CC030-E31A-754A-93FE-505801FDA226}" type="slidenum">
              <a:rPr lang="en-US" smtClean="0"/>
              <a:t>‹#›</a:t>
            </a:fld>
            <a:endParaRPr lang="en-US"/>
          </a:p>
        </p:txBody>
      </p:sp>
    </p:spTree>
    <p:extLst>
      <p:ext uri="{BB962C8B-B14F-4D97-AF65-F5344CB8AC3E}">
        <p14:creationId xmlns:p14="http://schemas.microsoft.com/office/powerpoint/2010/main" val="26511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crhoades@gu.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CC030-E31A-754A-93FE-505801FDA226}" type="slidenum">
              <a:rPr lang="en-US" smtClean="0"/>
              <a:t>1</a:t>
            </a:fld>
            <a:endParaRPr lang="en-US"/>
          </a:p>
        </p:txBody>
      </p:sp>
    </p:spTree>
    <p:extLst>
      <p:ext uri="{BB962C8B-B14F-4D97-AF65-F5344CB8AC3E}">
        <p14:creationId xmlns:p14="http://schemas.microsoft.com/office/powerpoint/2010/main" val="162075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 this slide for the subtypes available in your state, tribe, or territory. You may have “Permanent guardianship,” for example. It’s helpful to include legal citations and links to the law. For example, for Wyoming’s standby guardianship law: https://law.justia.com/codes/wyoming/2010/Title3/chapter2.html </a:t>
            </a:r>
            <a:r>
              <a:rPr lang="en-US" b="1">
                <a:solidFill>
                  <a:srgbClr val="4BAE4F"/>
                </a:solidFill>
                <a:effectLst/>
                <a:latin typeface="inherit"/>
              </a:rPr>
              <a:t>Wyo. Stat. Ann. § 3-2-108.  </a:t>
            </a:r>
            <a:r>
              <a:rPr lang="en-US" b="0">
                <a:solidFill>
                  <a:srgbClr val="4BAE4F"/>
                </a:solidFill>
                <a:effectLst/>
                <a:latin typeface="inherit"/>
              </a:rPr>
              <a:t>If you don’t have “guardianship”, also edit this slide as necessary.</a:t>
            </a:r>
            <a:endParaRPr lang="en-US" b="0"/>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395823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share your state-specific chart, if you have one.  If you don’t, and would like one, please reach out to Chelsi Rhoades at Generations United – </a:t>
            </a:r>
            <a:r>
              <a:rPr lang="en-US" sz="1800" u="sng">
                <a:solidFill>
                  <a:srgbClr val="0563C1"/>
                </a:solidFill>
                <a:effectLst/>
                <a:latin typeface="Calibri" panose="020F0502020204030204" pitchFamily="34" charset="0"/>
                <a:ea typeface="Calibri" panose="020F0502020204030204" pitchFamily="34" charset="0"/>
                <a:hlinkClick r:id="rId3"/>
              </a:rPr>
              <a:t>crhoades@gu.org</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086255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how long your state’s power of attorneys are effective for, along with a citation and link to your state’s law.</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304466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this type of law, add it and its legal citation to this slide.  If you don’t have this law, you may want to delete this slide, depending on the type of training.  Also, you may also have another kind of temporary legal relationship option in your jurisdiction, which you may want to highlight.</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31278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should work for all jurisdictions. </a:t>
            </a:r>
          </a:p>
        </p:txBody>
      </p:sp>
      <p:sp>
        <p:nvSpPr>
          <p:cNvPr id="4" name="Slide Number Placeholder 3"/>
          <p:cNvSpPr>
            <a:spLocks noGrp="1"/>
          </p:cNvSpPr>
          <p:nvPr>
            <p:ph type="sldNum" sz="quarter" idx="5"/>
          </p:nvPr>
        </p:nvSpPr>
        <p:spPr/>
        <p:txBody>
          <a:bodyPr/>
          <a:lstStyle/>
          <a:p>
            <a:fld id="{399CC030-E31A-754A-93FE-505801FDA226}" type="slidenum">
              <a:rPr lang="en-US" smtClean="0"/>
              <a:t>15</a:t>
            </a:fld>
            <a:endParaRPr lang="en-US"/>
          </a:p>
        </p:txBody>
      </p:sp>
    </p:spTree>
    <p:extLst>
      <p:ext uri="{BB962C8B-B14F-4D97-AF65-F5344CB8AC3E}">
        <p14:creationId xmlns:p14="http://schemas.microsoft.com/office/powerpoint/2010/main" val="2742282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should work for all jurisdictions. </a:t>
            </a:r>
          </a:p>
          <a:p>
            <a:endParaRPr lang="en-US"/>
          </a:p>
        </p:txBody>
      </p:sp>
      <p:sp>
        <p:nvSpPr>
          <p:cNvPr id="4" name="Slide Number Placeholder 3"/>
          <p:cNvSpPr>
            <a:spLocks noGrp="1"/>
          </p:cNvSpPr>
          <p:nvPr>
            <p:ph type="sldNum" sz="quarter" idx="10"/>
          </p:nvPr>
        </p:nvSpPr>
        <p:spPr/>
        <p:txBody>
          <a:bodyPr/>
          <a:lstStyle/>
          <a:p>
            <a:fld id="{231FDE5D-A611-44CA-8968-BA627C4B03BC}" type="slidenum">
              <a:rPr lang="en-US" smtClean="0"/>
              <a:t>16</a:t>
            </a:fld>
            <a:endParaRPr lang="en-US"/>
          </a:p>
        </p:txBody>
      </p:sp>
    </p:spTree>
    <p:extLst>
      <p:ext uri="{BB962C8B-B14F-4D97-AF65-F5344CB8AC3E}">
        <p14:creationId xmlns:p14="http://schemas.microsoft.com/office/powerpoint/2010/main" val="53813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should work for all jurisdictions. </a:t>
            </a:r>
          </a:p>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17</a:t>
            </a:fld>
            <a:endParaRPr lang="en-US"/>
          </a:p>
        </p:txBody>
      </p:sp>
    </p:spTree>
    <p:extLst>
      <p:ext uri="{BB962C8B-B14F-4D97-AF65-F5344CB8AC3E}">
        <p14:creationId xmlns:p14="http://schemas.microsoft.com/office/powerpoint/2010/main" val="3349331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your training, include caregiver stories about how they made their decision. It’s very helpful to hear directly from the families. On this slide are three links to 3-minute long caregiver videos that the Network produced. You’re welcome to use one, but it’s even better to get local voices.</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525071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any other programs specific to your jurisdiction – and make sure that you call these programs by their local names.  For example, TANF is often called something else.</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66730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Modify the slide to include what your jurisdiction means by “special needs” and include links to your specific information about adoption assistance (both federal and state funded). NACAC has website pages devoted to each state.</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46026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any demographic or other basic information as needed for your audience to this introductory slide.  You could add the number of children in grandfamilies in your state, for example.  That info can be found in the resource on the next slide.</a:t>
            </a:r>
          </a:p>
        </p:txBody>
      </p:sp>
      <p:sp>
        <p:nvSpPr>
          <p:cNvPr id="4" name="Slide Number Placeholder 3"/>
          <p:cNvSpPr>
            <a:spLocks noGrp="1"/>
          </p:cNvSpPr>
          <p:nvPr>
            <p:ph type="sldNum" sz="quarter" idx="5"/>
          </p:nvPr>
        </p:nvSpPr>
        <p:spPr/>
        <p:txBody>
          <a:bodyPr/>
          <a:lstStyle/>
          <a:p>
            <a:fld id="{399CC030-E31A-754A-93FE-505801FDA226}" type="slidenum">
              <a:rPr lang="en-US" smtClean="0"/>
              <a:t>2</a:t>
            </a:fld>
            <a:endParaRPr lang="en-US"/>
          </a:p>
        </p:txBody>
      </p:sp>
    </p:spTree>
    <p:extLst>
      <p:ext uri="{BB962C8B-B14F-4D97-AF65-F5344CB8AC3E}">
        <p14:creationId xmlns:p14="http://schemas.microsoft.com/office/powerpoint/2010/main" val="151354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Omit this slide if you don’t have GAP – a map reflecting where those programs exist can be found here - https://www.grandfamilies.org/Topics/Guardianship-Assistance . Also, insert mention of a state-funded guardianship program, if you have one. </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858716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state-specific information and website links on this slide. If your jurisdiction calls it something other than TANF or child-only, use the terms used in your area. </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309476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template you can complete with your state, territory or tribal name and dollar amounts. For Medicaid and TANF, pick which option is appliable to your area.</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15795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emphasize that the third bullet only applies to grandparents’ work records – not any other kin caregivers.  Children cannot qualify based on the work record of anyone other than a parent or grandparent.</a:t>
            </a:r>
          </a:p>
          <a:p>
            <a:r>
              <a:rPr lang="en-US"/>
              <a:t>This slide can remain the same for each jurisdiction.</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343508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This slide can remain the same for each jurisdiction.</a:t>
            </a:r>
          </a:p>
          <a:p>
            <a:endParaRPr lang="en-US"/>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339783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the link to the direct link to your state’s guide. </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1444262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or add anything that’s specific to your area. </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860354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Modify this slide with your jurisdiction-specific information.</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616578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Modify this slide to reflect what is done in your state, tribe, or territory. Do you have open enrollment? Do you use McKinney-Vento to declare the children “unaccompanied” and access school enrollment that way? Do you have an educational consent law? </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10067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Public Housing Authority in your area and find out if they have FUPs and how they define “family.” Then you can modify this slide accordingly.</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91278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these fact sheets exists for each state, District of Columbia, and Puerto Rico (and soon US Virgin Islands and some tribes). For this slide, use the snipping tool to cut and paste the cover from your jurisdiction’s </a:t>
            </a:r>
            <a:r>
              <a:rPr lang="en-US" err="1"/>
              <a:t>GrandFacts</a:t>
            </a:r>
            <a:r>
              <a:rPr lang="en-US"/>
              <a:t> fact sheet and link directly to your fact sheet.</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82193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keep this slide as is, if it’s helpful to your population.  </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593142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keep this slide as is.</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215920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info re: which AAAs or tribal organizations in your area provide supports to kinship families, and who to contact.</a:t>
            </a:r>
          </a:p>
          <a:p>
            <a:endParaRPr lang="en-US"/>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1755508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can remain the same. Add a bullet if your state has a state earned income tax credit. Many states do, and that credit can be claimed on state income tax returns.</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910006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any state-specific tax credits to this – otherwise the slide can remain the same.</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2155679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any info if your state has a state adoption tax credit – several do. You’ll also want to share orally that there is no federal or state guardianship tax credit. </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695420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tailor this chart to any nuances in your state, tribe or territory.  Things to possibly change include (1) omitting “delegation of parental authority” if your jurisdiction does not have such a law; (2) changing guardianship to legal custody, if that’s the legal mechanism used in your jurisdiction; (3) deleting “may be” in guardianship item re: successor guardian if a guardian can name a successor guardian; and (4) omitting standby guardian if no such law exists in your area.  </a:t>
            </a:r>
          </a:p>
        </p:txBody>
      </p:sp>
      <p:sp>
        <p:nvSpPr>
          <p:cNvPr id="4" name="Slide Number Placeholder 3"/>
          <p:cNvSpPr>
            <a:spLocks noGrp="1"/>
          </p:cNvSpPr>
          <p:nvPr>
            <p:ph type="sldNum" sz="quarter" idx="5"/>
          </p:nvPr>
        </p:nvSpPr>
        <p:spPr/>
        <p:txBody>
          <a:bodyPr/>
          <a:lstStyle/>
          <a:p>
            <a:fld id="{399CC030-E31A-754A-93FE-505801FDA226}" type="slidenum">
              <a:rPr lang="en-US" smtClean="0"/>
              <a:t>39</a:t>
            </a:fld>
            <a:endParaRPr lang="en-US"/>
          </a:p>
        </p:txBody>
      </p:sp>
    </p:spTree>
    <p:extLst>
      <p:ext uri="{BB962C8B-B14F-4D97-AF65-F5344CB8AC3E}">
        <p14:creationId xmlns:p14="http://schemas.microsoft.com/office/powerpoint/2010/main" val="1939882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Most of this chart should apply fairly universally across the country, with the exception of the row regarding GAP. Please delete the GAP row if you work in one of the 10 states without GAP or mention that it doesn’t exist in your community, but it does exist in over 50 other jurisdictions.  Knowing that it exists in neighboring jurisdictions, for example, can be helpful to staff, other stakeholders, and families.  See map on https://www.grandfamilies.org/Topics/Guardianship-Assistance for where GAP exists.</a:t>
            </a:r>
          </a:p>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40</a:t>
            </a:fld>
            <a:endParaRPr lang="en-US"/>
          </a:p>
        </p:txBody>
      </p:sp>
    </p:spTree>
    <p:extLst>
      <p:ext uri="{BB962C8B-B14F-4D97-AF65-F5344CB8AC3E}">
        <p14:creationId xmlns:p14="http://schemas.microsoft.com/office/powerpoint/2010/main" val="3449328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Must keep this slide in, as noted on cover of template.</a:t>
            </a:r>
          </a:p>
        </p:txBody>
      </p:sp>
      <p:sp>
        <p:nvSpPr>
          <p:cNvPr id="4" name="Slide Number Placeholder 3"/>
          <p:cNvSpPr>
            <a:spLocks noGrp="1"/>
          </p:cNvSpPr>
          <p:nvPr>
            <p:ph type="sldNum" sz="quarter" idx="5"/>
          </p:nvPr>
        </p:nvSpPr>
        <p:spPr/>
        <p:txBody>
          <a:bodyPr/>
          <a:lstStyle/>
          <a:p>
            <a:fld id="{399CC030-E31A-754A-93FE-505801FDA226}" type="slidenum">
              <a:rPr lang="en-US" smtClean="0"/>
              <a:t>43</a:t>
            </a:fld>
            <a:endParaRPr lang="en-US"/>
          </a:p>
        </p:txBody>
      </p:sp>
    </p:spTree>
    <p:extLst>
      <p:ext uri="{BB962C8B-B14F-4D97-AF65-F5344CB8AC3E}">
        <p14:creationId xmlns:p14="http://schemas.microsoft.com/office/powerpoint/2010/main" val="230200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03470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388139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slide – you can edit the legal options to reflect your state, tribe, or territory – you might not, for example, have a consent law, so don’t include mention of that.  Also replace TANF with your jurisdiction-specific name, if it’s different. </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440653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can remain the same.</a:t>
            </a:r>
          </a:p>
        </p:txBody>
      </p:sp>
      <p:sp>
        <p:nvSpPr>
          <p:cNvPr id="4" name="Slide Number Placeholder 3"/>
          <p:cNvSpPr>
            <a:spLocks noGrp="1"/>
          </p:cNvSpPr>
          <p:nvPr>
            <p:ph type="sldNum" sz="quarter" idx="5"/>
          </p:nvPr>
        </p:nvSpPr>
        <p:spPr/>
        <p:txBody>
          <a:bodyPr/>
          <a:lstStyle/>
          <a:p>
            <a:fld id="{399CC030-E31A-754A-93FE-505801FDA226}" type="slidenum">
              <a:rPr lang="en-US" smtClean="0"/>
              <a:t>7</a:t>
            </a:fld>
            <a:endParaRPr lang="en-US"/>
          </a:p>
        </p:txBody>
      </p:sp>
    </p:spTree>
    <p:extLst>
      <p:ext uri="{BB962C8B-B14F-4D97-AF65-F5344CB8AC3E}">
        <p14:creationId xmlns:p14="http://schemas.microsoft.com/office/powerpoint/2010/main" val="816171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should work for each jurisdiction without modification.</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98946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slide, include any important points regarding legal custody in your jurisdiction, including if you have a de facto custody law.  Some jurisdictions may not have “legal custody” as such.  If so, omit use of this slide.</a:t>
            </a:r>
          </a:p>
        </p:txBody>
      </p:sp>
      <p:sp>
        <p:nvSpPr>
          <p:cNvPr id="4" name="Slide Number Placeholder 3"/>
          <p:cNvSpPr>
            <a:spLocks noGrp="1"/>
          </p:cNvSpPr>
          <p:nvPr>
            <p:ph type="sldNum" sz="quarter" idx="5"/>
          </p:nvPr>
        </p:nvSpPr>
        <p:spPr/>
        <p:txBody>
          <a:bodyPr/>
          <a:lstStyle/>
          <a:p>
            <a:pPr defTabSz="931774">
              <a:defRPr/>
            </a:pPr>
            <a:fld id="{49BD294F-8DEB-4875-BE38-602956EA0E96}"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916176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1524000" y="1530370"/>
            <a:ext cx="9144000" cy="2387600"/>
          </a:xfrm>
        </p:spPr>
        <p:txBody>
          <a:bodyPr anchor="b"/>
          <a:lstStyle>
            <a:lvl1pPr algn="ctr">
              <a:lnSpc>
                <a:spcPct val="100000"/>
              </a:lnSpc>
              <a:defRPr sz="6000" spc="300">
                <a:solidFill>
                  <a:srgbClr val="2F082B"/>
                </a:solidFill>
              </a:defRPr>
            </a:lvl1pPr>
          </a:lstStyle>
          <a:p>
            <a:r>
              <a:rPr lang="en-US"/>
              <a:t>TITLE PAGE </a:t>
            </a:r>
            <a:br>
              <a:rPr lang="en-US"/>
            </a:br>
            <a:r>
              <a:rPr lang="en-US"/>
              <a:t>CLICK TO EDIT</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1524000" y="4010045"/>
            <a:ext cx="9144000" cy="1655762"/>
          </a:xfrm>
          <a:prstGeom prst="rect">
            <a:avLst/>
          </a:prstGeom>
        </p:spPr>
        <p:txBody>
          <a:bodyPr/>
          <a:lstStyle>
            <a:lvl1pPr marL="0" indent="0" algn="ctr">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F285FEFF-47AE-444D-BFF3-71BE7A319D3F}"/>
              </a:ext>
            </a:extLst>
          </p:cNvPr>
          <p:cNvPicPr>
            <a:picLocks noChangeAspect="1"/>
          </p:cNvPicPr>
          <p:nvPr userDrawn="1"/>
        </p:nvPicPr>
        <p:blipFill>
          <a:blip r:embed="rId3"/>
          <a:srcRect/>
          <a:stretch/>
        </p:blipFill>
        <p:spPr>
          <a:xfrm>
            <a:off x="4428123" y="152953"/>
            <a:ext cx="3335749" cy="800579"/>
          </a:xfrm>
          <a:prstGeom prst="rect">
            <a:avLst/>
          </a:prstGeom>
        </p:spPr>
      </p:pic>
      <p:pic>
        <p:nvPicPr>
          <p:cNvPr id="8" name="Picture 7" descr="Logo: Generations United. Because we're stronger together.">
            <a:extLst>
              <a:ext uri="{FF2B5EF4-FFF2-40B4-BE49-F238E27FC236}">
                <a16:creationId xmlns:a16="http://schemas.microsoft.com/office/drawing/2014/main" id="{805D6198-5AF3-BC42-96FA-EEF659E5CF54}"/>
              </a:ext>
            </a:extLst>
          </p:cNvPr>
          <p:cNvPicPr>
            <a:picLocks noChangeAspect="1"/>
          </p:cNvPicPr>
          <p:nvPr userDrawn="1"/>
        </p:nvPicPr>
        <p:blipFill>
          <a:blip r:embed="rId4"/>
          <a:stretch>
            <a:fillRect/>
          </a:stretch>
        </p:blipFill>
        <p:spPr>
          <a:xfrm>
            <a:off x="5273687" y="6119150"/>
            <a:ext cx="1644623" cy="585897"/>
          </a:xfrm>
          <a:prstGeom prst="rect">
            <a:avLst/>
          </a:prstGeom>
        </p:spPr>
      </p:pic>
    </p:spTree>
    <p:extLst>
      <p:ext uri="{BB962C8B-B14F-4D97-AF65-F5344CB8AC3E}">
        <p14:creationId xmlns:p14="http://schemas.microsoft.com/office/powerpoint/2010/main" val="10153858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498171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B35411-FEC8-45FF-AFAD-2420A875ED3C}"/>
              </a:ext>
            </a:extLst>
          </p:cNvPr>
          <p:cNvSpPr>
            <a:spLocks noGrp="1"/>
          </p:cNvSpPr>
          <p:nvPr>
            <p:ph type="sldNum" sz="quarter" idx="10"/>
          </p:nvPr>
        </p:nvSpPr>
        <p:spPr/>
        <p:txBody>
          <a:bodyPr/>
          <a:lstStyle/>
          <a:p>
            <a:fld id="{A7B8A0EF-CE87-AF42-9969-68B25532AF96}" type="slidenum">
              <a:rPr lang="en-US" smtClean="0"/>
              <a:pPr/>
              <a:t>‹#›</a:t>
            </a:fld>
            <a:endParaRPr lang="en-US"/>
          </a:p>
        </p:txBody>
      </p:sp>
      <p:sp>
        <p:nvSpPr>
          <p:cNvPr id="4" name="Title Placeholder 1">
            <a:extLst>
              <a:ext uri="{FF2B5EF4-FFF2-40B4-BE49-F238E27FC236}">
                <a16:creationId xmlns:a16="http://schemas.microsoft.com/office/drawing/2014/main" id="{A98BAF6C-E4B0-47DB-93AF-4D3DDAFF4364}"/>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6" name="Content Placeholder 5">
            <a:extLst>
              <a:ext uri="{FF2B5EF4-FFF2-40B4-BE49-F238E27FC236}">
                <a16:creationId xmlns:a16="http://schemas.microsoft.com/office/drawing/2014/main" id="{8236F8CD-6EB8-454E-A044-999DB9692906}"/>
              </a:ext>
            </a:extLst>
          </p:cNvPr>
          <p:cNvSpPr>
            <a:spLocks noGrp="1"/>
          </p:cNvSpPr>
          <p:nvPr>
            <p:ph sz="quarter" idx="11"/>
          </p:nvPr>
        </p:nvSpPr>
        <p:spPr>
          <a:xfrm>
            <a:off x="838199" y="1800225"/>
            <a:ext cx="10515601" cy="399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79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solidFill>
                  <a:srgbClr val="2F082B"/>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Tree>
    <p:extLst>
      <p:ext uri="{BB962C8B-B14F-4D97-AF65-F5344CB8AC3E}">
        <p14:creationId xmlns:p14="http://schemas.microsoft.com/office/powerpoint/2010/main" val="3382448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6" name="Content Placeholder 2">
            <a:extLst>
              <a:ext uri="{FF2B5EF4-FFF2-40B4-BE49-F238E27FC236}">
                <a16:creationId xmlns:a16="http://schemas.microsoft.com/office/drawing/2014/main" id="{E0441D9E-EA0B-43C1-AD45-D7FF800A4DBA}"/>
              </a:ext>
            </a:extLst>
          </p:cNvPr>
          <p:cNvSpPr>
            <a:spLocks noGrp="1"/>
          </p:cNvSpPr>
          <p:nvPr>
            <p:ph sz="half" idx="1"/>
          </p:nvPr>
        </p:nvSpPr>
        <p:spPr>
          <a:xfrm>
            <a:off x="838200" y="2028825"/>
            <a:ext cx="5029200" cy="352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F7988D2-4516-425A-B64A-5C40150FFB32}"/>
              </a:ext>
            </a:extLst>
          </p:cNvPr>
          <p:cNvSpPr>
            <a:spLocks noGrp="1"/>
          </p:cNvSpPr>
          <p:nvPr>
            <p:ph sz="half" idx="17"/>
          </p:nvPr>
        </p:nvSpPr>
        <p:spPr>
          <a:xfrm>
            <a:off x="6324600" y="2028825"/>
            <a:ext cx="5029200" cy="352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8895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AA39C416-7014-964E-8D24-BF65501EB1F2}"/>
              </a:ext>
            </a:extLst>
          </p:cNvPr>
          <p:cNvSpPr>
            <a:spLocks noGrp="1"/>
          </p:cNvSpPr>
          <p:nvPr>
            <p:ph idx="1" hasCustomPrompt="1"/>
          </p:nvPr>
        </p:nvSpPr>
        <p:spPr>
          <a:xfrm>
            <a:off x="807720" y="3296223"/>
            <a:ext cx="10546080" cy="2504502"/>
          </a:xfrm>
        </p:spPr>
        <p:txBody>
          <a:bodyPr/>
          <a:lstStyle>
            <a:lvl1pPr marL="0" indent="0">
              <a:buNone/>
              <a:defRPr/>
            </a:lvl1pPr>
          </a:lstStyle>
          <a:p>
            <a:pPr lvl="0"/>
            <a:r>
              <a:rPr lang="en-US"/>
              <a:t>Click to add object</a:t>
            </a:r>
          </a:p>
        </p:txBody>
      </p:sp>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3799534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4FE28-37F4-7D40-BE20-8E4A0BD0244A}"/>
              </a:ext>
            </a:extLst>
          </p:cNvPr>
          <p:cNvSpPr>
            <a:spLocks noGrp="1"/>
          </p:cNvSpPr>
          <p:nvPr>
            <p:ph sz="half" idx="1"/>
          </p:nvPr>
        </p:nvSpPr>
        <p:spPr>
          <a:xfrm>
            <a:off x="838200" y="3296223"/>
            <a:ext cx="5181600" cy="2504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3A19F-5783-A541-8452-3892489F120F}"/>
              </a:ext>
            </a:extLst>
          </p:cNvPr>
          <p:cNvSpPr>
            <a:spLocks noGrp="1"/>
          </p:cNvSpPr>
          <p:nvPr>
            <p:ph sz="half" idx="2"/>
          </p:nvPr>
        </p:nvSpPr>
        <p:spPr>
          <a:xfrm>
            <a:off x="6172200" y="3296223"/>
            <a:ext cx="5181600" cy="2504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smtClean="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15" name="Text Placeholder 6">
            <a:extLst>
              <a:ext uri="{FF2B5EF4-FFF2-40B4-BE49-F238E27FC236}">
                <a16:creationId xmlns:a16="http://schemas.microsoft.com/office/drawing/2014/main" id="{42052851-D2CE-5546-93FF-6BDD2FDBB4C8}"/>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6" name="Title Placeholder 1">
            <a:extLst>
              <a:ext uri="{FF2B5EF4-FFF2-40B4-BE49-F238E27FC236}">
                <a16:creationId xmlns:a16="http://schemas.microsoft.com/office/drawing/2014/main" id="{86A9E6F4-2D4C-B742-9BE2-DAD8AFF6934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F3EAF1CC-BEC1-9047-9607-581CF02C6F49}"/>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674004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5A7C926-29D7-2C4C-A958-431FC800B2AE}"/>
              </a:ext>
            </a:extLst>
          </p:cNvPr>
          <p:cNvSpPr>
            <a:spLocks noGrp="1"/>
          </p:cNvSpPr>
          <p:nvPr>
            <p:ph type="body" orient="vert" idx="1"/>
          </p:nvPr>
        </p:nvSpPr>
        <p:spPr/>
        <p:txBody>
          <a:bodyPr vert="eaVert"/>
          <a:lstStyle>
            <a:lvl1pPr>
              <a:defRPr>
                <a:solidFill>
                  <a:srgbClr val="2F082B"/>
                </a:solidFill>
              </a:defRPr>
            </a:lvl1pPr>
            <a:lvl2pPr>
              <a:defRPr>
                <a:solidFill>
                  <a:srgbClr val="2F082B"/>
                </a:solidFill>
              </a:defRPr>
            </a:lvl2pPr>
            <a:lvl3pPr>
              <a:defRPr>
                <a:solidFill>
                  <a:srgbClr val="2F082B"/>
                </a:solidFill>
              </a:defRPr>
            </a:lvl3pPr>
            <a:lvl4pPr>
              <a:defRPr>
                <a:solidFill>
                  <a:srgbClr val="2F082B"/>
                </a:solidFill>
              </a:defRPr>
            </a:lvl4pPr>
            <a:lvl5pPr>
              <a:defRPr>
                <a:solidFill>
                  <a:srgbClr val="2F082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8B685C09-2F06-4E40-B0DD-32D6363CEFD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7" name="Title Placeholder 1">
            <a:extLst>
              <a:ext uri="{FF2B5EF4-FFF2-40B4-BE49-F238E27FC236}">
                <a16:creationId xmlns:a16="http://schemas.microsoft.com/office/drawing/2014/main" id="{23D9B3D3-62CE-CB45-8453-53955149C40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82447EB3-9B0F-5147-BDA2-A361E90714A4}"/>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504418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101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rgbClr val="2F082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rgbClr val="D9531E"/>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rgbClr val="2F082B"/>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4" name="Picture Placeholder 13">
            <a:extLst>
              <a:ext uri="{FF2B5EF4-FFF2-40B4-BE49-F238E27FC236}">
                <a16:creationId xmlns:a16="http://schemas.microsoft.com/office/drawing/2014/main" id="{53B83DEA-8176-BA4D-8653-3D00B3F1C86A}"/>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684063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5104054" y="0"/>
            <a:ext cx="7087945" cy="6858000"/>
          </a:xfrm>
          <a:prstGeom prst="rect">
            <a:avLst/>
          </a:prstGeom>
        </p:spPr>
        <p:txBody>
          <a:bodyPr/>
          <a:lstStyle/>
          <a:p>
            <a:r>
              <a:rPr lang="en-US"/>
              <a:t>Click icon to add picture</a:t>
            </a:r>
          </a:p>
        </p:txBody>
      </p:sp>
      <p:sp>
        <p:nvSpPr>
          <p:cNvPr id="4" name="Rectangle 3">
            <a:extLst>
              <a:ext uri="{FF2B5EF4-FFF2-40B4-BE49-F238E27FC236}">
                <a16:creationId xmlns:a16="http://schemas.microsoft.com/office/drawing/2014/main" id="{D624AA58-E239-7249-A07A-9CF05D323B68}"/>
              </a:ext>
            </a:extLst>
          </p:cNvPr>
          <p:cNvSpPr/>
          <p:nvPr userDrawn="1"/>
        </p:nvSpPr>
        <p:spPr>
          <a:xfrm>
            <a:off x="-1" y="0"/>
            <a:ext cx="5104263"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9" name="Round Diagonal Corner Rectangle 8">
            <a:extLst>
              <a:ext uri="{FF2B5EF4-FFF2-40B4-BE49-F238E27FC236}">
                <a16:creationId xmlns:a16="http://schemas.microsoft.com/office/drawing/2014/main" id="{E0F20A7E-C360-1140-9F05-DFECFCDD96DC}"/>
              </a:ext>
            </a:extLst>
          </p:cNvPr>
          <p:cNvSpPr/>
          <p:nvPr userDrawn="1"/>
        </p:nvSpPr>
        <p:spPr>
          <a:xfrm>
            <a:off x="4920917"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7ACC01E-355A-3343-AAAD-C78519A51143}"/>
              </a:ext>
            </a:extLst>
          </p:cNvPr>
          <p:cNvPicPr>
            <a:picLocks noChangeAspect="1"/>
          </p:cNvPicPr>
          <p:nvPr userDrawn="1"/>
        </p:nvPicPr>
        <p:blipFill>
          <a:blip r:embed="rId2"/>
          <a:srcRect/>
          <a:stretch/>
        </p:blipFill>
        <p:spPr>
          <a:xfrm>
            <a:off x="726597" y="618242"/>
            <a:ext cx="3335749" cy="800579"/>
          </a:xfrm>
          <a:prstGeom prst="rect">
            <a:avLst/>
          </a:prstGeom>
        </p:spPr>
      </p:pic>
      <p:pic>
        <p:nvPicPr>
          <p:cNvPr id="14" name="Picture 13" descr="Logo: Generations United. Because we're stronger together.">
            <a:extLst>
              <a:ext uri="{FF2B5EF4-FFF2-40B4-BE49-F238E27FC236}">
                <a16:creationId xmlns:a16="http://schemas.microsoft.com/office/drawing/2014/main" id="{B824F970-6A37-0A45-AAD0-9724B7FDA728}"/>
              </a:ext>
            </a:extLst>
          </p:cNvPr>
          <p:cNvPicPr>
            <a:picLocks noChangeAspect="1"/>
          </p:cNvPicPr>
          <p:nvPr userDrawn="1"/>
        </p:nvPicPr>
        <p:blipFill>
          <a:blip r:embed="rId3"/>
          <a:stretch>
            <a:fillRect/>
          </a:stretch>
        </p:blipFill>
        <p:spPr>
          <a:xfrm>
            <a:off x="1683346" y="6004054"/>
            <a:ext cx="1644623" cy="585897"/>
          </a:xfrm>
          <a:prstGeom prst="rect">
            <a:avLst/>
          </a:prstGeom>
        </p:spPr>
      </p:pic>
      <p:sp>
        <p:nvSpPr>
          <p:cNvPr id="13" name="TextBox 12">
            <a:extLst>
              <a:ext uri="{FF2B5EF4-FFF2-40B4-BE49-F238E27FC236}">
                <a16:creationId xmlns:a16="http://schemas.microsoft.com/office/drawing/2014/main" id="{6FEF04F6-8D71-184E-9117-52563FEAC015}"/>
              </a:ext>
            </a:extLst>
          </p:cNvPr>
          <p:cNvSpPr txBox="1"/>
          <p:nvPr userDrawn="1"/>
        </p:nvSpPr>
        <p:spPr>
          <a:xfrm>
            <a:off x="703851" y="1758906"/>
            <a:ext cx="3316934" cy="707886"/>
          </a:xfrm>
          <a:prstGeom prst="rect">
            <a:avLst/>
          </a:prstGeom>
          <a:noFill/>
        </p:spPr>
        <p:txBody>
          <a:bodyPr wrap="none" rtlCol="0">
            <a:spAutoFit/>
          </a:bodyPr>
          <a:lstStyle/>
          <a:p>
            <a:pPr algn="l"/>
            <a:r>
              <a:rPr lang="en-US" sz="4000" b="0">
                <a:solidFill>
                  <a:srgbClr val="2F082B"/>
                </a:solidFill>
                <a:latin typeface="+mj-lt"/>
              </a:rPr>
              <a:t>Contact Us</a:t>
            </a:r>
          </a:p>
        </p:txBody>
      </p:sp>
    </p:spTree>
    <p:extLst>
      <p:ext uri="{BB962C8B-B14F-4D97-AF65-F5344CB8AC3E}">
        <p14:creationId xmlns:p14="http://schemas.microsoft.com/office/powerpoint/2010/main" val="63378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5104054" y="0"/>
            <a:ext cx="7087945" cy="6858000"/>
          </a:xfrm>
          <a:prstGeom prst="rect">
            <a:avLst/>
          </a:prstGeom>
        </p:spPr>
        <p:txBody>
          <a:bodyPr/>
          <a:lstStyle/>
          <a:p>
            <a:r>
              <a:rPr lang="en-US"/>
              <a:t>Click icon to add picture</a:t>
            </a:r>
          </a:p>
        </p:txBody>
      </p:sp>
      <p:sp>
        <p:nvSpPr>
          <p:cNvPr id="4" name="Rectangle 3">
            <a:extLst>
              <a:ext uri="{FF2B5EF4-FFF2-40B4-BE49-F238E27FC236}">
                <a16:creationId xmlns:a16="http://schemas.microsoft.com/office/drawing/2014/main" id="{D624AA58-E239-7249-A07A-9CF05D323B68}"/>
              </a:ext>
            </a:extLst>
          </p:cNvPr>
          <p:cNvSpPr/>
          <p:nvPr userDrawn="1"/>
        </p:nvSpPr>
        <p:spPr>
          <a:xfrm>
            <a:off x="-1" y="0"/>
            <a:ext cx="5104263"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9" name="Round Diagonal Corner Rectangle 8">
            <a:extLst>
              <a:ext uri="{FF2B5EF4-FFF2-40B4-BE49-F238E27FC236}">
                <a16:creationId xmlns:a16="http://schemas.microsoft.com/office/drawing/2014/main" id="{E0F20A7E-C360-1140-9F05-DFECFCDD96DC}"/>
              </a:ext>
            </a:extLst>
          </p:cNvPr>
          <p:cNvSpPr/>
          <p:nvPr userDrawn="1"/>
        </p:nvSpPr>
        <p:spPr>
          <a:xfrm>
            <a:off x="4920917"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738125" y="1867012"/>
            <a:ext cx="3791576" cy="2387600"/>
          </a:xfrm>
        </p:spPr>
        <p:txBody>
          <a:bodyPr anchor="t">
            <a:normAutofit/>
          </a:bodyPr>
          <a:lstStyle>
            <a:lvl1pPr algn="l">
              <a:lnSpc>
                <a:spcPct val="100000"/>
              </a:lnSpc>
              <a:defRPr sz="4000">
                <a:solidFill>
                  <a:srgbClr val="2F082B"/>
                </a:solidFill>
              </a:defRPr>
            </a:lvl1pPr>
          </a:lstStyle>
          <a:p>
            <a:r>
              <a:rPr lang="en-US"/>
              <a:t>Title Page Click to Edit</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738125" y="4482383"/>
            <a:ext cx="3791576" cy="1252383"/>
          </a:xfrm>
          <a:prstGeom prst="rect">
            <a:avLst/>
          </a:prstGeom>
        </p:spPr>
        <p:txBody>
          <a:bodyPr/>
          <a:lstStyle>
            <a:lvl1pPr marL="0" indent="0" algn="l">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77ACC01E-355A-3343-AAAD-C78519A51143}"/>
              </a:ext>
            </a:extLst>
          </p:cNvPr>
          <p:cNvPicPr>
            <a:picLocks noChangeAspect="1"/>
          </p:cNvPicPr>
          <p:nvPr userDrawn="1"/>
        </p:nvPicPr>
        <p:blipFill>
          <a:blip r:embed="rId2"/>
          <a:srcRect/>
          <a:stretch/>
        </p:blipFill>
        <p:spPr>
          <a:xfrm>
            <a:off x="726597" y="618242"/>
            <a:ext cx="3335749" cy="800579"/>
          </a:xfrm>
          <a:prstGeom prst="rect">
            <a:avLst/>
          </a:prstGeom>
        </p:spPr>
      </p:pic>
      <p:pic>
        <p:nvPicPr>
          <p:cNvPr id="14" name="Picture 13" descr="Logo: Generations United. Because we're stronger together.">
            <a:extLst>
              <a:ext uri="{FF2B5EF4-FFF2-40B4-BE49-F238E27FC236}">
                <a16:creationId xmlns:a16="http://schemas.microsoft.com/office/drawing/2014/main" id="{B824F970-6A37-0A45-AAD0-9724B7FDA728}"/>
              </a:ext>
            </a:extLst>
          </p:cNvPr>
          <p:cNvPicPr>
            <a:picLocks noChangeAspect="1"/>
          </p:cNvPicPr>
          <p:nvPr userDrawn="1"/>
        </p:nvPicPr>
        <p:blipFill>
          <a:blip r:embed="rId3"/>
          <a:stretch>
            <a:fillRect/>
          </a:stretch>
        </p:blipFill>
        <p:spPr>
          <a:xfrm>
            <a:off x="757897" y="6004054"/>
            <a:ext cx="1644623" cy="585897"/>
          </a:xfrm>
          <a:prstGeom prst="rect">
            <a:avLst/>
          </a:prstGeom>
        </p:spPr>
      </p:pic>
    </p:spTree>
    <p:extLst>
      <p:ext uri="{BB962C8B-B14F-4D97-AF65-F5344CB8AC3E}">
        <p14:creationId xmlns:p14="http://schemas.microsoft.com/office/powerpoint/2010/main" val="3387070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F0C44C-67C3-554C-BF35-A936EE807F59}"/>
              </a:ext>
            </a:extLst>
          </p:cNvPr>
          <p:cNvSpPr>
            <a:spLocks noGrp="1"/>
          </p:cNvSpPr>
          <p:nvPr>
            <p:ph type="sldNum" sz="quarter" idx="10"/>
          </p:nvPr>
        </p:nvSpPr>
        <p:spPr/>
        <p:txBody>
          <a:bodyPr/>
          <a:lstStyle>
            <a:lvl1pPr>
              <a:defRPr>
                <a:solidFill>
                  <a:schemeClr val="bg2"/>
                </a:solidFill>
              </a:defRPr>
            </a:lvl1pPr>
          </a:lstStyle>
          <a:p>
            <a:endParaRPr lang="en-US"/>
          </a:p>
        </p:txBody>
      </p:sp>
      <p:sp>
        <p:nvSpPr>
          <p:cNvPr id="5" name="TextBox 4">
            <a:extLst>
              <a:ext uri="{FF2B5EF4-FFF2-40B4-BE49-F238E27FC236}">
                <a16:creationId xmlns:a16="http://schemas.microsoft.com/office/drawing/2014/main" id="{3A3EC0B5-6E9A-9147-88E7-2CE4F6C0E4BB}"/>
              </a:ext>
            </a:extLst>
          </p:cNvPr>
          <p:cNvSpPr txBox="1"/>
          <p:nvPr userDrawn="1"/>
        </p:nvSpPr>
        <p:spPr>
          <a:xfrm>
            <a:off x="1700801" y="2594893"/>
            <a:ext cx="8790394" cy="16682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0" i="0" kern="1200">
                <a:solidFill>
                  <a:schemeClr val="tx2"/>
                </a:solidFill>
                <a:effectLst/>
                <a:latin typeface="+mn-lt"/>
                <a:ea typeface="+mn-ea"/>
                <a:cs typeface="+mn-cs"/>
              </a:rPr>
              <a:t>The Network is supported by the Administration for Community Living (ACL), U.S. Department of Health and Human Services (HHS) as part of a financial assistance award totaling $9,950,000 with 95 percentage funded by ACL/HHS and $523,684 and 5 percentage funded by non-government sources. The contents are those of the authors and do not necessarily represent the official views of, nor an endorsement, by ACL/HHS, or </a:t>
            </a:r>
            <a:br>
              <a:rPr lang="en-US" sz="1400" b="0" i="0" kern="1200">
                <a:solidFill>
                  <a:schemeClr val="tx2"/>
                </a:solidFill>
                <a:effectLst/>
                <a:latin typeface="+mn-lt"/>
                <a:ea typeface="+mn-ea"/>
                <a:cs typeface="+mn-cs"/>
              </a:rPr>
            </a:br>
            <a:r>
              <a:rPr lang="en-US" sz="1400" b="0" i="0" kern="1200">
                <a:solidFill>
                  <a:schemeClr val="tx2"/>
                </a:solidFill>
                <a:effectLst/>
                <a:latin typeface="+mn-lt"/>
                <a:ea typeface="+mn-ea"/>
                <a:cs typeface="+mn-cs"/>
              </a:rPr>
              <a:t>the U.S. Government.</a:t>
            </a:r>
          </a:p>
        </p:txBody>
      </p:sp>
      <p:pic>
        <p:nvPicPr>
          <p:cNvPr id="6" name="Picture 5">
            <a:extLst>
              <a:ext uri="{FF2B5EF4-FFF2-40B4-BE49-F238E27FC236}">
                <a16:creationId xmlns:a16="http://schemas.microsoft.com/office/drawing/2014/main" id="{956EEB10-B53A-2540-AE25-8E109A2BD15E}"/>
              </a:ext>
            </a:extLst>
          </p:cNvPr>
          <p:cNvPicPr>
            <a:picLocks noChangeAspect="1"/>
          </p:cNvPicPr>
          <p:nvPr userDrawn="1"/>
        </p:nvPicPr>
        <p:blipFill>
          <a:blip r:embed="rId3"/>
          <a:srcRect/>
          <a:stretch/>
        </p:blipFill>
        <p:spPr>
          <a:xfrm>
            <a:off x="4428125" y="729791"/>
            <a:ext cx="3335749" cy="800579"/>
          </a:xfrm>
          <a:prstGeom prst="rect">
            <a:avLst/>
          </a:prstGeom>
        </p:spPr>
      </p:pic>
      <p:pic>
        <p:nvPicPr>
          <p:cNvPr id="7" name="Picture 6" descr="Logo: Generations United. Because we're stronger together.">
            <a:extLst>
              <a:ext uri="{FF2B5EF4-FFF2-40B4-BE49-F238E27FC236}">
                <a16:creationId xmlns:a16="http://schemas.microsoft.com/office/drawing/2014/main" id="{0B58B32B-D6B1-6945-B79A-430DAB865ECC}"/>
              </a:ext>
            </a:extLst>
          </p:cNvPr>
          <p:cNvPicPr>
            <a:picLocks noChangeAspect="1"/>
          </p:cNvPicPr>
          <p:nvPr userDrawn="1"/>
        </p:nvPicPr>
        <p:blipFill>
          <a:blip r:embed="rId4"/>
          <a:stretch>
            <a:fillRect/>
          </a:stretch>
        </p:blipFill>
        <p:spPr>
          <a:xfrm>
            <a:off x="5273687" y="5964890"/>
            <a:ext cx="1644623" cy="585897"/>
          </a:xfrm>
          <a:prstGeom prst="rect">
            <a:avLst/>
          </a:prstGeom>
        </p:spPr>
      </p:pic>
    </p:spTree>
    <p:extLst>
      <p:ext uri="{BB962C8B-B14F-4D97-AF65-F5344CB8AC3E}">
        <p14:creationId xmlns:p14="http://schemas.microsoft.com/office/powerpoint/2010/main" val="3740224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6892118" y="0"/>
            <a:ext cx="5299881" cy="6858000"/>
          </a:xfrm>
          <a:prstGeom prst="rect">
            <a:avLst/>
          </a:prstGeom>
        </p:spPr>
        <p:txBody>
          <a:bodyPr/>
          <a:lstStyle/>
          <a:p>
            <a:r>
              <a:rPr lang="en-US"/>
              <a:t>Click icon to add picture</a:t>
            </a:r>
          </a:p>
        </p:txBody>
      </p:sp>
      <p:sp>
        <p:nvSpPr>
          <p:cNvPr id="5" name="Rectangle 4">
            <a:extLst>
              <a:ext uri="{FF2B5EF4-FFF2-40B4-BE49-F238E27FC236}">
                <a16:creationId xmlns:a16="http://schemas.microsoft.com/office/drawing/2014/main" id="{9AC3D8E7-6ACD-5146-8DE8-E1A325D6B303}"/>
              </a:ext>
            </a:extLst>
          </p:cNvPr>
          <p:cNvSpPr/>
          <p:nvPr userDrawn="1"/>
        </p:nvSpPr>
        <p:spPr>
          <a:xfrm>
            <a:off x="0" y="0"/>
            <a:ext cx="6892118"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807720" y="1514475"/>
            <a:ext cx="5288280" cy="2740137"/>
          </a:xfrm>
        </p:spPr>
        <p:txBody>
          <a:bodyPr anchor="b"/>
          <a:lstStyle>
            <a:lvl1pPr algn="l">
              <a:lnSpc>
                <a:spcPct val="100000"/>
              </a:lnSpc>
              <a:defRPr sz="6000">
                <a:solidFill>
                  <a:srgbClr val="2F082B"/>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07720" y="4482383"/>
            <a:ext cx="5288280" cy="1252383"/>
          </a:xfrm>
          <a:prstGeom prst="rect">
            <a:avLst/>
          </a:prstGeom>
        </p:spPr>
        <p:txBody>
          <a:bodyPr/>
          <a:lstStyle>
            <a:lvl1pPr marL="0" indent="0" algn="l">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ound Diagonal Corner Rectangle 8">
            <a:extLst>
              <a:ext uri="{FF2B5EF4-FFF2-40B4-BE49-F238E27FC236}">
                <a16:creationId xmlns:a16="http://schemas.microsoft.com/office/drawing/2014/main" id="{1C3C19FE-CEC5-CA4B-A761-B062BD690D7C}"/>
              </a:ext>
            </a:extLst>
          </p:cNvPr>
          <p:cNvSpPr/>
          <p:nvPr userDrawn="1"/>
        </p:nvSpPr>
        <p:spPr>
          <a:xfrm>
            <a:off x="6708980"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157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3D8E7-6ACD-5146-8DE8-E1A325D6B303}"/>
              </a:ext>
            </a:extLst>
          </p:cNvPr>
          <p:cNvSpPr/>
          <p:nvPr userDrawn="1"/>
        </p:nvSpPr>
        <p:spPr>
          <a:xfrm>
            <a:off x="0" y="0"/>
            <a:ext cx="5504688"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807720" y="1419225"/>
            <a:ext cx="3783330" cy="2835387"/>
          </a:xfrm>
        </p:spPr>
        <p:txBody>
          <a:bodyPr anchor="b"/>
          <a:lstStyle>
            <a:lvl1pPr algn="l">
              <a:lnSpc>
                <a:spcPct val="100000"/>
              </a:lnSpc>
              <a:defRPr sz="6000">
                <a:solidFill>
                  <a:srgbClr val="2F082B"/>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45820" y="4482383"/>
            <a:ext cx="3707130" cy="1252383"/>
          </a:xfrm>
          <a:prstGeom prst="rect">
            <a:avLst/>
          </a:prstGeom>
        </p:spPr>
        <p:txBody>
          <a:bodyPr/>
          <a:lstStyle>
            <a:lvl1pPr marL="0" indent="0" algn="l">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ound Diagonal Corner Rectangle 8">
            <a:extLst>
              <a:ext uri="{FF2B5EF4-FFF2-40B4-BE49-F238E27FC236}">
                <a16:creationId xmlns:a16="http://schemas.microsoft.com/office/drawing/2014/main" id="{1C3C19FE-CEC5-CA4B-A761-B062BD690D7C}"/>
              </a:ext>
            </a:extLst>
          </p:cNvPr>
          <p:cNvSpPr/>
          <p:nvPr userDrawn="1"/>
        </p:nvSpPr>
        <p:spPr>
          <a:xfrm>
            <a:off x="5321550" y="-22113"/>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5026685-2FDA-4D3A-9797-4BC8E3AE9BD8}"/>
              </a:ext>
            </a:extLst>
          </p:cNvPr>
          <p:cNvSpPr>
            <a:spLocks noGrp="1"/>
          </p:cNvSpPr>
          <p:nvPr>
            <p:ph sz="quarter" idx="10"/>
          </p:nvPr>
        </p:nvSpPr>
        <p:spPr>
          <a:xfrm>
            <a:off x="5924550" y="371475"/>
            <a:ext cx="5876925" cy="6124576"/>
          </a:xfrm>
          <a:prstGeom prst="rect">
            <a:avLst/>
          </a:prstGeom>
        </p:spPr>
        <p:txBody>
          <a:bodyPr/>
          <a:lstStyle>
            <a:lvl1pPr>
              <a:lnSpc>
                <a:spcPct val="100000"/>
              </a:lnSpc>
              <a:defRPr>
                <a:solidFill>
                  <a:srgbClr val="54164F"/>
                </a:solidFill>
              </a:defRPr>
            </a:lvl1pPr>
            <a:lvl2pPr>
              <a:lnSpc>
                <a:spcPct val="100000"/>
              </a:lnSpc>
              <a:defRPr>
                <a:solidFill>
                  <a:srgbClr val="54164F"/>
                </a:solidFill>
              </a:defRPr>
            </a:lvl2pPr>
            <a:lvl3pPr>
              <a:lnSpc>
                <a:spcPct val="100000"/>
              </a:lnSpc>
              <a:defRPr>
                <a:solidFill>
                  <a:srgbClr val="54164F"/>
                </a:solidFill>
              </a:defRPr>
            </a:lvl3pPr>
            <a:lvl4pPr>
              <a:lnSpc>
                <a:spcPct val="100000"/>
              </a:lnSpc>
              <a:defRPr>
                <a:solidFill>
                  <a:srgbClr val="54164F"/>
                </a:solidFill>
              </a:defRPr>
            </a:lvl4pPr>
            <a:lvl5pPr>
              <a:lnSpc>
                <a:spcPct val="100000"/>
              </a:lnSpc>
              <a:defRPr>
                <a:solidFill>
                  <a:srgbClr val="5416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3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3D8E7-6ACD-5146-8DE8-E1A325D6B303}"/>
              </a:ext>
            </a:extLst>
          </p:cNvPr>
          <p:cNvSpPr/>
          <p:nvPr userDrawn="1"/>
        </p:nvSpPr>
        <p:spPr>
          <a:xfrm>
            <a:off x="0" y="0"/>
            <a:ext cx="5504688"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807720" y="1704975"/>
            <a:ext cx="3783330" cy="2549637"/>
          </a:xfrm>
        </p:spPr>
        <p:txBody>
          <a:bodyPr anchor="b"/>
          <a:lstStyle>
            <a:lvl1pPr algn="l">
              <a:defRPr sz="6000">
                <a:solidFill>
                  <a:srgbClr val="2F082B"/>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45820" y="4482383"/>
            <a:ext cx="3707130" cy="1252383"/>
          </a:xfrm>
          <a:prstGeom prst="rect">
            <a:avLst/>
          </a:prstGeom>
        </p:spPr>
        <p:txBody>
          <a:bodyPr/>
          <a:lstStyle>
            <a:lvl1pPr marL="0" indent="0" algn="l">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ound Diagonal Corner Rectangle 8">
            <a:extLst>
              <a:ext uri="{FF2B5EF4-FFF2-40B4-BE49-F238E27FC236}">
                <a16:creationId xmlns:a16="http://schemas.microsoft.com/office/drawing/2014/main" id="{1C3C19FE-CEC5-CA4B-A761-B062BD690D7C}"/>
              </a:ext>
            </a:extLst>
          </p:cNvPr>
          <p:cNvSpPr/>
          <p:nvPr userDrawn="1"/>
        </p:nvSpPr>
        <p:spPr>
          <a:xfrm>
            <a:off x="5321550"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5026685-2FDA-4D3A-9797-4BC8E3AE9BD8}"/>
              </a:ext>
            </a:extLst>
          </p:cNvPr>
          <p:cNvSpPr>
            <a:spLocks noGrp="1"/>
          </p:cNvSpPr>
          <p:nvPr>
            <p:ph sz="quarter" idx="10"/>
          </p:nvPr>
        </p:nvSpPr>
        <p:spPr>
          <a:xfrm>
            <a:off x="5924550" y="371475"/>
            <a:ext cx="5876925" cy="6124576"/>
          </a:xfrm>
          <a:prstGeom prst="rect">
            <a:avLst/>
          </a:prstGeom>
        </p:spPr>
        <p:txBody>
          <a:bodyPr/>
          <a:lstStyle>
            <a:lvl1pPr>
              <a:defRPr>
                <a:solidFill>
                  <a:srgbClr val="54164F"/>
                </a:solidFill>
              </a:defRPr>
            </a:lvl1pPr>
            <a:lvl2pPr>
              <a:defRPr>
                <a:solidFill>
                  <a:srgbClr val="54164F"/>
                </a:solidFill>
              </a:defRPr>
            </a:lvl2pPr>
            <a:lvl3pPr>
              <a:defRPr>
                <a:solidFill>
                  <a:srgbClr val="54164F"/>
                </a:solidFill>
              </a:defRPr>
            </a:lvl3pPr>
            <a:lvl4pPr>
              <a:defRPr>
                <a:solidFill>
                  <a:srgbClr val="54164F"/>
                </a:solidFill>
              </a:defRPr>
            </a:lvl4pPr>
            <a:lvl5pPr>
              <a:defRPr>
                <a:solidFill>
                  <a:srgbClr val="5416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0259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42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4106665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One Content (An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2F8A-2F49-98EC-0DD8-A190FF0779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401824E-058C-FCCA-374C-C460A1350729}"/>
              </a:ext>
            </a:extLst>
          </p:cNvPr>
          <p:cNvSpPr>
            <a:spLocks noGrp="1"/>
          </p:cNvSpPr>
          <p:nvPr>
            <p:ph type="sldNum" sz="quarter" idx="10"/>
          </p:nvPr>
        </p:nvSpPr>
        <p:spPr/>
        <p:txBody>
          <a:bodyPr/>
          <a:lstStyle>
            <a:lvl1pPr>
              <a:defRPr>
                <a:solidFill>
                  <a:schemeClr val="bg1"/>
                </a:solidFill>
              </a:defRPr>
            </a:lvl1pPr>
          </a:lstStyle>
          <a:p>
            <a:fld id="{A7B8A0EF-CE87-AF42-9969-68B25532AF96}" type="slidenum">
              <a:rPr lang="en-US" smtClean="0"/>
              <a:pPr/>
              <a:t>‹#›</a:t>
            </a:fld>
            <a:endParaRPr lang="en-US"/>
          </a:p>
        </p:txBody>
      </p:sp>
      <p:sp>
        <p:nvSpPr>
          <p:cNvPr id="5" name="Content Placeholder 4">
            <a:extLst>
              <a:ext uri="{FF2B5EF4-FFF2-40B4-BE49-F238E27FC236}">
                <a16:creationId xmlns:a16="http://schemas.microsoft.com/office/drawing/2014/main" id="{1014586F-3570-8E80-6FE3-D0F18BA074BE}"/>
              </a:ext>
            </a:extLst>
          </p:cNvPr>
          <p:cNvSpPr>
            <a:spLocks noGrp="1"/>
          </p:cNvSpPr>
          <p:nvPr>
            <p:ph sz="quarter" idx="11"/>
          </p:nvPr>
        </p:nvSpPr>
        <p:spPr>
          <a:xfrm>
            <a:off x="838200" y="2114549"/>
            <a:ext cx="10515600" cy="3438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7065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3341186"/>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solidFill>
                  <a:srgbClr val="2F082B"/>
                </a:solidFill>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lvl1pPr>
              <a:defRPr>
                <a:solidFill>
                  <a:srgbClr val="2F082B"/>
                </a:solidFill>
              </a:defRPr>
            </a:lvl1p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986336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48818900"/>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78" r:id="rId3"/>
    <p:sldLayoutId id="2147483711" r:id="rId4"/>
    <p:sldLayoutId id="2147483712" r:id="rId5"/>
    <p:sldLayoutId id="2147483719" r:id="rId6"/>
    <p:sldLayoutId id="2147483720" r:id="rId7"/>
    <p:sldLayoutId id="2147483721" r:id="rId8"/>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11"/>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12"/>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575348033"/>
      </p:ext>
    </p:extLst>
  </p:cSld>
  <p:clrMap bg1="lt1" tx1="dk1" bg2="lt2" tx2="dk2" accent1="accent1" accent2="accent2" accent3="accent3" accent4="accent4" accent5="accent5" accent6="accent6" hlink="hlink" folHlink="folHlink"/>
  <p:sldLayoutIdLst>
    <p:sldLayoutId id="2147483702" r:id="rId1"/>
    <p:sldLayoutId id="2147483701" r:id="rId2"/>
    <p:sldLayoutId id="2147483714" r:id="rId3"/>
    <p:sldLayoutId id="2147483707" r:id="rId4"/>
    <p:sldLayoutId id="2147483709" r:id="rId5"/>
    <p:sldLayoutId id="2147483664" r:id="rId6"/>
    <p:sldLayoutId id="2147483684" r:id="rId7"/>
    <p:sldLayoutId id="2147483672" r:id="rId8"/>
    <p:sldLayoutId id="2147483718" r:id="rId9"/>
  </p:sldLayoutIdLst>
  <p:hf hdr="0" dt="0"/>
  <p:txStyles>
    <p:titleStyle>
      <a:lvl1pPr algn="l" defTabSz="914400" rtl="0" eaLnBrk="1" latinLnBrk="0" hangingPunct="1">
        <a:lnSpc>
          <a:spcPct val="100000"/>
        </a:lnSpc>
        <a:spcBef>
          <a:spcPct val="0"/>
        </a:spcBef>
        <a:buNone/>
        <a:defRPr sz="4000" kern="1200">
          <a:solidFill>
            <a:srgbClr val="2F082B"/>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3"/>
        </a:buClr>
        <a:buFont typeface="Wingdings" pitchFamily="2" charset="2"/>
        <a:buNone/>
        <a:defRPr sz="2400" b="1" kern="1200">
          <a:solidFill>
            <a:srgbClr val="2F082B"/>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2F082B"/>
          </a:solidFill>
          <a:latin typeface="+mn-lt"/>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1600" kern="1200">
          <a:solidFill>
            <a:srgbClr val="2F082B"/>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400" kern="1200">
          <a:solidFill>
            <a:srgbClr val="2F082B"/>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2F082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56084140"/>
      </p:ext>
    </p:extLst>
  </p:cSld>
  <p:clrMap bg1="lt1" tx1="dk1" bg2="lt2" tx2="dk2" accent1="accent1" accent2="accent2" accent3="accent3" accent4="accent4" accent5="accent5" accent6="accent6" hlink="hlink" folHlink="folHlink"/>
  <p:sldLayoutIdLst>
    <p:sldLayoutId id="2147483698" r:id="rId1"/>
    <p:sldLayoutId id="2147483680" r:id="rId2"/>
    <p:sldLayoutId id="2147483708" r:id="rId3"/>
  </p:sldLayoutIdLst>
  <p:hf hdr="0" dt="0"/>
  <p:txStyles>
    <p:titleStyle>
      <a:lvl1pPr algn="l" defTabSz="914400" rtl="0" eaLnBrk="1" latinLnBrk="0" hangingPunct="1">
        <a:lnSpc>
          <a:spcPct val="100000"/>
        </a:lnSpc>
        <a:spcBef>
          <a:spcPct val="0"/>
        </a:spcBef>
        <a:buNone/>
        <a:defRPr sz="4000" kern="1200">
          <a:solidFill>
            <a:srgbClr val="2F082B"/>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ksnetwork.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mweiss@gu.org" TargetMode="External"/><Relationship Id="rId4" Type="http://schemas.openxmlformats.org/officeDocument/2006/relationships/hyperlink" Target="mailto:abeltran@gu.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mailto:crhoades@gu.org"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hyperlink" Target="http://www.grandfamilies.org/Resources/Care-Custod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leg.mt.gov/bills/mca/title_0200/chapter_0050/part_0050/section_0030/0200-0050-0050-0030.html"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1.jpg"/><Relationship Id="rId4" Type="http://schemas.openxmlformats.org/officeDocument/2006/relationships/hyperlink" Target="https://www.grandfamilies.org/Portals/0/Documents/Archive/GU%20Policy%20Brief%20October%202014.pd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gksnetwork.org/resources/kinship-grandfamilies-thrive-with-love/"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hyperlink" Target="https://www.gksnetwork.org/resources/kinship-grandfamilies-thrive-with-peer-support/" TargetMode="External"/><Relationship Id="rId4" Type="http://schemas.openxmlformats.org/officeDocument/2006/relationships/hyperlink" Target="https://www.gksnetwork.org/resources/kinship-grandfamilies-thrive-with-perseverenc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nacac.org/help/adoption-assistance/adoption-assistance-us/state-programs/"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grandfamilies.org/Portals/0/Documents/Financial%20Assistance/TANF%20Caregiver%20_5.pdf"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hyperlink" Target="https://www.grandfamilies.org/Portals/0/Documents/Financial%20Assistance/GU%20Policy%20Brief%20-%20TANF%20Assistance%20Final%202.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s://www.ssa.gov/people/parents/"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ssabest.benefits.gov/"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www.aarp.org/aarp-foundation/our-work/income/public-benefits-guide-senior-assistance.html?cmp=RDRCT-89c79c71-20201223"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hyperlink" Target="http://www.fns.usda.gov/snap/"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hyperlink" Target="https://www.gu.org/resources/state-of-grandfamilies-report-2022/" TargetMode="External"/><Relationship Id="rId5" Type="http://schemas.openxmlformats.org/officeDocument/2006/relationships/hyperlink" Target="http://www.fns.usda.gov/wic" TargetMode="External"/><Relationship Id="rId4" Type="http://schemas.openxmlformats.org/officeDocument/2006/relationships/hyperlink" Target="https://www.gksnetwork.org/resources/snap-fact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acf.hhs.gov/occ/contact-information/state-and-territory-child-care-and-development-fund-administrators"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www.grandfamilies.org/State-Fact-Sheet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hyperlink" Target="http://www.grandfamilies.org/Portals/0/Documents/Grandfamilies-Report-SOGF2018.pdf" TargetMode="External"/><Relationship Id="rId4" Type="http://schemas.openxmlformats.org/officeDocument/2006/relationships/hyperlink" Target="https://www.medicaid.gov/medicaid/enrollment-strategies/medicaid-and-chip-coverage-lawfully-residing-children-pregnant-women"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gksnetwork.org/"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19.jpeg"/><Relationship Id="rId4" Type="http://schemas.openxmlformats.org/officeDocument/2006/relationships/hyperlink" Target="https://eldercare.acl.gov/Public/Index.aspx"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irs.gov/individuals/article/0,,id=96406,00.html"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www.gu.org/app/uploads/2021/06/Grandfamilies-and-the-Child-Tax-Credit.pdf"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www.irs.gov/taxtopics/tc607.html"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hyperlink" Target="https://nacac.org/help/adoption-tax-credit/adoption-tax-credit-2022/"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http://www.gksnetwork.org/" TargetMode="External"/><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www.grandfamilies.org/Portals/0/Documents/Care-Custody/kin-caregiving-options-dec21%202022-01-10%2022_34_13.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hyperlink" Target="http://www.grandfamilies.org/Portals/0/Documents/Care-Custody/kin-caregiving-options-dec21%202022-01-10%2022_34_13.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grandfamilies.org/Topics/Adoption/Adoption-Summary-Analysis"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92A4-03DA-3B49-B394-E591CF76E4C7}"/>
              </a:ext>
            </a:extLst>
          </p:cNvPr>
          <p:cNvSpPr>
            <a:spLocks noGrp="1"/>
          </p:cNvSpPr>
          <p:nvPr>
            <p:ph type="ctrTitle"/>
          </p:nvPr>
        </p:nvSpPr>
        <p:spPr>
          <a:xfrm>
            <a:off x="600932" y="646801"/>
            <a:ext cx="11325756" cy="3370028"/>
          </a:xfrm>
        </p:spPr>
        <p:txBody>
          <a:bodyPr anchor="t">
            <a:normAutofit fontScale="90000"/>
          </a:bodyPr>
          <a:lstStyle/>
          <a:p>
            <a:pPr>
              <a:spcBef>
                <a:spcPts val="0"/>
              </a:spcBef>
            </a:pPr>
            <a:br>
              <a:rPr lang="en-US" sz="3900" b="1" dirty="0">
                <a:effectLst/>
                <a:ea typeface="Calibri" panose="020F0502020204030204" pitchFamily="34" charset="0"/>
                <a:cs typeface="Times New Roman" panose="02020603050405020304" pitchFamily="18" charset="0"/>
              </a:rPr>
            </a:br>
            <a:r>
              <a:rPr lang="en-US" sz="3900" b="1" dirty="0">
                <a:effectLst/>
                <a:ea typeface="Calibri" panose="020F0502020204030204" pitchFamily="34" charset="0"/>
                <a:cs typeface="Times New Roman" panose="02020603050405020304" pitchFamily="18" charset="0"/>
              </a:rPr>
              <a:t>Legal Relationships and Public Benefits</a:t>
            </a:r>
            <a:br>
              <a:rPr lang="en-US" sz="3100" b="1" dirty="0">
                <a:effectLst/>
                <a:ea typeface="Calibri" panose="020F0502020204030204" pitchFamily="34" charset="0"/>
                <a:cs typeface="Times New Roman" panose="02020603050405020304" pitchFamily="18" charset="0"/>
              </a:rPr>
            </a:br>
            <a:r>
              <a:rPr lang="en-US" sz="2200" dirty="0">
                <a:ea typeface="Calibri" panose="020F0502020204030204" pitchFamily="34" charset="0"/>
                <a:cs typeface="Times New Roman" panose="02020603050405020304" pitchFamily="18" charset="0"/>
              </a:rPr>
              <a:t>Insert Date</a:t>
            </a:r>
            <a:br>
              <a:rPr lang="en-US" sz="2200" dirty="0">
                <a:effectLst/>
                <a:ea typeface="Calibri" panose="020F0502020204030204" pitchFamily="34" charset="0"/>
                <a:cs typeface="Times New Roman" panose="02020603050405020304" pitchFamily="18" charset="0"/>
              </a:rPr>
            </a:br>
            <a:br>
              <a:rPr lang="en-US" sz="2200" dirty="0">
                <a:effectLst/>
                <a:ea typeface="Calibri" panose="020F0502020204030204" pitchFamily="34" charset="0"/>
                <a:cs typeface="Times New Roman" panose="02020603050405020304" pitchFamily="18" charset="0"/>
              </a:rPr>
            </a:br>
            <a:r>
              <a:rPr lang="en-US" sz="2200" spc="0" dirty="0">
                <a:effectLst/>
                <a:latin typeface="+mn-lt"/>
                <a:ea typeface="Calibri" panose="020F0502020204030204" pitchFamily="34" charset="0"/>
                <a:cs typeface="Times New Roman" panose="02020603050405020304" pitchFamily="18" charset="0"/>
              </a:rPr>
              <a:t>Presented by </a:t>
            </a:r>
            <a:r>
              <a:rPr lang="en-US" sz="2200" b="1" spc="0" dirty="0">
                <a:effectLst/>
                <a:latin typeface="+mn-lt"/>
                <a:ea typeface="Calibri" panose="020F0502020204030204" pitchFamily="34" charset="0"/>
                <a:cs typeface="Times New Roman" panose="02020603050405020304" pitchFamily="18" charset="0"/>
              </a:rPr>
              <a:t>…Insert presenter names</a:t>
            </a:r>
            <a:br>
              <a:rPr lang="en-US" sz="2200" b="1" spc="0" dirty="0">
                <a:effectLst/>
                <a:latin typeface="+mn-lt"/>
                <a:ea typeface="Calibri" panose="020F0502020204030204" pitchFamily="34" charset="0"/>
                <a:cs typeface="Times New Roman" panose="02020603050405020304" pitchFamily="18" charset="0"/>
              </a:rPr>
            </a:br>
            <a:br>
              <a:rPr lang="en-US" sz="2200" b="1" spc="0" dirty="0">
                <a:effectLst/>
                <a:latin typeface="+mn-lt"/>
                <a:ea typeface="Calibri" panose="020F0502020204030204" pitchFamily="34" charset="0"/>
                <a:cs typeface="Times New Roman" panose="02020603050405020304" pitchFamily="18" charset="0"/>
              </a:rPr>
            </a:br>
            <a:r>
              <a:rPr lang="en-US" sz="2200" b="1" spc="0" dirty="0">
                <a:effectLst/>
                <a:latin typeface="+mn-lt"/>
                <a:ea typeface="Calibri" panose="020F0502020204030204" pitchFamily="34" charset="0"/>
                <a:cs typeface="Times New Roman" panose="02020603050405020304" pitchFamily="18" charset="0"/>
              </a:rPr>
              <a:t>Training Template created by the </a:t>
            </a:r>
            <a:r>
              <a:rPr lang="en-US" sz="2200" b="1" spc="0" dirty="0">
                <a:effectLst/>
                <a:latin typeface="+mn-lt"/>
                <a:ea typeface="Calibri" panose="020F0502020204030204" pitchFamily="34" charset="0"/>
                <a:cs typeface="Times New Roman" panose="02020603050405020304" pitchFamily="18" charset="0"/>
                <a:hlinkClick r:id="rId3"/>
              </a:rPr>
              <a:t>Grandfamilies &amp; Kinship Sup</a:t>
            </a:r>
            <a:r>
              <a:rPr lang="en-US" sz="2200" b="1" spc="0" dirty="0">
                <a:latin typeface="+mn-lt"/>
                <a:ea typeface="Calibri" panose="020F0502020204030204" pitchFamily="34" charset="0"/>
                <a:cs typeface="Times New Roman" panose="02020603050405020304" pitchFamily="18" charset="0"/>
                <a:hlinkClick r:id="rId3"/>
              </a:rPr>
              <a:t>port Network: </a:t>
            </a:r>
            <a:br>
              <a:rPr lang="en-US" sz="2200" b="1" spc="0" dirty="0">
                <a:latin typeface="+mn-lt"/>
                <a:ea typeface="Calibri" panose="020F0502020204030204" pitchFamily="34" charset="0"/>
                <a:cs typeface="Times New Roman" panose="02020603050405020304" pitchFamily="18" charset="0"/>
                <a:hlinkClick r:id="rId3"/>
              </a:rPr>
            </a:br>
            <a:r>
              <a:rPr lang="en-US" sz="2200" b="1" spc="0" dirty="0">
                <a:latin typeface="+mn-lt"/>
                <a:ea typeface="Calibri" panose="020F0502020204030204" pitchFamily="34" charset="0"/>
                <a:cs typeface="Times New Roman" panose="02020603050405020304" pitchFamily="18" charset="0"/>
                <a:hlinkClick r:id="rId3"/>
              </a:rPr>
              <a:t>A National Technical Assistance Center</a:t>
            </a:r>
            <a:br>
              <a:rPr lang="en-US" sz="2200" b="1" spc="0" dirty="0">
                <a:effectLst/>
                <a:latin typeface="+mn-lt"/>
                <a:ea typeface="Calibri" panose="020F0502020204030204" pitchFamily="34" charset="0"/>
                <a:cs typeface="Times New Roman" panose="02020603050405020304" pitchFamily="18" charset="0"/>
              </a:rPr>
            </a:br>
            <a:br>
              <a:rPr lang="en-US" sz="2200" spc="0" dirty="0">
                <a:effectLst/>
                <a:latin typeface="+mn-lt"/>
                <a:ea typeface="Calibri" panose="020F0502020204030204" pitchFamily="34" charset="0"/>
                <a:cs typeface="Times New Roman" panose="02020603050405020304" pitchFamily="18" charset="0"/>
              </a:rPr>
            </a:br>
            <a:br>
              <a:rPr lang="en-US" sz="2200" spc="0" dirty="0">
                <a:effectLst/>
                <a:ea typeface="Calibri" panose="020F0502020204030204" pitchFamily="34" charset="0"/>
                <a:cs typeface="Times New Roman" panose="02020603050405020304" pitchFamily="18" charset="0"/>
              </a:rPr>
            </a:br>
            <a:br>
              <a:rPr lang="en-US" sz="2200" dirty="0">
                <a:effectLst/>
                <a:ea typeface="Calibri" panose="020F0502020204030204" pitchFamily="34" charset="0"/>
                <a:cs typeface="Times New Roman" panose="02020603050405020304" pitchFamily="18" charset="0"/>
              </a:rPr>
            </a:br>
            <a:endParaRPr lang="en-US" sz="2200" b="1" spc="200" dirty="0">
              <a:latin typeface="+mn-lt"/>
            </a:endParaRPr>
          </a:p>
        </p:txBody>
      </p:sp>
      <p:sp>
        <p:nvSpPr>
          <p:cNvPr id="5" name="Subtitle 4">
            <a:extLst>
              <a:ext uri="{FF2B5EF4-FFF2-40B4-BE49-F238E27FC236}">
                <a16:creationId xmlns:a16="http://schemas.microsoft.com/office/drawing/2014/main" id="{9803C8EA-F806-DF95-7B58-56395658E58C}"/>
              </a:ext>
            </a:extLst>
          </p:cNvPr>
          <p:cNvSpPr>
            <a:spLocks noGrp="1"/>
          </p:cNvSpPr>
          <p:nvPr>
            <p:ph type="subTitle" idx="1"/>
          </p:nvPr>
        </p:nvSpPr>
        <p:spPr>
          <a:xfrm>
            <a:off x="265312" y="3739427"/>
            <a:ext cx="11661377" cy="2024742"/>
          </a:xfrm>
        </p:spPr>
        <p:txBody>
          <a:bodyPr lIns="91440" tIns="45720" rIns="91440" bIns="45720" anchor="t"/>
          <a:lstStyle/>
          <a:p>
            <a:pPr algn="l"/>
            <a:r>
              <a:rPr lang="en-US" sz="1400" dirty="0">
                <a:highlight>
                  <a:srgbClr val="FFFF00"/>
                </a:highlight>
              </a:rPr>
              <a:t>Important note that you may delete before you complete and use this training template: </a:t>
            </a:r>
          </a:p>
          <a:p>
            <a:pPr algn="l"/>
            <a:r>
              <a:rPr lang="en-US" sz="1400" b="0" dirty="0">
                <a:highlight>
                  <a:srgbClr val="FFFF00"/>
                </a:highlight>
              </a:rPr>
              <a:t>This is a fillable Power Point template in which you can include specific information for your jurisdiction, as explained in the notes </a:t>
            </a:r>
            <a:r>
              <a:rPr lang="en-US" sz="1400" b="0">
                <a:highlight>
                  <a:srgbClr val="FFFF00"/>
                </a:highlight>
              </a:rPr>
              <a:t>page </a:t>
            </a:r>
            <a:r>
              <a:rPr lang="en-US" sz="1400" b="0" dirty="0">
                <a:highlight>
                  <a:srgbClr val="FFFF00"/>
                </a:highlight>
              </a:rPr>
              <a:t>connected to each relevant slide. It can be used for trainings of staff, other stakeholders, or kinship/grandfamilies in your area.  Feel free to add your logo to our logos at the bottom of each slide, along with your relevant contact info and your website or other resource information, as noted. </a:t>
            </a:r>
          </a:p>
          <a:p>
            <a:pPr algn="l"/>
            <a:r>
              <a:rPr lang="en-US" sz="1400" b="0" dirty="0">
                <a:highlight>
                  <a:srgbClr val="FFFF00"/>
                </a:highlight>
              </a:rPr>
              <a:t>This template is provided free of charge with the requirement that you do not alter our color scheme or logos where they appear.  This resource is made possible through a federal cooperative agreement (see last slide – which you also must keep).</a:t>
            </a:r>
          </a:p>
          <a:p>
            <a:pPr algn="l"/>
            <a:r>
              <a:rPr lang="en-US" sz="1400" b="0" dirty="0">
                <a:highlight>
                  <a:srgbClr val="FFFF00"/>
                </a:highlight>
                <a:cs typeface="Arial"/>
              </a:rPr>
              <a:t>Please reach out to us if we can be of any help with your use of these slides. Email Ana Beltran at </a:t>
            </a:r>
            <a:r>
              <a:rPr lang="en-US" sz="1400" b="0" dirty="0">
                <a:highlight>
                  <a:srgbClr val="FFFF00"/>
                </a:highlight>
                <a:cs typeface="Arial"/>
                <a:hlinkClick r:id="rId4"/>
              </a:rPr>
              <a:t>abeltran@gu.org</a:t>
            </a:r>
            <a:r>
              <a:rPr lang="en-US" sz="1400" b="0" dirty="0">
                <a:highlight>
                  <a:srgbClr val="FFFF00"/>
                </a:highlight>
                <a:cs typeface="Arial"/>
              </a:rPr>
              <a:t> with any questions regarding the content of these slides or Maari Weiss at </a:t>
            </a:r>
            <a:r>
              <a:rPr lang="en-US" sz="1400" b="0" dirty="0">
                <a:highlight>
                  <a:srgbClr val="FFFF00"/>
                </a:highlight>
                <a:cs typeface="Arial"/>
                <a:hlinkClick r:id="rId5"/>
              </a:rPr>
              <a:t>mweiss@gu.org</a:t>
            </a:r>
            <a:r>
              <a:rPr lang="en-US" sz="1400" b="0" dirty="0">
                <a:highlight>
                  <a:srgbClr val="FFFF00"/>
                </a:highlight>
                <a:cs typeface="Arial"/>
              </a:rPr>
              <a:t> with any formatting questions or accessibility issues regarding these slides. </a:t>
            </a:r>
          </a:p>
        </p:txBody>
      </p:sp>
    </p:spTree>
    <p:extLst>
      <p:ext uri="{BB962C8B-B14F-4D97-AF65-F5344CB8AC3E}">
        <p14:creationId xmlns:p14="http://schemas.microsoft.com/office/powerpoint/2010/main" val="408096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BCF4197-815E-45B3-9ADB-D6E0DBA4EF8C}"/>
              </a:ext>
            </a:extLst>
          </p:cNvPr>
          <p:cNvSpPr>
            <a:spLocks noGrp="1"/>
          </p:cNvSpPr>
          <p:nvPr>
            <p:ph type="body" sz="quarter" idx="14"/>
          </p:nvPr>
        </p:nvSpPr>
        <p:spPr>
          <a:xfrm>
            <a:off x="224638" y="1467276"/>
            <a:ext cx="11742724" cy="4314043"/>
          </a:xfrm>
        </p:spPr>
        <p:txBody>
          <a:bodyPr>
            <a:normAutofit/>
          </a:bodyPr>
          <a:lstStyle/>
          <a:p>
            <a:pPr marL="342900" lvl="0" indent="-342900">
              <a:buFont typeface="Arial" panose="020B0604020202020204" pitchFamily="34" charset="0"/>
              <a:buChar char="•"/>
            </a:pPr>
            <a:r>
              <a:rPr lang="en-US" sz="2400" b="1">
                <a:solidFill>
                  <a:schemeClr val="accent1"/>
                </a:solidFill>
              </a:rPr>
              <a:t>Guardianship by Probate Court </a:t>
            </a:r>
            <a:r>
              <a:rPr lang="en-US" sz="2400" noProof="0"/>
              <a:t>–will names guardian and court appoints upon death of parent</a:t>
            </a:r>
          </a:p>
          <a:p>
            <a:pPr marL="342900" lvl="0" indent="-342900">
              <a:buFont typeface="Arial" panose="020B0604020202020204" pitchFamily="34" charset="0"/>
              <a:buChar char="•"/>
            </a:pPr>
            <a:r>
              <a:rPr lang="en-US" sz="2400" b="1">
                <a:solidFill>
                  <a:schemeClr val="accent1"/>
                </a:solidFill>
              </a:rPr>
              <a:t>Standby Guardianship </a:t>
            </a:r>
            <a:r>
              <a:rPr lang="en-US" sz="2400" noProof="0"/>
              <a:t>– pre-appointed guardian steps in after a triggering event</a:t>
            </a:r>
          </a:p>
          <a:p>
            <a:pPr marL="342900" lvl="0" indent="-342900">
              <a:buFont typeface="Arial" panose="020B0604020202020204" pitchFamily="34" charset="0"/>
              <a:buChar char="•"/>
            </a:pPr>
            <a:r>
              <a:rPr lang="en-US" sz="2400" b="1">
                <a:solidFill>
                  <a:schemeClr val="accent1"/>
                </a:solidFill>
              </a:rPr>
              <a:t>Joint Guardianship </a:t>
            </a:r>
            <a:r>
              <a:rPr lang="en-US" sz="2400" noProof="0"/>
              <a:t>– caregiver shares guardianship with parent</a:t>
            </a:r>
          </a:p>
          <a:p>
            <a:pPr marL="342900" lvl="0" indent="-342900">
              <a:buFont typeface="Arial" panose="020B0604020202020204" pitchFamily="34" charset="0"/>
              <a:buChar char="•"/>
            </a:pPr>
            <a:r>
              <a:rPr lang="en-US" sz="2400" b="1">
                <a:solidFill>
                  <a:schemeClr val="accent1"/>
                </a:solidFill>
              </a:rPr>
              <a:t>Temporary or Short-Term Guardianship </a:t>
            </a:r>
            <a:r>
              <a:rPr lang="en-US" sz="2400" noProof="0"/>
              <a:t>– parent appoints person to have temporary rights and responsibilities for child</a:t>
            </a:r>
          </a:p>
          <a:p>
            <a:pPr marL="342900" lvl="0" indent="-342900">
              <a:buFont typeface="Arial" panose="020B0604020202020204" pitchFamily="34" charset="0"/>
              <a:buChar char="•"/>
            </a:pPr>
            <a:r>
              <a:rPr lang="en-US" sz="2400" b="1">
                <a:solidFill>
                  <a:schemeClr val="accent1"/>
                </a:solidFill>
              </a:rPr>
              <a:t>Limited Guardianship </a:t>
            </a:r>
            <a:r>
              <a:rPr lang="en-US" sz="2400" noProof="0"/>
              <a:t>– powers limited in court order</a:t>
            </a:r>
          </a:p>
          <a:p>
            <a:pPr marL="342900" indent="-342900">
              <a:buFont typeface="Arial" panose="020B0604020202020204" pitchFamily="34" charset="0"/>
              <a:buChar char="•"/>
            </a:pPr>
            <a:r>
              <a:rPr lang="en-US" sz="2400" b="1">
                <a:solidFill>
                  <a:schemeClr val="accent1"/>
                </a:solidFill>
              </a:rPr>
              <a:t>Guardianship by Family or Dependency Court </a:t>
            </a:r>
            <a:r>
              <a:rPr lang="en-US" sz="2400" noProof="0"/>
              <a:t>– may be subsidized or unsubsidized, may be state or federally funded (GAP)</a:t>
            </a:r>
          </a:p>
          <a:p>
            <a:pPr marL="342900" lvl="0" indent="-342900">
              <a:buFont typeface="Arial" panose="020B0604020202020204" pitchFamily="34" charset="0"/>
              <a:buChar char="•"/>
            </a:pPr>
            <a:endParaRPr lang="en-US" sz="2400" noProof="0"/>
          </a:p>
        </p:txBody>
      </p:sp>
      <p:sp>
        <p:nvSpPr>
          <p:cNvPr id="21" name="object 21"/>
          <p:cNvSpPr txBox="1">
            <a:spLocks noGrp="1"/>
          </p:cNvSpPr>
          <p:nvPr>
            <p:ph type="title"/>
          </p:nvPr>
        </p:nvSpPr>
        <p:spPr>
          <a:xfrm>
            <a:off x="573505" y="423983"/>
            <a:ext cx="10515600" cy="709862"/>
          </a:xfrm>
        </p:spPr>
        <p:txBody>
          <a:bodyPr/>
          <a:lstStyle/>
          <a:p>
            <a:r>
              <a:rPr lang="en-US"/>
              <a:t>Guardianship and its Subtypes</a:t>
            </a:r>
          </a:p>
        </p:txBody>
      </p:sp>
      <p:sp>
        <p:nvSpPr>
          <p:cNvPr id="2" name="Slide Number Placeholder 1">
            <a:extLst>
              <a:ext uri="{FF2B5EF4-FFF2-40B4-BE49-F238E27FC236}">
                <a16:creationId xmlns:a16="http://schemas.microsoft.com/office/drawing/2014/main" id="{39A71285-4E97-BCE6-4B7C-C471D6740671}"/>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10</a:t>
            </a:fld>
            <a:endParaRPr lang="en-US" sz="14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txBox="1">
            <a:spLocks noGrp="1"/>
          </p:cNvSpPr>
          <p:nvPr>
            <p:ph type="title"/>
          </p:nvPr>
        </p:nvSpPr>
        <p:spPr>
          <a:xfrm>
            <a:off x="617220" y="332762"/>
            <a:ext cx="10957560" cy="627736"/>
          </a:xfrm>
          <a:prstGeom prst="rect">
            <a:avLst/>
          </a:prstGeom>
        </p:spPr>
        <p:txBody>
          <a:bodyPr vert="horz" wrap="square" lIns="0" tIns="12065" rIns="0" bIns="0" rtlCol="0">
            <a:spAutoFit/>
          </a:bodyPr>
          <a:lstStyle/>
          <a:p>
            <a:pPr marL="12700">
              <a:lnSpc>
                <a:spcPct val="100000"/>
              </a:lnSpc>
              <a:spcBef>
                <a:spcPts val="95"/>
              </a:spcBef>
            </a:pPr>
            <a:r>
              <a:rPr spc="-5"/>
              <a:t>Comparing</a:t>
            </a:r>
            <a:r>
              <a:rPr spc="25"/>
              <a:t> </a:t>
            </a:r>
            <a:r>
              <a:rPr spc="-10"/>
              <a:t>Adoption</a:t>
            </a:r>
            <a:r>
              <a:rPr spc="25"/>
              <a:t> </a:t>
            </a:r>
            <a:r>
              <a:rPr spc="-5"/>
              <a:t>and</a:t>
            </a:r>
            <a:r>
              <a:rPr spc="15"/>
              <a:t> </a:t>
            </a:r>
            <a:r>
              <a:rPr spc="-10"/>
              <a:t>Guardianship</a:t>
            </a:r>
          </a:p>
        </p:txBody>
      </p:sp>
      <p:sp>
        <p:nvSpPr>
          <p:cNvPr id="25" name="object 25"/>
          <p:cNvSpPr txBox="1"/>
          <p:nvPr/>
        </p:nvSpPr>
        <p:spPr>
          <a:xfrm>
            <a:off x="4049486" y="1165150"/>
            <a:ext cx="7661251" cy="4487767"/>
          </a:xfrm>
          <a:prstGeom prst="rect">
            <a:avLst/>
          </a:prstGeom>
        </p:spPr>
        <p:txBody>
          <a:bodyPr vert="horz" wrap="square" lIns="0" tIns="85725" rIns="0" bIns="0" rtlCol="0">
            <a:spAutoFit/>
          </a:bodyPr>
          <a:lstStyle/>
          <a:p>
            <a:pPr marL="355600" marR="206375" lvl="0" indent="-342900" algn="l" defTabSz="914400" rtl="0" eaLnBrk="1" fontAlgn="auto" latinLnBrk="0" hangingPunct="1">
              <a:spcAft>
                <a:spcPts val="0"/>
              </a:spcAft>
              <a:buSzPct val="79166"/>
              <a:buFont typeface="Arial" panose="020B0604020202020204" pitchFamily="34" charset="0"/>
              <a:buChar char="•"/>
              <a:tabLst>
                <a:tab pos="354965" algn="l"/>
                <a:tab pos="355600" algn="l"/>
              </a:tabLst>
              <a:defRPr/>
            </a:pPr>
            <a:r>
              <a:rPr lang="en-US" sz="2400" b="1">
                <a:solidFill>
                  <a:schemeClr val="accent1"/>
                </a:solidFill>
              </a:rPr>
              <a:t>National chart </a:t>
            </a:r>
            <a:r>
              <a:rPr kumimoji="0" lang="en-US" sz="2400" b="0" i="0" u="none" strike="noStrike" kern="1200" cap="none" spc="0" normalizeH="0" baseline="0" noProof="0">
                <a:ln>
                  <a:noFill/>
                </a:ln>
                <a:effectLst/>
                <a:uLnTx/>
                <a:uFillTx/>
                <a:ea typeface="+mn-ea"/>
                <a:cs typeface="Calibri"/>
              </a:rPr>
              <a:t>– </a:t>
            </a:r>
            <a:r>
              <a:rPr kumimoji="0" lang="en-US" sz="2400" b="0" i="0" u="none" strike="noStrike" kern="1200" cap="none" spc="-5" normalizeH="0" baseline="0" noProof="0">
                <a:ln>
                  <a:noFill/>
                </a:ln>
                <a:effectLst/>
                <a:uLnTx/>
                <a:uFillTx/>
                <a:ea typeface="+mn-ea"/>
                <a:cs typeface="Calibri"/>
              </a:rPr>
              <a:t>Adoption and </a:t>
            </a:r>
            <a:r>
              <a:rPr kumimoji="0" lang="en-US" sz="2400" b="0" i="0" u="none" strike="noStrike" kern="1200" cap="none" spc="-10" normalizeH="0" baseline="0" noProof="0">
                <a:ln>
                  <a:noFill/>
                </a:ln>
                <a:effectLst/>
                <a:uLnTx/>
                <a:uFillTx/>
                <a:ea typeface="+mn-ea"/>
                <a:cs typeface="Calibri"/>
              </a:rPr>
              <a:t>Guardianship </a:t>
            </a:r>
            <a:r>
              <a:rPr kumimoji="0" lang="en-US" sz="2400" b="0" i="0" u="none" strike="noStrike" kern="1200" cap="none" spc="-20" normalizeH="0" baseline="0" noProof="0">
                <a:ln>
                  <a:noFill/>
                </a:ln>
                <a:effectLst/>
                <a:uLnTx/>
                <a:uFillTx/>
                <a:ea typeface="+mn-ea"/>
                <a:cs typeface="Calibri"/>
              </a:rPr>
              <a:t>for </a:t>
            </a:r>
            <a:r>
              <a:rPr kumimoji="0" lang="en-US" sz="2400" b="0" i="0" u="none" strike="noStrike" kern="1200" cap="none" spc="-5" normalizeH="0" baseline="0" noProof="0">
                <a:ln>
                  <a:noFill/>
                </a:ln>
                <a:effectLst/>
                <a:uLnTx/>
                <a:uFillTx/>
                <a:ea typeface="+mn-ea"/>
                <a:cs typeface="Calibri"/>
              </a:rPr>
              <a:t>Children</a:t>
            </a:r>
            <a:r>
              <a:rPr kumimoji="0" lang="en-US" sz="2400" b="0" i="0" u="none" strike="noStrike" kern="1200" cap="none" spc="-25" normalizeH="0" baseline="0" noProof="0">
                <a:ln>
                  <a:noFill/>
                </a:ln>
                <a:effectLst/>
                <a:uLnTx/>
                <a:uFillTx/>
                <a:ea typeface="+mn-ea"/>
                <a:cs typeface="Calibri"/>
              </a:rPr>
              <a:t> </a:t>
            </a:r>
            <a:r>
              <a:rPr kumimoji="0" lang="en-US" sz="2400" b="0" i="0" u="none" strike="noStrike" kern="1200" cap="none" spc="0" normalizeH="0" baseline="0" noProof="0">
                <a:ln>
                  <a:noFill/>
                </a:ln>
                <a:effectLst/>
                <a:uLnTx/>
                <a:uFillTx/>
                <a:ea typeface="+mn-ea"/>
                <a:cs typeface="Calibri"/>
              </a:rPr>
              <a:t>in</a:t>
            </a:r>
            <a:r>
              <a:rPr kumimoji="0" lang="en-US" sz="2400" b="0" i="0" u="none" strike="noStrike" kern="1200" cap="none" spc="-5" normalizeH="0" baseline="0" noProof="0">
                <a:ln>
                  <a:noFill/>
                </a:ln>
                <a:effectLst/>
                <a:uLnTx/>
                <a:uFillTx/>
                <a:ea typeface="+mn-ea"/>
                <a:cs typeface="Calibri"/>
              </a:rPr>
              <a:t> Kinship</a:t>
            </a:r>
            <a:r>
              <a:rPr kumimoji="0" lang="en-US" sz="2400" b="0" i="0" u="none" strike="noStrike" kern="1200" cap="none" spc="5" normalizeH="0" baseline="0" noProof="0">
                <a:ln>
                  <a:noFill/>
                </a:ln>
                <a:effectLst/>
                <a:uLnTx/>
                <a:uFillTx/>
                <a:ea typeface="+mn-ea"/>
                <a:cs typeface="Calibri"/>
              </a:rPr>
              <a:t> </a:t>
            </a:r>
            <a:r>
              <a:rPr kumimoji="0" lang="en-US" sz="2400" b="0" i="0" u="none" strike="noStrike" kern="1200" cap="none" spc="-20" normalizeH="0" baseline="0" noProof="0">
                <a:ln>
                  <a:noFill/>
                </a:ln>
                <a:effectLst/>
                <a:uLnTx/>
                <a:uFillTx/>
                <a:ea typeface="+mn-ea"/>
                <a:cs typeface="Calibri"/>
              </a:rPr>
              <a:t>Foster </a:t>
            </a:r>
            <a:r>
              <a:rPr kumimoji="0" lang="en-US" sz="2400" b="0" i="0" u="none" strike="noStrike" kern="1200" cap="none" spc="-10" normalizeH="0" baseline="0" noProof="0">
                <a:ln>
                  <a:noFill/>
                </a:ln>
                <a:effectLst/>
                <a:uLnTx/>
                <a:uFillTx/>
                <a:ea typeface="+mn-ea"/>
                <a:cs typeface="Calibri"/>
              </a:rPr>
              <a:t>Care</a:t>
            </a:r>
            <a:endParaRPr kumimoji="0" lang="en-US" sz="2400" b="0" i="0" u="none" strike="noStrike" kern="1200" cap="none" spc="0" normalizeH="0" baseline="0" noProof="0">
              <a:ln>
                <a:noFill/>
              </a:ln>
              <a:effectLst/>
              <a:uLnTx/>
              <a:uFillTx/>
              <a:ea typeface="+mn-ea"/>
              <a:cs typeface="Calibri"/>
            </a:endParaRPr>
          </a:p>
          <a:p>
            <a:pPr marL="355600" marR="0" lvl="0" indent="-342900" algn="l" defTabSz="914400" rtl="0" eaLnBrk="1" fontAlgn="auto" latinLnBrk="0" hangingPunct="1">
              <a:spcAft>
                <a:spcPts val="0"/>
              </a:spcAft>
              <a:buSzPct val="79166"/>
              <a:buFont typeface="Arial" panose="020B0604020202020204" pitchFamily="34" charset="0"/>
              <a:buChar char="•"/>
              <a:tabLst>
                <a:tab pos="354965" algn="l"/>
                <a:tab pos="355600" algn="l"/>
              </a:tabLst>
              <a:defRPr/>
            </a:pPr>
            <a:endParaRPr kumimoji="0" lang="en-US" sz="1600" b="1" i="0" u="none" strike="noStrike" kern="1200" cap="none" spc="-20" normalizeH="0" baseline="0" noProof="0">
              <a:ln>
                <a:noFill/>
              </a:ln>
              <a:effectLst/>
              <a:uLnTx/>
              <a:uFillTx/>
              <a:ea typeface="+mn-ea"/>
              <a:cs typeface="Calibri"/>
            </a:endParaRPr>
          </a:p>
          <a:p>
            <a:pPr marL="355600" marR="0" lvl="0" indent="-342900" algn="l" defTabSz="914400" rtl="0" eaLnBrk="1" fontAlgn="auto" latinLnBrk="0" hangingPunct="1">
              <a:spcAft>
                <a:spcPts val="0"/>
              </a:spcAft>
              <a:buSzPct val="79166"/>
              <a:buFont typeface="Arial" panose="020B0604020202020204" pitchFamily="34" charset="0"/>
              <a:buChar char="•"/>
              <a:tabLst>
                <a:tab pos="354965" algn="l"/>
                <a:tab pos="355600" algn="l"/>
              </a:tabLst>
              <a:defRPr/>
            </a:pPr>
            <a:r>
              <a:rPr lang="en-US" sz="2400" b="1">
                <a:solidFill>
                  <a:schemeClr val="accent1"/>
                </a:solidFill>
              </a:rPr>
              <a:t>State-specific charts</a:t>
            </a:r>
            <a:r>
              <a:rPr kumimoji="0" lang="en-US" sz="2400" b="1" i="0" u="none" strike="noStrike" kern="1200" cap="none" spc="10" normalizeH="0" baseline="0" noProof="0">
                <a:ln>
                  <a:noFill/>
                </a:ln>
                <a:effectLst/>
                <a:uLnTx/>
                <a:uFillTx/>
                <a:ea typeface="+mn-ea"/>
                <a:cs typeface="Calibri"/>
              </a:rPr>
              <a:t> </a:t>
            </a:r>
            <a:r>
              <a:rPr kumimoji="0" lang="en-US" sz="2400" b="0" i="0" u="none" strike="noStrike" kern="1200" cap="none" spc="0" normalizeH="0" baseline="0" noProof="0">
                <a:ln>
                  <a:noFill/>
                </a:ln>
                <a:effectLst/>
                <a:uLnTx/>
                <a:uFillTx/>
                <a:ea typeface="+mn-ea"/>
                <a:cs typeface="Calibri"/>
              </a:rPr>
              <a:t>–</a:t>
            </a:r>
            <a:r>
              <a:rPr kumimoji="0" lang="en-US" sz="2400" b="0" i="0" u="none" strike="noStrike" kern="1200" cap="none" spc="-10" normalizeH="0" baseline="0" noProof="0">
                <a:ln>
                  <a:noFill/>
                </a:ln>
                <a:effectLst/>
                <a:uLnTx/>
                <a:uFillTx/>
                <a:ea typeface="+mn-ea"/>
                <a:cs typeface="Calibri"/>
              </a:rPr>
              <a:t> </a:t>
            </a:r>
            <a:r>
              <a:rPr kumimoji="0" lang="en-US" sz="2400" b="0" i="0" u="none" strike="noStrike" kern="1200" cap="none" spc="-20" normalizeH="0" baseline="0" noProof="0">
                <a:ln>
                  <a:noFill/>
                </a:ln>
                <a:effectLst/>
                <a:uLnTx/>
                <a:uFillTx/>
                <a:ea typeface="+mn-ea"/>
                <a:cs typeface="Calibri"/>
              </a:rPr>
              <a:t>if you would like one, contact Chelsi Rhoades at </a:t>
            </a:r>
            <a:r>
              <a:rPr lang="en-US" sz="2400" u="sng">
                <a:solidFill>
                  <a:srgbClr val="0000FF"/>
                </a:solidFill>
                <a:effectLst/>
                <a:ea typeface="Calibri" panose="020F0502020204030204" pitchFamily="34" charset="0"/>
                <a:hlinkClick r:id="rId3"/>
              </a:rPr>
              <a:t>crhoades@gu.org</a:t>
            </a:r>
            <a:r>
              <a:rPr lang="en-US" sz="2400" u="sng">
                <a:solidFill>
                  <a:srgbClr val="0000FF"/>
                </a:solidFill>
                <a:effectLst/>
                <a:ea typeface="Calibri" panose="020F0502020204030204" pitchFamily="34" charset="0"/>
              </a:rPr>
              <a:t> </a:t>
            </a:r>
            <a:endParaRPr kumimoji="0" lang="en-US" sz="2400" b="0" i="0" u="none" strike="noStrike" kern="1200" cap="none" spc="0" normalizeH="0" baseline="0" noProof="0">
              <a:ln>
                <a:noFill/>
              </a:ln>
              <a:solidFill>
                <a:srgbClr val="105F53"/>
              </a:solidFill>
              <a:effectLst/>
              <a:uLnTx/>
              <a:uFillTx/>
              <a:ea typeface="+mn-ea"/>
              <a:cs typeface="Calibri"/>
            </a:endParaRPr>
          </a:p>
          <a:p>
            <a:pPr marL="355600" marR="5080" lvl="0" indent="-342900" algn="l" defTabSz="914400" rtl="0" eaLnBrk="1" fontAlgn="auto" latinLnBrk="0" hangingPunct="1">
              <a:spcAft>
                <a:spcPts val="0"/>
              </a:spcAft>
              <a:buSzPct val="79166"/>
              <a:buFont typeface="Arial" panose="020B0604020202020204" pitchFamily="34" charset="0"/>
              <a:buChar char="•"/>
              <a:tabLst>
                <a:tab pos="354965" algn="l"/>
                <a:tab pos="355600" algn="l"/>
              </a:tabLst>
              <a:defRPr/>
            </a:pPr>
            <a:endParaRPr kumimoji="0" lang="en-US" sz="1600" b="1" i="0" u="none" strike="noStrike" kern="1200" cap="none" spc="-5" normalizeH="0" baseline="0" noProof="0">
              <a:ln>
                <a:noFill/>
              </a:ln>
              <a:effectLst/>
              <a:uLnTx/>
              <a:uFillTx/>
              <a:ea typeface="+mn-ea"/>
              <a:cs typeface="Calibri"/>
            </a:endParaRPr>
          </a:p>
          <a:p>
            <a:pPr marL="355600" marR="5080" lvl="0" indent="-342900" algn="l" defTabSz="914400" rtl="0" eaLnBrk="1" fontAlgn="auto" latinLnBrk="0" hangingPunct="1">
              <a:spcAft>
                <a:spcPts val="0"/>
              </a:spcAft>
              <a:buSzPct val="79166"/>
              <a:buFont typeface="Arial" panose="020B0604020202020204" pitchFamily="34" charset="0"/>
              <a:buChar char="•"/>
              <a:tabLst>
                <a:tab pos="354965" algn="l"/>
                <a:tab pos="355600" algn="l"/>
              </a:tabLst>
              <a:defRPr/>
            </a:pPr>
            <a:r>
              <a:rPr lang="en-US" sz="2400" b="1">
                <a:solidFill>
                  <a:schemeClr val="accent1"/>
                </a:solidFill>
              </a:rPr>
              <a:t>Brief</a:t>
            </a:r>
            <a:r>
              <a:rPr kumimoji="0" lang="en-US" sz="2400" b="1" i="0" u="none" strike="noStrike" kern="1200" cap="none" spc="-5" normalizeH="0" baseline="0" noProof="0">
                <a:ln>
                  <a:noFill/>
                </a:ln>
                <a:effectLst/>
                <a:uLnTx/>
                <a:uFillTx/>
                <a:ea typeface="+mn-ea"/>
                <a:cs typeface="Calibri"/>
              </a:rPr>
              <a:t> </a:t>
            </a:r>
            <a:r>
              <a:rPr kumimoji="0" lang="en-US" sz="2400" b="0" i="0" u="none" strike="noStrike" kern="1200" cap="none" spc="0" normalizeH="0" baseline="0" noProof="0">
                <a:ln>
                  <a:noFill/>
                </a:ln>
                <a:effectLst/>
                <a:uLnTx/>
                <a:uFillTx/>
                <a:ea typeface="+mn-ea"/>
                <a:cs typeface="Calibri"/>
              </a:rPr>
              <a:t>– </a:t>
            </a:r>
            <a:r>
              <a:rPr kumimoji="0" lang="en-US" sz="2400" b="0" i="0" u="none" strike="noStrike" kern="1200" cap="none" spc="-5" normalizeH="0" baseline="0" noProof="0">
                <a:ln>
                  <a:noFill/>
                </a:ln>
                <a:effectLst/>
                <a:uLnTx/>
                <a:uFillTx/>
                <a:ea typeface="+mn-ea"/>
                <a:cs typeface="Calibri"/>
              </a:rPr>
              <a:t>Adoption and </a:t>
            </a:r>
            <a:r>
              <a:rPr kumimoji="0" lang="en-US" sz="2400" b="0" i="0" u="none" strike="noStrike" kern="1200" cap="none" spc="-10" normalizeH="0" baseline="0" noProof="0">
                <a:ln>
                  <a:noFill/>
                </a:ln>
                <a:effectLst/>
                <a:uLnTx/>
                <a:uFillTx/>
                <a:ea typeface="+mn-ea"/>
                <a:cs typeface="Calibri"/>
              </a:rPr>
              <a:t>Guardianship </a:t>
            </a:r>
            <a:r>
              <a:rPr kumimoji="0" lang="en-US" sz="2400" b="0" i="0" u="none" strike="noStrike" kern="1200" cap="none" spc="-20" normalizeH="0" baseline="0" noProof="0">
                <a:ln>
                  <a:noFill/>
                </a:ln>
                <a:effectLst/>
                <a:uLnTx/>
                <a:uFillTx/>
                <a:ea typeface="+mn-ea"/>
                <a:cs typeface="Calibri"/>
              </a:rPr>
              <a:t>for </a:t>
            </a:r>
            <a:r>
              <a:rPr kumimoji="0" lang="en-US" sz="2400" b="0" i="0" u="none" strike="noStrike" kern="1200" cap="none" spc="-5" normalizeH="0" baseline="0" noProof="0">
                <a:ln>
                  <a:noFill/>
                </a:ln>
                <a:effectLst/>
                <a:uLnTx/>
                <a:uFillTx/>
                <a:ea typeface="+mn-ea"/>
                <a:cs typeface="Calibri"/>
              </a:rPr>
              <a:t>Children </a:t>
            </a:r>
            <a:r>
              <a:rPr kumimoji="0" lang="en-US" sz="2400" b="0" i="0" u="none" strike="noStrike" kern="1200" cap="none" spc="0" normalizeH="0" baseline="0" noProof="0">
                <a:ln>
                  <a:noFill/>
                </a:ln>
                <a:effectLst/>
                <a:uLnTx/>
                <a:uFillTx/>
                <a:ea typeface="+mn-ea"/>
                <a:cs typeface="Calibri"/>
              </a:rPr>
              <a:t>in </a:t>
            </a:r>
            <a:r>
              <a:rPr kumimoji="0" lang="en-US" sz="2400" b="0" i="0" u="none" strike="noStrike" kern="1200" cap="none" spc="-5" normalizeH="0" baseline="0" noProof="0">
                <a:ln>
                  <a:noFill/>
                </a:ln>
                <a:effectLst/>
                <a:uLnTx/>
                <a:uFillTx/>
                <a:ea typeface="+mn-ea"/>
                <a:cs typeface="Calibri"/>
              </a:rPr>
              <a:t>Kinship</a:t>
            </a:r>
            <a:r>
              <a:rPr kumimoji="0" lang="en-US" sz="2400" b="0" i="0" u="none" strike="noStrike" kern="1200" cap="none" spc="-10" normalizeH="0" baseline="0" noProof="0">
                <a:ln>
                  <a:noFill/>
                </a:ln>
                <a:effectLst/>
                <a:uLnTx/>
                <a:uFillTx/>
                <a:ea typeface="+mn-ea"/>
                <a:cs typeface="Calibri"/>
              </a:rPr>
              <a:t> </a:t>
            </a:r>
            <a:r>
              <a:rPr kumimoji="0" lang="en-US" sz="2400" b="0" i="0" u="none" strike="noStrike" kern="1200" cap="none" spc="-20" normalizeH="0" baseline="0" noProof="0">
                <a:ln>
                  <a:noFill/>
                </a:ln>
                <a:effectLst/>
                <a:uLnTx/>
                <a:uFillTx/>
                <a:ea typeface="+mn-ea"/>
                <a:cs typeface="Calibri"/>
              </a:rPr>
              <a:t>Foster</a:t>
            </a:r>
            <a:r>
              <a:rPr kumimoji="0" lang="en-US" sz="2400" b="0" i="0" u="none" strike="noStrike" kern="1200" cap="none" spc="-15" normalizeH="0" baseline="0" noProof="0">
                <a:ln>
                  <a:noFill/>
                </a:ln>
                <a:effectLst/>
                <a:uLnTx/>
                <a:uFillTx/>
                <a:ea typeface="+mn-ea"/>
                <a:cs typeface="Calibri"/>
              </a:rPr>
              <a:t> </a:t>
            </a:r>
            <a:r>
              <a:rPr kumimoji="0" lang="en-US" sz="2400" b="0" i="0" u="none" strike="noStrike" kern="1200" cap="none" spc="-10" normalizeH="0" baseline="0" noProof="0">
                <a:ln>
                  <a:noFill/>
                </a:ln>
                <a:effectLst/>
                <a:uLnTx/>
                <a:uFillTx/>
                <a:ea typeface="+mn-ea"/>
                <a:cs typeface="Calibri"/>
              </a:rPr>
              <a:t>Care</a:t>
            </a:r>
            <a:endParaRPr lang="en-US" sz="2400">
              <a:cs typeface="Calibri"/>
            </a:endParaRPr>
          </a:p>
          <a:p>
            <a:pPr marL="355600" marR="5080" lvl="0" indent="-342900" algn="l" defTabSz="914400" rtl="0" eaLnBrk="1" fontAlgn="auto" latinLnBrk="0" hangingPunct="1">
              <a:spcAft>
                <a:spcPts val="0"/>
              </a:spcAft>
              <a:buSzPct val="79166"/>
              <a:buFont typeface="Arial" panose="020B0604020202020204" pitchFamily="34" charset="0"/>
              <a:buChar char="•"/>
              <a:tabLst>
                <a:tab pos="354965" algn="l"/>
                <a:tab pos="355600" algn="l"/>
              </a:tabLst>
              <a:defRPr/>
            </a:pPr>
            <a:endParaRPr kumimoji="0" lang="en-US" sz="1600" b="0" i="0" u="none" strike="noStrike" kern="1200" cap="none" spc="-10" normalizeH="0" baseline="0" noProof="0">
              <a:ln>
                <a:noFill/>
              </a:ln>
              <a:effectLst/>
              <a:uLnTx/>
              <a:uFillTx/>
              <a:ea typeface="+mn-ea"/>
              <a:cs typeface="Calibri"/>
            </a:endParaRPr>
          </a:p>
          <a:p>
            <a:pPr marL="355600" marR="74295" lvl="0" indent="-342900" algn="l" defTabSz="914400" rtl="0" eaLnBrk="1" fontAlgn="auto" latinLnBrk="0" hangingPunct="1">
              <a:spcAft>
                <a:spcPts val="0"/>
              </a:spcAft>
              <a:buSzPct val="79166"/>
              <a:buFont typeface="Arial" panose="020B0604020202020204" pitchFamily="34" charset="0"/>
              <a:buChar char="•"/>
              <a:tabLst>
                <a:tab pos="354965" algn="l"/>
                <a:tab pos="355600" algn="l"/>
              </a:tabLst>
              <a:defRPr/>
            </a:pPr>
            <a:r>
              <a:rPr kumimoji="0" lang="en-US" sz="2400" b="0" i="0" u="none" strike="noStrike" kern="1200" cap="none" spc="-10" normalizeH="0" baseline="0" noProof="0">
                <a:ln>
                  <a:noFill/>
                </a:ln>
                <a:effectLst/>
                <a:uLnTx/>
                <a:uFillTx/>
                <a:ea typeface="+mn-ea"/>
                <a:cs typeface="Calibri"/>
              </a:rPr>
              <a:t>Thanks</a:t>
            </a:r>
            <a:r>
              <a:rPr kumimoji="0" lang="en-US" sz="2400" b="0" i="0" u="none" strike="noStrike" kern="1200" cap="none" spc="-5" normalizeH="0" baseline="0" noProof="0">
                <a:ln>
                  <a:noFill/>
                </a:ln>
                <a:effectLst/>
                <a:uLnTx/>
                <a:uFillTx/>
                <a:ea typeface="+mn-ea"/>
                <a:cs typeface="Calibri"/>
              </a:rPr>
              <a:t> </a:t>
            </a:r>
            <a:r>
              <a:rPr kumimoji="0" lang="en-US" sz="2400" b="0" i="0" u="none" strike="noStrike" kern="1200" cap="none" spc="-15" normalizeH="0" baseline="0" noProof="0">
                <a:ln>
                  <a:noFill/>
                </a:ln>
                <a:effectLst/>
                <a:uLnTx/>
                <a:uFillTx/>
                <a:ea typeface="+mn-ea"/>
                <a:cs typeface="Calibri"/>
              </a:rPr>
              <a:t>to</a:t>
            </a:r>
            <a:r>
              <a:rPr kumimoji="0" lang="en-US" sz="2400" b="0" i="0" u="none" strike="noStrike" kern="1200" cap="none" spc="-20" normalizeH="0" baseline="0" noProof="0">
                <a:ln>
                  <a:noFill/>
                </a:ln>
                <a:effectLst/>
                <a:uLnTx/>
                <a:uFillTx/>
                <a:ea typeface="+mn-ea"/>
                <a:cs typeface="Calibri"/>
              </a:rPr>
              <a:t> Dave </a:t>
            </a:r>
            <a:r>
              <a:rPr kumimoji="0" lang="en-US" sz="2400" b="0" i="0" u="none" strike="noStrike" kern="1200" cap="none" spc="-5" normalizeH="0" baseline="0" noProof="0">
                <a:ln>
                  <a:noFill/>
                </a:ln>
                <a:effectLst/>
                <a:uLnTx/>
                <a:uFillTx/>
                <a:ea typeface="+mn-ea"/>
                <a:cs typeface="Calibri"/>
              </a:rPr>
              <a:t>Thomas </a:t>
            </a:r>
            <a:r>
              <a:rPr kumimoji="0" lang="en-US" sz="2400" b="0" i="0" u="none" strike="noStrike" kern="1200" cap="none" spc="-10" normalizeH="0" baseline="0" noProof="0">
                <a:ln>
                  <a:noFill/>
                </a:ln>
                <a:effectLst/>
                <a:uLnTx/>
                <a:uFillTx/>
                <a:ea typeface="+mn-ea"/>
                <a:cs typeface="Calibri"/>
              </a:rPr>
              <a:t>Foundation</a:t>
            </a:r>
            <a:r>
              <a:rPr kumimoji="0" lang="en-US" sz="2400" b="0" i="0" u="none" strike="noStrike" kern="1200" cap="none" spc="-15" normalizeH="0" baseline="0" noProof="0">
                <a:ln>
                  <a:noFill/>
                </a:ln>
                <a:effectLst/>
                <a:uLnTx/>
                <a:uFillTx/>
                <a:ea typeface="+mn-ea"/>
                <a:cs typeface="Calibri"/>
              </a:rPr>
              <a:t> </a:t>
            </a:r>
            <a:r>
              <a:rPr kumimoji="0" lang="en-US" sz="2400" b="0" i="0" u="none" strike="noStrike" kern="1200" cap="none" spc="-20" normalizeH="0" baseline="0" noProof="0">
                <a:ln>
                  <a:noFill/>
                </a:ln>
                <a:effectLst/>
                <a:uLnTx/>
                <a:uFillTx/>
                <a:ea typeface="+mn-ea"/>
                <a:cs typeface="Calibri"/>
              </a:rPr>
              <a:t>for</a:t>
            </a:r>
            <a:r>
              <a:rPr kumimoji="0" lang="en-US" sz="2400" b="0" i="0" u="none" strike="noStrike" kern="1200" cap="none" spc="-10" normalizeH="0" baseline="0" noProof="0">
                <a:ln>
                  <a:noFill/>
                </a:ln>
                <a:effectLst/>
                <a:uLnTx/>
                <a:uFillTx/>
                <a:ea typeface="+mn-ea"/>
                <a:cs typeface="Calibri"/>
              </a:rPr>
              <a:t> </a:t>
            </a:r>
            <a:r>
              <a:rPr kumimoji="0" lang="en-US" sz="2400" b="0" i="0" u="none" strike="noStrike" kern="1200" cap="none" spc="-5" normalizeH="0" baseline="0" noProof="0">
                <a:ln>
                  <a:noFill/>
                </a:ln>
                <a:effectLst/>
                <a:uLnTx/>
                <a:uFillTx/>
                <a:ea typeface="+mn-ea"/>
                <a:cs typeface="Calibri"/>
              </a:rPr>
              <a:t>Adoption</a:t>
            </a:r>
            <a:endParaRPr lang="en-US" sz="2400">
              <a:cs typeface="Calibri"/>
            </a:endParaRPr>
          </a:p>
          <a:p>
            <a:pPr marL="355600" marR="74295" lvl="0" indent="-342900" algn="l" defTabSz="914400" rtl="0" eaLnBrk="1" fontAlgn="auto" latinLnBrk="0" hangingPunct="1">
              <a:spcAft>
                <a:spcPts val="0"/>
              </a:spcAft>
              <a:buSzPct val="79166"/>
              <a:buFont typeface="Arial" panose="020B0604020202020204" pitchFamily="34" charset="0"/>
              <a:buChar char="•"/>
              <a:tabLst>
                <a:tab pos="354965" algn="l"/>
                <a:tab pos="355600" algn="l"/>
              </a:tabLst>
              <a:defRPr/>
            </a:pPr>
            <a:endParaRPr kumimoji="0" lang="en-US" sz="1600" b="0" i="0" u="none" strike="noStrike" kern="1200" cap="none" spc="-5" normalizeH="0" baseline="0" noProof="0">
              <a:ln>
                <a:noFill/>
              </a:ln>
              <a:solidFill>
                <a:srgbClr val="404040"/>
              </a:solidFill>
              <a:effectLst/>
              <a:uLnTx/>
              <a:uFillTx/>
              <a:ea typeface="+mn-ea"/>
              <a:cs typeface="Calibri"/>
            </a:endParaRPr>
          </a:p>
          <a:p>
            <a:pPr marL="355600" marR="74295" lvl="0" indent="-342900" algn="l" defTabSz="914400" rtl="0" eaLnBrk="1" fontAlgn="auto" latinLnBrk="0" hangingPunct="1">
              <a:spcAft>
                <a:spcPts val="0"/>
              </a:spcAft>
              <a:buSzPct val="79166"/>
              <a:buFont typeface="Arial" panose="020B0604020202020204" pitchFamily="34" charset="0"/>
              <a:buChar char="•"/>
              <a:tabLst>
                <a:tab pos="354965" algn="l"/>
                <a:tab pos="355600" algn="l"/>
              </a:tabLst>
              <a:defRPr/>
            </a:pPr>
            <a:r>
              <a:rPr kumimoji="0" lang="en-US" sz="2400" b="0" i="0" u="none" strike="noStrike" kern="1200" cap="none" spc="-5" normalizeH="0" baseline="0" noProof="0">
                <a:ln>
                  <a:noFill/>
                </a:ln>
                <a:effectLst/>
                <a:uLnTx/>
                <a:uFillTx/>
                <a:ea typeface="+mn-ea"/>
                <a:cs typeface="Calibri"/>
              </a:rPr>
              <a:t>All</a:t>
            </a:r>
            <a:r>
              <a:rPr kumimoji="0" lang="en-US" sz="2400" b="0" i="0" u="none" strike="noStrike" kern="1200" cap="none" spc="-10" normalizeH="0" baseline="0" noProof="0">
                <a:ln>
                  <a:noFill/>
                </a:ln>
                <a:effectLst/>
                <a:uLnTx/>
                <a:uFillTx/>
                <a:ea typeface="+mn-ea"/>
                <a:cs typeface="Calibri"/>
              </a:rPr>
              <a:t> available</a:t>
            </a:r>
            <a:r>
              <a:rPr kumimoji="0" lang="en-US" sz="2400" b="0" i="0" u="none" strike="noStrike" kern="1200" cap="none" spc="25" normalizeH="0" baseline="0" noProof="0">
                <a:ln>
                  <a:noFill/>
                </a:ln>
                <a:effectLst/>
                <a:uLnTx/>
                <a:uFillTx/>
                <a:ea typeface="+mn-ea"/>
                <a:cs typeface="Calibri"/>
              </a:rPr>
              <a:t> </a:t>
            </a:r>
            <a:r>
              <a:rPr kumimoji="0" lang="en-US" sz="2400" b="0" i="0" u="none" strike="noStrike" kern="1200" cap="none" spc="-10" normalizeH="0" baseline="0" noProof="0">
                <a:ln>
                  <a:noFill/>
                </a:ln>
                <a:effectLst/>
                <a:uLnTx/>
                <a:uFillTx/>
                <a:ea typeface="+mn-ea"/>
                <a:cs typeface="Calibri"/>
              </a:rPr>
              <a:t>at </a:t>
            </a:r>
            <a:r>
              <a:rPr kumimoji="0" lang="en-US" sz="2400" b="0" i="0" u="none" strike="noStrike" kern="1200" cap="none" spc="-10" normalizeH="0" baseline="0" noProof="0">
                <a:ln>
                  <a:noFill/>
                </a:ln>
                <a:effectLst/>
                <a:uLnTx/>
                <a:uFillTx/>
                <a:ea typeface="+mn-ea"/>
                <a:cs typeface="Calibri"/>
                <a:hlinkClick r:id="rId4"/>
              </a:rPr>
              <a:t>www.grandfamilies.org/Resources/Care-Custody</a:t>
            </a:r>
            <a:endParaRPr kumimoji="0" lang="en-US" sz="2400" b="0" i="0" strike="noStrike" kern="1200" cap="none" spc="0" normalizeH="0" baseline="0" noProof="0">
              <a:ln>
                <a:noFill/>
              </a:ln>
              <a:solidFill>
                <a:srgbClr val="105F53"/>
              </a:solidFill>
              <a:effectLst/>
              <a:uLnTx/>
              <a:uFillTx/>
              <a:ea typeface="+mn-ea"/>
              <a:cs typeface="Calibri"/>
            </a:endParaRPr>
          </a:p>
        </p:txBody>
      </p:sp>
      <p:pic>
        <p:nvPicPr>
          <p:cNvPr id="14" name="Picture 13" descr="screenshot of first page of chart">
            <a:extLst>
              <a:ext uri="{FF2B5EF4-FFF2-40B4-BE49-F238E27FC236}">
                <a16:creationId xmlns:a16="http://schemas.microsoft.com/office/drawing/2014/main" id="{CA27AD59-A1AF-475B-8E52-7056FB9F3F80}"/>
              </a:ext>
            </a:extLst>
          </p:cNvPr>
          <p:cNvPicPr>
            <a:picLocks noChangeAspect="1"/>
          </p:cNvPicPr>
          <p:nvPr/>
        </p:nvPicPr>
        <p:blipFill>
          <a:blip r:embed="rId5"/>
          <a:stretch>
            <a:fillRect/>
          </a:stretch>
        </p:blipFill>
        <p:spPr>
          <a:xfrm>
            <a:off x="276065" y="1143000"/>
            <a:ext cx="3479527" cy="4572000"/>
          </a:xfrm>
          <a:prstGeom prst="rect">
            <a:avLst/>
          </a:prstGeom>
        </p:spPr>
      </p:pic>
      <p:sp>
        <p:nvSpPr>
          <p:cNvPr id="2" name="Slide Number Placeholder 1">
            <a:extLst>
              <a:ext uri="{FF2B5EF4-FFF2-40B4-BE49-F238E27FC236}">
                <a16:creationId xmlns:a16="http://schemas.microsoft.com/office/drawing/2014/main" id="{572C8224-FB37-6D4A-74FB-ECAD331313EB}"/>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11</a:t>
            </a:fld>
            <a:endParaRPr lang="en-US" sz="14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txBox="1">
            <a:spLocks noGrp="1"/>
          </p:cNvSpPr>
          <p:nvPr>
            <p:ph type="body" sz="quarter" idx="14"/>
          </p:nvPr>
        </p:nvSpPr>
        <p:spPr>
          <a:xfrm>
            <a:off x="3970007" y="1761497"/>
            <a:ext cx="7724688" cy="3447098"/>
          </a:xfrm>
        </p:spPr>
        <p:txBody>
          <a:bodyPr vert="horz" wrap="square" lIns="0" tIns="121920" rIns="0" bIns="0" rtlCol="0">
            <a:spAutoFit/>
          </a:bodyPr>
          <a:lstStyle/>
          <a:p>
            <a:pPr marL="285750" indent="-285750">
              <a:spcBef>
                <a:spcPts val="0"/>
              </a:spcBef>
              <a:buFont typeface="Arial" panose="020B0604020202020204" pitchFamily="34" charset="0"/>
              <a:buChar char="•"/>
            </a:pPr>
            <a:r>
              <a:rPr lang="en-US" sz="2400"/>
              <a:t>Documents that parents complete to confer powers over the care of a child to a named person, with the exceptions of powers to consent to marriage or adoption</a:t>
            </a:r>
          </a:p>
          <a:p>
            <a:pPr marL="285750" indent="-285750">
              <a:spcBef>
                <a:spcPts val="0"/>
              </a:spcBef>
              <a:buFont typeface="Arial" panose="020B0604020202020204" pitchFamily="34" charset="0"/>
              <a:buChar char="•"/>
            </a:pPr>
            <a:endParaRPr lang="en-US" sz="2400"/>
          </a:p>
          <a:p>
            <a:pPr marL="285750" indent="-285750">
              <a:spcBef>
                <a:spcPts val="0"/>
              </a:spcBef>
              <a:buFont typeface="Arial" panose="020B0604020202020204" pitchFamily="34" charset="0"/>
              <a:buChar char="•"/>
            </a:pPr>
            <a:r>
              <a:rPr lang="en-US" sz="2400"/>
              <a:t>Generally, they expire in six months to a year, so may not be the best option for long-term caregivers</a:t>
            </a:r>
          </a:p>
          <a:p>
            <a:pPr marL="285750" indent="-285750">
              <a:spcBef>
                <a:spcPts val="0"/>
              </a:spcBef>
              <a:buFont typeface="Arial" panose="020B0604020202020204" pitchFamily="34" charset="0"/>
              <a:buChar char="•"/>
            </a:pPr>
            <a:endParaRPr lang="en-US" sz="2400"/>
          </a:p>
          <a:p>
            <a:pPr marL="285750" indent="-285750">
              <a:spcBef>
                <a:spcPts val="0"/>
              </a:spcBef>
              <a:buFont typeface="Arial" panose="020B0604020202020204" pitchFamily="34" charset="0"/>
              <a:buChar char="•"/>
            </a:pPr>
            <a:r>
              <a:rPr lang="en-US" sz="2400"/>
              <a:t>Can easily be revoked by parents</a:t>
            </a:r>
          </a:p>
        </p:txBody>
      </p:sp>
      <p:sp>
        <p:nvSpPr>
          <p:cNvPr id="21" name="object 21"/>
          <p:cNvSpPr txBox="1">
            <a:spLocks noGrp="1"/>
          </p:cNvSpPr>
          <p:nvPr>
            <p:ph type="title"/>
          </p:nvPr>
        </p:nvSpPr>
        <p:spPr/>
        <p:txBody>
          <a:bodyPr vert="horz" wrap="square" lIns="0" tIns="12065" rIns="0" bIns="0" rtlCol="0">
            <a:spAutoFit/>
          </a:bodyPr>
          <a:lstStyle/>
          <a:p>
            <a:r>
              <a:rPr lang="en-US"/>
              <a:t>Power of Attorney</a:t>
            </a:r>
          </a:p>
        </p:txBody>
      </p:sp>
      <p:pic>
        <p:nvPicPr>
          <p:cNvPr id="23" name="object 23"/>
          <p:cNvPicPr/>
          <p:nvPr/>
        </p:nvPicPr>
        <p:blipFill>
          <a:blip r:embed="rId3" cstate="print"/>
          <a:stretch>
            <a:fillRect/>
          </a:stretch>
        </p:blipFill>
        <p:spPr>
          <a:xfrm>
            <a:off x="0" y="1505558"/>
            <a:ext cx="3970007" cy="4102607"/>
          </a:xfrm>
          <a:prstGeom prst="rect">
            <a:avLst/>
          </a:prstGeom>
        </p:spPr>
      </p:pic>
      <p:sp>
        <p:nvSpPr>
          <p:cNvPr id="2" name="Slide Number Placeholder 1">
            <a:extLst>
              <a:ext uri="{FF2B5EF4-FFF2-40B4-BE49-F238E27FC236}">
                <a16:creationId xmlns:a16="http://schemas.microsoft.com/office/drawing/2014/main" id="{1FFFB7CE-B519-7BFF-FFAE-BE42970C7CE6}"/>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12</a:t>
            </a:fld>
            <a:endParaRPr lang="en-US" sz="14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EF34274D-F261-47EE-A21B-4EDA781CA29E}"/>
              </a:ext>
            </a:extLst>
          </p:cNvPr>
          <p:cNvSpPr>
            <a:spLocks noGrp="1"/>
          </p:cNvSpPr>
          <p:nvPr>
            <p:ph type="body" sz="quarter" idx="14"/>
          </p:nvPr>
        </p:nvSpPr>
        <p:spPr>
          <a:xfrm>
            <a:off x="807720" y="1973766"/>
            <a:ext cx="7276914" cy="3858322"/>
          </a:xfrm>
        </p:spPr>
        <p:txBody>
          <a:bodyPr>
            <a:normAutofit/>
          </a:bodyPr>
          <a:lstStyle/>
          <a:p>
            <a:pPr marL="285750" lvl="0" indent="-285750">
              <a:buFont typeface="Arial" panose="020B0604020202020204" pitchFamily="34" charset="0"/>
              <a:buChar char="•"/>
            </a:pPr>
            <a:r>
              <a:rPr lang="en-US" sz="2000" noProof="0"/>
              <a:t>State-level “consent laws” or “authorization laws” allow a caregiver without legal custody or guardianship to access:</a:t>
            </a:r>
          </a:p>
          <a:p>
            <a:pPr marL="742950" lvl="1" indent="-285750">
              <a:buFont typeface="Arial" panose="020B0604020202020204" pitchFamily="34" charset="0"/>
              <a:buChar char="•"/>
            </a:pPr>
            <a:r>
              <a:rPr lang="en-US" sz="2000" noProof="0"/>
              <a:t>school enrollment and school services</a:t>
            </a:r>
          </a:p>
          <a:p>
            <a:pPr marL="742950" lvl="1" indent="-285750">
              <a:buFont typeface="Arial" panose="020B0604020202020204" pitchFamily="34" charset="0"/>
              <a:buChar char="•"/>
            </a:pPr>
            <a:r>
              <a:rPr lang="en-US" sz="2000" noProof="0"/>
              <a:t>health care</a:t>
            </a:r>
          </a:p>
          <a:p>
            <a:pPr marL="742950" lvl="1" indent="-285750">
              <a:buFont typeface="Arial" panose="020B0604020202020204" pitchFamily="34" charset="0"/>
              <a:buChar char="•"/>
            </a:pPr>
            <a:r>
              <a:rPr lang="en-US" sz="2000" noProof="0"/>
              <a:t>developmental treatment services for children</a:t>
            </a:r>
          </a:p>
          <a:p>
            <a:pPr marL="285750" lvl="0" indent="-285750">
              <a:buFont typeface="Arial" panose="020B0604020202020204" pitchFamily="34" charset="0"/>
              <a:buChar char="•"/>
            </a:pPr>
            <a:r>
              <a:rPr lang="en-US" sz="2000" noProof="0"/>
              <a:t>Generally, these laws allow caregivers to complete an affidavit stating that they are the primary caregiver and that the child lives with them</a:t>
            </a:r>
          </a:p>
          <a:p>
            <a:pPr marL="285750" lvl="0" indent="-285750">
              <a:buFont typeface="Arial" panose="020B0604020202020204" pitchFamily="34" charset="0"/>
              <a:buChar char="•"/>
            </a:pPr>
            <a:r>
              <a:rPr lang="en-US" sz="2000" noProof="0">
                <a:solidFill>
                  <a:srgbClr val="105F53"/>
                </a:solidFill>
                <a:hlinkClick r:id="rId3">
                  <a:extLst>
                    <a:ext uri="{A12FA001-AC4F-418D-AE19-62706E023703}">
                      <ahyp:hlinkClr xmlns:ahyp="http://schemas.microsoft.com/office/drawing/2018/hyperlinkcolor" val="tx"/>
                    </a:ext>
                  </a:extLst>
                </a:hlinkClick>
              </a:rPr>
              <a:t>Montana</a:t>
            </a:r>
            <a:r>
              <a:rPr lang="en-US" sz="2000" noProof="0"/>
              <a:t> has a useful model</a:t>
            </a:r>
          </a:p>
          <a:p>
            <a:pPr marL="285750" lvl="0" indent="-285750">
              <a:buFont typeface="Arial" panose="020B0604020202020204" pitchFamily="34" charset="0"/>
              <a:buChar char="•"/>
            </a:pPr>
            <a:r>
              <a:rPr lang="en-US" sz="2000" noProof="0"/>
              <a:t>Click on image for direct link to brief</a:t>
            </a:r>
          </a:p>
        </p:txBody>
      </p:sp>
      <p:sp>
        <p:nvSpPr>
          <p:cNvPr id="21" name="object 21"/>
          <p:cNvSpPr txBox="1">
            <a:spLocks noGrp="1"/>
          </p:cNvSpPr>
          <p:nvPr>
            <p:ph type="title"/>
          </p:nvPr>
        </p:nvSpPr>
        <p:spPr>
          <a:xfrm>
            <a:off x="838200" y="457201"/>
            <a:ext cx="8272346" cy="1315844"/>
          </a:xfrm>
        </p:spPr>
        <p:txBody>
          <a:bodyPr>
            <a:normAutofit/>
          </a:bodyPr>
          <a:lstStyle/>
          <a:p>
            <a:r>
              <a:rPr lang="en-US"/>
              <a:t>Educational and Health Care </a:t>
            </a:r>
            <a:br>
              <a:rPr lang="en-US"/>
            </a:br>
            <a:r>
              <a:rPr lang="en-US"/>
              <a:t>Consent Laws</a:t>
            </a:r>
          </a:p>
        </p:txBody>
      </p:sp>
      <p:pic>
        <p:nvPicPr>
          <p:cNvPr id="24" name="object 24" descr="screenshot of policy brief">
            <a:hlinkClick r:id="rId4"/>
          </p:cNvPr>
          <p:cNvPicPr/>
          <p:nvPr/>
        </p:nvPicPr>
        <p:blipFill>
          <a:blip r:embed="rId5" cstate="print"/>
          <a:stretch>
            <a:fillRect/>
          </a:stretch>
        </p:blipFill>
        <p:spPr>
          <a:xfrm>
            <a:off x="8261158" y="1206761"/>
            <a:ext cx="3631691" cy="4625327"/>
          </a:xfrm>
          <a:prstGeom prst="rect">
            <a:avLst/>
          </a:prstGeom>
        </p:spPr>
      </p:pic>
      <p:sp>
        <p:nvSpPr>
          <p:cNvPr id="2" name="Slide Number Placeholder 1">
            <a:extLst>
              <a:ext uri="{FF2B5EF4-FFF2-40B4-BE49-F238E27FC236}">
                <a16:creationId xmlns:a16="http://schemas.microsoft.com/office/drawing/2014/main" id="{9293931A-AE51-10F0-8831-FE3C34B0264D}"/>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13</a:t>
            </a:fld>
            <a:endParaRPr lang="en-US" sz="14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white grandmother holds a young grandchild in her arms and walks beside a another young grandchild. They are walking along a paved path in the woods and their backs are to the camera.">
            <a:extLst>
              <a:ext uri="{FF2B5EF4-FFF2-40B4-BE49-F238E27FC236}">
                <a16:creationId xmlns:a16="http://schemas.microsoft.com/office/drawing/2014/main" id="{7A2825C7-9460-3BC7-873B-16B1A6355011}"/>
              </a:ext>
            </a:extLst>
          </p:cNvPr>
          <p:cNvPicPr>
            <a:picLocks noGrp="1" noChangeAspect="1"/>
          </p:cNvPicPr>
          <p:nvPr>
            <p:ph type="pic" sz="quarter" idx="10"/>
          </p:nvPr>
        </p:nvPicPr>
        <p:blipFill>
          <a:blip r:embed="rId2"/>
          <a:srcRect l="13761" r="13761"/>
          <a:stretch>
            <a:fillRect/>
          </a:stretch>
        </p:blipFill>
        <p:spPr/>
      </p:pic>
      <p:sp>
        <p:nvSpPr>
          <p:cNvPr id="3" name="Title 2">
            <a:extLst>
              <a:ext uri="{FF2B5EF4-FFF2-40B4-BE49-F238E27FC236}">
                <a16:creationId xmlns:a16="http://schemas.microsoft.com/office/drawing/2014/main" id="{AEBDE394-0E9A-E228-B195-D37A4C286648}"/>
              </a:ext>
            </a:extLst>
          </p:cNvPr>
          <p:cNvSpPr>
            <a:spLocks noGrp="1"/>
          </p:cNvSpPr>
          <p:nvPr>
            <p:ph type="ctrTitle"/>
          </p:nvPr>
        </p:nvSpPr>
        <p:spPr>
          <a:xfrm>
            <a:off x="738125" y="2235200"/>
            <a:ext cx="3791576" cy="2387600"/>
          </a:xfrm>
        </p:spPr>
        <p:txBody>
          <a:bodyPr/>
          <a:lstStyle/>
          <a:p>
            <a:r>
              <a:rPr lang="en-US"/>
              <a:t>Deciding Which </a:t>
            </a:r>
            <a:br>
              <a:rPr lang="en-US"/>
            </a:br>
            <a:r>
              <a:rPr lang="en-US"/>
              <a:t>Legal Path</a:t>
            </a:r>
          </a:p>
        </p:txBody>
      </p:sp>
    </p:spTree>
    <p:extLst>
      <p:ext uri="{BB962C8B-B14F-4D97-AF65-F5344CB8AC3E}">
        <p14:creationId xmlns:p14="http://schemas.microsoft.com/office/powerpoint/2010/main" val="3903569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4"/>
          </p:nvPr>
        </p:nvSpPr>
        <p:spPr>
          <a:xfrm>
            <a:off x="525624" y="1787609"/>
            <a:ext cx="11140751" cy="4081346"/>
          </a:xfrm>
        </p:spPr>
        <p:txBody>
          <a:bodyPr>
            <a:normAutofit fontScale="85000" lnSpcReduction="20000"/>
          </a:bodyPr>
          <a:lstStyle/>
          <a:p>
            <a:pPr marL="342900" indent="-342900">
              <a:lnSpc>
                <a:spcPct val="120000"/>
              </a:lnSpc>
              <a:spcBef>
                <a:spcPts val="0"/>
              </a:spcBef>
              <a:buFont typeface="Arial" panose="020B0604020202020204" pitchFamily="34" charset="0"/>
              <a:buChar char="•"/>
            </a:pPr>
            <a:r>
              <a:rPr lang="en-US" sz="2400"/>
              <a:t>Young person has strong bond with parent and does not want to permanently sever parental rights </a:t>
            </a:r>
          </a:p>
          <a:p>
            <a:pPr marL="342900" indent="-342900">
              <a:lnSpc>
                <a:spcPct val="120000"/>
              </a:lnSpc>
              <a:spcBef>
                <a:spcPts val="0"/>
              </a:spcBef>
              <a:buFont typeface="Arial" panose="020B0604020202020204" pitchFamily="34" charset="0"/>
              <a:buChar char="•"/>
            </a:pPr>
            <a:endParaRPr lang="en-US" sz="2400"/>
          </a:p>
          <a:p>
            <a:pPr marL="342900" indent="-342900">
              <a:lnSpc>
                <a:spcPct val="120000"/>
              </a:lnSpc>
              <a:spcBef>
                <a:spcPts val="0"/>
              </a:spcBef>
              <a:buFont typeface="Arial" panose="020B0604020202020204" pitchFamily="34" charset="0"/>
              <a:buChar char="•"/>
            </a:pPr>
            <a:r>
              <a:rPr lang="en-US" sz="2400"/>
              <a:t>Parent has a physical or emotional disability and cannot safely care for young person, but familial ties remain</a:t>
            </a:r>
          </a:p>
          <a:p>
            <a:pPr marL="342900" indent="-342900">
              <a:lnSpc>
                <a:spcPct val="120000"/>
              </a:lnSpc>
              <a:spcBef>
                <a:spcPts val="0"/>
              </a:spcBef>
              <a:buFont typeface="Arial" panose="020B0604020202020204" pitchFamily="34" charset="0"/>
              <a:buChar char="•"/>
            </a:pPr>
            <a:endParaRPr lang="en-US" sz="2400"/>
          </a:p>
          <a:p>
            <a:pPr marL="342900" indent="-342900">
              <a:lnSpc>
                <a:spcPct val="120000"/>
              </a:lnSpc>
              <a:spcBef>
                <a:spcPts val="0"/>
              </a:spcBef>
              <a:buFont typeface="Arial" panose="020B0604020202020204" pitchFamily="34" charset="0"/>
              <a:buChar char="•"/>
            </a:pPr>
            <a:r>
              <a:rPr lang="en-US" sz="2400"/>
              <a:t>Kin caregiver believes permanently altering family legal ties is not in the best interests of the child or the family</a:t>
            </a:r>
          </a:p>
          <a:p>
            <a:pPr marL="342900" indent="-342900">
              <a:lnSpc>
                <a:spcPct val="120000"/>
              </a:lnSpc>
              <a:spcBef>
                <a:spcPts val="0"/>
              </a:spcBef>
              <a:buFont typeface="Arial" panose="020B0604020202020204" pitchFamily="34" charset="0"/>
              <a:buChar char="•"/>
            </a:pPr>
            <a:endParaRPr lang="en-US" sz="2400"/>
          </a:p>
          <a:p>
            <a:pPr marL="342900" indent="-342900">
              <a:lnSpc>
                <a:spcPct val="120000"/>
              </a:lnSpc>
              <a:spcBef>
                <a:spcPts val="0"/>
              </a:spcBef>
              <a:buFont typeface="Arial" panose="020B0604020202020204" pitchFamily="34" charset="0"/>
              <a:buChar char="•"/>
            </a:pPr>
            <a:r>
              <a:rPr lang="en-US" sz="2400"/>
              <a:t>Cultural norms make terminating parental rights (TPR) inappropriate</a:t>
            </a:r>
          </a:p>
          <a:p>
            <a:pPr marL="342900" indent="-342900">
              <a:lnSpc>
                <a:spcPct val="120000"/>
              </a:lnSpc>
              <a:spcBef>
                <a:spcPts val="0"/>
              </a:spcBef>
              <a:buFont typeface="Arial" panose="020B0604020202020204" pitchFamily="34" charset="0"/>
              <a:buChar char="•"/>
            </a:pPr>
            <a:endParaRPr lang="en-US" sz="2400"/>
          </a:p>
          <a:p>
            <a:pPr marL="342900" indent="-342900">
              <a:lnSpc>
                <a:spcPct val="120000"/>
              </a:lnSpc>
              <a:spcBef>
                <a:spcPts val="0"/>
              </a:spcBef>
              <a:buFont typeface="Arial" panose="020B0604020202020204" pitchFamily="34" charset="0"/>
              <a:buChar char="•"/>
            </a:pPr>
            <a:r>
              <a:rPr lang="en-US" sz="2400"/>
              <a:t>Child welfare agency cannot prove TPR grounds or caregiver does not want lengthy trial and possible appeal </a:t>
            </a:r>
          </a:p>
          <a:p>
            <a:pPr marL="342900" indent="-342900">
              <a:spcBef>
                <a:spcPts val="0"/>
              </a:spcBef>
              <a:buFont typeface="Arial" panose="020B0604020202020204" pitchFamily="34" charset="0"/>
              <a:buChar char="•"/>
            </a:pPr>
            <a:endParaRPr lang="en-US" sz="2200"/>
          </a:p>
        </p:txBody>
      </p:sp>
      <p:sp>
        <p:nvSpPr>
          <p:cNvPr id="10" name="Title 9"/>
          <p:cNvSpPr>
            <a:spLocks noGrp="1"/>
          </p:cNvSpPr>
          <p:nvPr>
            <p:ph type="title"/>
          </p:nvPr>
        </p:nvSpPr>
        <p:spPr>
          <a:xfrm>
            <a:off x="838200" y="390293"/>
            <a:ext cx="10515600" cy="1471961"/>
          </a:xfrm>
        </p:spPr>
        <p:txBody>
          <a:bodyPr>
            <a:normAutofit/>
          </a:bodyPr>
          <a:lstStyle/>
          <a:p>
            <a:r>
              <a:rPr lang="en-US"/>
              <a:t>When Legal Custody/Guardianship </a:t>
            </a:r>
            <a:br>
              <a:rPr lang="en-US"/>
            </a:br>
            <a:r>
              <a:rPr lang="en-US"/>
              <a:t>May be Appropriate</a:t>
            </a:r>
          </a:p>
        </p:txBody>
      </p:sp>
      <p:sp>
        <p:nvSpPr>
          <p:cNvPr id="6" name="Slide Number Placeholder 1">
            <a:extLst>
              <a:ext uri="{FF2B5EF4-FFF2-40B4-BE49-F238E27FC236}">
                <a16:creationId xmlns:a16="http://schemas.microsoft.com/office/drawing/2014/main" id="{D76CC7E3-C37C-016F-FE2B-31DE2FCB5273}"/>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15</a:t>
            </a:fld>
            <a:endParaRPr lang="en-US" sz="1400" b="1"/>
          </a:p>
        </p:txBody>
      </p:sp>
    </p:spTree>
    <p:extLst>
      <p:ext uri="{BB962C8B-B14F-4D97-AF65-F5344CB8AC3E}">
        <p14:creationId xmlns:p14="http://schemas.microsoft.com/office/powerpoint/2010/main" val="2983155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p:txBody>
          <a:bodyPr>
            <a:normAutofit fontScale="92500" lnSpcReduction="10000"/>
          </a:bodyPr>
          <a:lstStyle/>
          <a:p>
            <a:pPr marL="285750" indent="-285750">
              <a:spcBef>
                <a:spcPts val="0"/>
              </a:spcBef>
              <a:buFont typeface="Arial" panose="020B0604020202020204" pitchFamily="34" charset="0"/>
              <a:buChar char="•"/>
            </a:pPr>
            <a:r>
              <a:rPr lang="en-US" sz="2400"/>
              <a:t>Terminating parental rights (TPR) makes sense and is in the best interest of the child</a:t>
            </a:r>
          </a:p>
          <a:p>
            <a:pPr marL="285750" indent="-285750">
              <a:spcBef>
                <a:spcPts val="0"/>
              </a:spcBef>
              <a:buFont typeface="Arial" panose="020B0604020202020204" pitchFamily="34" charset="0"/>
              <a:buChar char="•"/>
            </a:pPr>
            <a:endParaRPr lang="en-US" sz="2400"/>
          </a:p>
          <a:p>
            <a:pPr marL="285750" indent="-285750">
              <a:spcBef>
                <a:spcPts val="0"/>
              </a:spcBef>
              <a:buFont typeface="Arial" panose="020B0604020202020204" pitchFamily="34" charset="0"/>
              <a:buChar char="•"/>
            </a:pPr>
            <a:r>
              <a:rPr lang="en-US" sz="2400"/>
              <a:t>Caregiver prefers to obtain all rights and responsibilities over the child</a:t>
            </a:r>
          </a:p>
          <a:p>
            <a:pPr marL="285750" indent="-285750">
              <a:spcBef>
                <a:spcPts val="0"/>
              </a:spcBef>
              <a:buFont typeface="Arial" panose="020B0604020202020204" pitchFamily="34" charset="0"/>
              <a:buChar char="•"/>
            </a:pPr>
            <a:endParaRPr lang="en-US" sz="2400"/>
          </a:p>
          <a:p>
            <a:pPr marL="285750" indent="-285750">
              <a:spcBef>
                <a:spcPts val="0"/>
              </a:spcBef>
              <a:buFont typeface="Arial" panose="020B0604020202020204" pitchFamily="34" charset="0"/>
              <a:buChar char="•"/>
            </a:pPr>
            <a:r>
              <a:rPr lang="en-US" sz="2400"/>
              <a:t>There exits a problematic relationship with the parents</a:t>
            </a:r>
          </a:p>
          <a:p>
            <a:pPr marL="285750" indent="-285750">
              <a:spcBef>
                <a:spcPts val="0"/>
              </a:spcBef>
              <a:buFont typeface="Arial" panose="020B0604020202020204" pitchFamily="34" charset="0"/>
              <a:buChar char="•"/>
            </a:pPr>
            <a:endParaRPr lang="en-US" sz="2400"/>
          </a:p>
          <a:p>
            <a:pPr marL="285750" indent="-285750">
              <a:spcBef>
                <a:spcPts val="0"/>
              </a:spcBef>
              <a:buFont typeface="Arial" panose="020B0604020202020204" pitchFamily="34" charset="0"/>
              <a:buChar char="•"/>
            </a:pPr>
            <a:r>
              <a:rPr lang="en-US" sz="2400"/>
              <a:t>Provides more control than legal custody regarding the birth parent’s access to the child </a:t>
            </a:r>
          </a:p>
          <a:p>
            <a:pPr>
              <a:spcBef>
                <a:spcPts val="0"/>
              </a:spcBef>
            </a:pPr>
            <a:endParaRPr lang="en-US" sz="2400"/>
          </a:p>
          <a:p>
            <a:pPr marL="285750" indent="-285750">
              <a:spcBef>
                <a:spcPts val="0"/>
              </a:spcBef>
              <a:buFont typeface="Arial" panose="020B0604020202020204" pitchFamily="34" charset="0"/>
              <a:buChar char="•"/>
            </a:pPr>
            <a:r>
              <a:rPr lang="en-US" sz="2400"/>
              <a:t>Tribal customary adoption - transfer of custody of a child to adoptive parents without terminating the rights of the birth parents</a:t>
            </a:r>
          </a:p>
        </p:txBody>
      </p:sp>
      <p:sp>
        <p:nvSpPr>
          <p:cNvPr id="2" name="Title 1"/>
          <p:cNvSpPr>
            <a:spLocks noGrp="1"/>
          </p:cNvSpPr>
          <p:nvPr>
            <p:ph type="title"/>
          </p:nvPr>
        </p:nvSpPr>
        <p:spPr/>
        <p:txBody>
          <a:bodyPr/>
          <a:lstStyle/>
          <a:p>
            <a:r>
              <a:rPr lang="en-US"/>
              <a:t>When Adoption May be Appropriate</a:t>
            </a:r>
          </a:p>
        </p:txBody>
      </p:sp>
      <p:sp>
        <p:nvSpPr>
          <p:cNvPr id="6" name="Slide Number Placeholder 1">
            <a:extLst>
              <a:ext uri="{FF2B5EF4-FFF2-40B4-BE49-F238E27FC236}">
                <a16:creationId xmlns:a16="http://schemas.microsoft.com/office/drawing/2014/main" id="{D11C965C-5340-8FC9-EAE0-11D2CB366EDA}"/>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16</a:t>
            </a:fld>
            <a:endParaRPr lang="en-US" sz="1400" b="1"/>
          </a:p>
        </p:txBody>
      </p:sp>
    </p:spTree>
    <p:extLst>
      <p:ext uri="{BB962C8B-B14F-4D97-AF65-F5344CB8AC3E}">
        <p14:creationId xmlns:p14="http://schemas.microsoft.com/office/powerpoint/2010/main" val="24119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516A41-106F-9912-30E0-8122F4C06246}"/>
              </a:ext>
            </a:extLst>
          </p:cNvPr>
          <p:cNvSpPr>
            <a:spLocks noGrp="1"/>
          </p:cNvSpPr>
          <p:nvPr>
            <p:ph type="body" sz="quarter" idx="14"/>
          </p:nvPr>
        </p:nvSpPr>
        <p:spPr>
          <a:xfrm>
            <a:off x="807720" y="2148840"/>
            <a:ext cx="10733792" cy="3616340"/>
          </a:xfrm>
        </p:spPr>
        <p:txBody>
          <a:bodyPr>
            <a:normAutofit/>
          </a:bodyPr>
          <a:lstStyle/>
          <a:p>
            <a:pPr marL="285750" indent="-285750">
              <a:buFont typeface="Arial" panose="020B0604020202020204" pitchFamily="34" charset="0"/>
              <a:buChar char="•"/>
            </a:pPr>
            <a:r>
              <a:rPr lang="en-US" sz="2400"/>
              <a:t>The caregiving period is time-limited and well-defined, and the parent will designate the caregiver as the temporary caregiver. Examples:</a:t>
            </a:r>
          </a:p>
          <a:p>
            <a:pPr marL="742950" lvl="1" indent="-285750">
              <a:buFont typeface="Arial" panose="020B0604020202020204" pitchFamily="34" charset="0"/>
              <a:buChar char="•"/>
            </a:pPr>
            <a:r>
              <a:rPr lang="en-US" sz="2400"/>
              <a:t>Custodial parent is in prison for a short sentence</a:t>
            </a:r>
          </a:p>
          <a:p>
            <a:pPr marL="742950" lvl="1" indent="-285750">
              <a:buFont typeface="Arial" panose="020B0604020202020204" pitchFamily="34" charset="0"/>
              <a:buChar char="•"/>
            </a:pPr>
            <a:r>
              <a:rPr lang="en-US" sz="2400"/>
              <a:t>Custodial parent needs to undergo medical procedures or rehabilitation</a:t>
            </a:r>
          </a:p>
          <a:p>
            <a:pPr marL="742950" lvl="1" indent="-285750">
              <a:buFont typeface="Arial" panose="020B0604020202020204" pitchFamily="34" charset="0"/>
              <a:buChar char="•"/>
            </a:pPr>
            <a:r>
              <a:rPr lang="en-US" sz="2400"/>
              <a:t>Custodial parent is traveling for a seasonal job or other opportunity</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2400"/>
              <a:t>The temporary legal vehicle provides authority until a more permanent legal relationship can be achieved</a:t>
            </a:r>
          </a:p>
          <a:p>
            <a:endParaRPr lang="en-US"/>
          </a:p>
        </p:txBody>
      </p:sp>
      <p:sp>
        <p:nvSpPr>
          <p:cNvPr id="6" name="Title 5">
            <a:extLst>
              <a:ext uri="{FF2B5EF4-FFF2-40B4-BE49-F238E27FC236}">
                <a16:creationId xmlns:a16="http://schemas.microsoft.com/office/drawing/2014/main" id="{EF61CCE8-D628-82FB-84F3-F6D7B2658AD3}"/>
              </a:ext>
            </a:extLst>
          </p:cNvPr>
          <p:cNvSpPr>
            <a:spLocks noGrp="1"/>
          </p:cNvSpPr>
          <p:nvPr>
            <p:ph type="title"/>
          </p:nvPr>
        </p:nvSpPr>
        <p:spPr>
          <a:xfrm>
            <a:off x="838199" y="468351"/>
            <a:ext cx="10837127" cy="1416206"/>
          </a:xfrm>
        </p:spPr>
        <p:txBody>
          <a:bodyPr>
            <a:normAutofit/>
          </a:bodyPr>
          <a:lstStyle/>
          <a:p>
            <a:r>
              <a:rPr lang="en-US"/>
              <a:t>When A Temporary Legal Relationship May Be Appropriate</a:t>
            </a:r>
          </a:p>
        </p:txBody>
      </p:sp>
      <p:sp>
        <p:nvSpPr>
          <p:cNvPr id="5" name="Slide Number Placeholder 4">
            <a:extLst>
              <a:ext uri="{FF2B5EF4-FFF2-40B4-BE49-F238E27FC236}">
                <a16:creationId xmlns:a16="http://schemas.microsoft.com/office/drawing/2014/main" id="{40120622-09B3-D5AB-939A-C09B18AB8012}"/>
              </a:ext>
            </a:extLst>
          </p:cNvPr>
          <p:cNvSpPr>
            <a:spLocks noGrp="1"/>
          </p:cNvSpPr>
          <p:nvPr>
            <p:ph type="sldNum" sz="quarter" idx="16"/>
          </p:nvPr>
        </p:nvSpPr>
        <p:spPr/>
        <p:txBody>
          <a:bodyPr/>
          <a:lstStyle/>
          <a:p>
            <a:fld id="{A7B8A0EF-CE87-AF42-9969-68B25532AF96}" type="slidenum">
              <a:rPr lang="en-US" b="1" smtClean="0"/>
              <a:pPr/>
              <a:t>17</a:t>
            </a:fld>
            <a:endParaRPr lang="en-US" b="1"/>
          </a:p>
        </p:txBody>
      </p:sp>
    </p:spTree>
    <p:extLst>
      <p:ext uri="{BB962C8B-B14F-4D97-AF65-F5344CB8AC3E}">
        <p14:creationId xmlns:p14="http://schemas.microsoft.com/office/powerpoint/2010/main" val="12802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60DB70-CBB6-EF58-C3DB-8A1DD86416C2}"/>
              </a:ext>
            </a:extLst>
          </p:cNvPr>
          <p:cNvSpPr>
            <a:spLocks noGrp="1"/>
          </p:cNvSpPr>
          <p:nvPr>
            <p:ph type="body" sz="quarter" idx="14"/>
          </p:nvPr>
        </p:nvSpPr>
        <p:spPr>
          <a:xfrm>
            <a:off x="807720" y="1952090"/>
            <a:ext cx="10546080" cy="3727350"/>
          </a:xfrm>
        </p:spPr>
        <p:txBody>
          <a:bodyPr>
            <a:normAutofit fontScale="92500" lnSpcReduction="20000"/>
          </a:bodyPr>
          <a:lstStyle/>
          <a:p>
            <a:endParaRPr lang="en-US"/>
          </a:p>
          <a:p>
            <a:pPr>
              <a:lnSpc>
                <a:spcPct val="120000"/>
              </a:lnSpc>
              <a:spcBef>
                <a:spcPts val="0"/>
              </a:spcBef>
            </a:pPr>
            <a:r>
              <a:rPr lang="en-US" sz="2400"/>
              <a:t>The Grandfamilies &amp; Kinship Support Network has three caregiver videos, featuring Generations United GRAND Voices. You may download them from the Network website:</a:t>
            </a:r>
          </a:p>
          <a:p>
            <a:endParaRPr lang="en-US" sz="2400"/>
          </a:p>
          <a:p>
            <a:r>
              <a:rPr lang="en-US" sz="2400"/>
              <a:t>Santana Lee: </a:t>
            </a:r>
            <a:r>
              <a:rPr lang="en-US" sz="2400">
                <a:hlinkClick r:id="rId3"/>
              </a:rPr>
              <a:t>https://www.gksnetwork.org/resources/kinship-grandfamilies-thrive-with-love/</a:t>
            </a:r>
            <a:endParaRPr lang="en-US" sz="2400"/>
          </a:p>
          <a:p>
            <a:r>
              <a:rPr lang="en-US" sz="2400"/>
              <a:t>Rosalie </a:t>
            </a:r>
            <a:r>
              <a:rPr lang="en-US" sz="2400" err="1"/>
              <a:t>Tallbull</a:t>
            </a:r>
            <a:r>
              <a:rPr lang="en-US" sz="2400"/>
              <a:t>: </a:t>
            </a:r>
            <a:r>
              <a:rPr lang="en-US" sz="2400">
                <a:hlinkClick r:id="rId4"/>
              </a:rPr>
              <a:t>https://www.gksnetwork.org/resources/kinship-grandfamilies-thrive-with-perseverence/</a:t>
            </a:r>
            <a:endParaRPr lang="en-US" sz="2400"/>
          </a:p>
          <a:p>
            <a:r>
              <a:rPr lang="en-US" sz="2400"/>
              <a:t>Keith </a:t>
            </a:r>
            <a:r>
              <a:rPr lang="en-US" sz="2400" err="1"/>
              <a:t>Lowhorne</a:t>
            </a:r>
            <a:r>
              <a:rPr lang="en-US" sz="2400"/>
              <a:t>: </a:t>
            </a:r>
            <a:r>
              <a:rPr lang="en-US" sz="2400">
                <a:hlinkClick r:id="rId5"/>
              </a:rPr>
              <a:t>https://www.gksnetwork.org/resources/kinship-grandfamilies-thrive-with-peer-support/</a:t>
            </a:r>
            <a:endParaRPr lang="en-US" sz="2400"/>
          </a:p>
          <a:p>
            <a:endParaRPr lang="en-US"/>
          </a:p>
        </p:txBody>
      </p:sp>
      <p:sp>
        <p:nvSpPr>
          <p:cNvPr id="13" name="object 13"/>
          <p:cNvSpPr txBox="1">
            <a:spLocks noGrp="1"/>
          </p:cNvSpPr>
          <p:nvPr>
            <p:ph type="title"/>
          </p:nvPr>
        </p:nvSpPr>
        <p:spPr/>
        <p:txBody>
          <a:bodyPr vert="horz" wrap="square" lIns="0" tIns="12700" rIns="0" bIns="0" rtlCol="0">
            <a:spAutoFit/>
          </a:bodyPr>
          <a:lstStyle/>
          <a:p>
            <a:r>
              <a:rPr lang="en-US" sz="3600"/>
              <a:t>Hear Directly from Kinship/Grandfamilies </a:t>
            </a:r>
            <a:r>
              <a:rPr lang="en-US" sz="3600" noProof="0"/>
              <a:t>As Part of Your Trainings</a:t>
            </a:r>
            <a:endParaRPr lang="en-US"/>
          </a:p>
        </p:txBody>
      </p:sp>
      <p:sp>
        <p:nvSpPr>
          <p:cNvPr id="2" name="Slide Number Placeholder 1">
            <a:extLst>
              <a:ext uri="{FF2B5EF4-FFF2-40B4-BE49-F238E27FC236}">
                <a16:creationId xmlns:a16="http://schemas.microsoft.com/office/drawing/2014/main" id="{17EFB396-43CD-75F0-B469-33E6945DA1D5}"/>
              </a:ext>
            </a:extLst>
          </p:cNvPr>
          <p:cNvSpPr>
            <a:spLocks noGrp="1"/>
          </p:cNvSpPr>
          <p:nvPr>
            <p:ph type="sldNum" sz="quarter" idx="16"/>
          </p:nvPr>
        </p:nvSpPr>
        <p:spPr/>
        <p:txBody>
          <a:bodyPr/>
          <a:lstStyle/>
          <a:p>
            <a:fld id="{A7B8A0EF-CE87-AF42-9969-68B25532AF96}" type="slidenum">
              <a:rPr lang="en-US" sz="1400" b="1" smtClean="0"/>
              <a:pPr/>
              <a:t>18</a:t>
            </a:fld>
            <a:endParaRPr lang="en-US" sz="14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0DFD0-D4E6-656F-D1B3-1CFE034DBC6B}"/>
              </a:ext>
            </a:extLst>
          </p:cNvPr>
          <p:cNvSpPr>
            <a:spLocks noGrp="1"/>
          </p:cNvSpPr>
          <p:nvPr>
            <p:ph type="ctrTitle"/>
          </p:nvPr>
        </p:nvSpPr>
        <p:spPr>
          <a:xfrm>
            <a:off x="738125" y="2235200"/>
            <a:ext cx="3791576" cy="2387600"/>
          </a:xfrm>
        </p:spPr>
        <p:txBody>
          <a:bodyPr/>
          <a:lstStyle/>
          <a:p>
            <a:r>
              <a:rPr lang="en-US"/>
              <a:t>Public Benefits</a:t>
            </a:r>
          </a:p>
        </p:txBody>
      </p:sp>
      <p:pic>
        <p:nvPicPr>
          <p:cNvPr id="4" name="Picture Placeholder 3" descr="A Black grandmother, grandfather, young granddaughter, and young grandson sit outside together and smile as they look at each other. The children are behind their grandparents and leaning on their backs.">
            <a:extLst>
              <a:ext uri="{FF2B5EF4-FFF2-40B4-BE49-F238E27FC236}">
                <a16:creationId xmlns:a16="http://schemas.microsoft.com/office/drawing/2014/main" id="{979240B2-C68C-038F-04E0-03A53D4A6C29}"/>
              </a:ext>
            </a:extLst>
          </p:cNvPr>
          <p:cNvPicPr>
            <a:picLocks noGrp="1" noChangeAspect="1"/>
          </p:cNvPicPr>
          <p:nvPr>
            <p:ph type="pic" sz="quarter" idx="10"/>
          </p:nvPr>
        </p:nvPicPr>
        <p:blipFill>
          <a:blip r:embed="rId2"/>
          <a:srcRect l="15536" r="15536"/>
          <a:stretch>
            <a:fillRect/>
          </a:stretch>
        </p:blipFill>
        <p:spPr/>
      </p:pic>
    </p:spTree>
    <p:extLst>
      <p:ext uri="{BB962C8B-B14F-4D97-AF65-F5344CB8AC3E}">
        <p14:creationId xmlns:p14="http://schemas.microsoft.com/office/powerpoint/2010/main" val="2831079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082095-B133-6B08-91C9-1DE42BFFCF9C}"/>
              </a:ext>
            </a:extLst>
          </p:cNvPr>
          <p:cNvSpPr>
            <a:spLocks noGrp="1"/>
          </p:cNvSpPr>
          <p:nvPr>
            <p:ph type="body" sz="quarter" idx="14"/>
          </p:nvPr>
        </p:nvSpPr>
        <p:spPr/>
        <p:txBody>
          <a:bodyPr/>
          <a:lstStyle/>
          <a:p>
            <a:pPr marL="342900" indent="-342900">
              <a:buFont typeface="Arial" panose="020B0604020202020204" pitchFamily="34" charset="0"/>
              <a:buChar char="•"/>
            </a:pPr>
            <a:r>
              <a:rPr lang="en-US" sz="2400"/>
              <a:t>Purpose today – to empower staff or families with basic information about legal relationship options and public benefit programs for grandparents, other relatives, and close family friends who raise children when parents cannot – we refer to this families interchangeably as kinship families or grandfamilies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Please ask questions throughout the training</a:t>
            </a:r>
          </a:p>
          <a:p>
            <a:endParaRPr lang="en-US"/>
          </a:p>
        </p:txBody>
      </p:sp>
      <p:sp>
        <p:nvSpPr>
          <p:cNvPr id="3" name="Title 2">
            <a:extLst>
              <a:ext uri="{FF2B5EF4-FFF2-40B4-BE49-F238E27FC236}">
                <a16:creationId xmlns:a16="http://schemas.microsoft.com/office/drawing/2014/main" id="{7200B8A8-18E1-64B6-28A9-84FFE2F51E1B}"/>
              </a:ext>
            </a:extLst>
          </p:cNvPr>
          <p:cNvSpPr>
            <a:spLocks noGrp="1"/>
          </p:cNvSpPr>
          <p:nvPr>
            <p:ph type="title"/>
          </p:nvPr>
        </p:nvSpPr>
        <p:spPr/>
        <p:txBody>
          <a:bodyPr/>
          <a:lstStyle/>
          <a:p>
            <a:r>
              <a:rPr lang="en-US"/>
              <a:t>Introduction</a:t>
            </a:r>
          </a:p>
        </p:txBody>
      </p:sp>
      <p:sp>
        <p:nvSpPr>
          <p:cNvPr id="4" name="Slide Number Placeholder 3">
            <a:extLst>
              <a:ext uri="{FF2B5EF4-FFF2-40B4-BE49-F238E27FC236}">
                <a16:creationId xmlns:a16="http://schemas.microsoft.com/office/drawing/2014/main" id="{E87D77C1-8ACC-B9FA-50DC-EFBED0428C39}"/>
              </a:ext>
            </a:extLst>
          </p:cNvPr>
          <p:cNvSpPr>
            <a:spLocks noGrp="1"/>
          </p:cNvSpPr>
          <p:nvPr>
            <p:ph type="sldNum" sz="quarter" idx="16"/>
          </p:nvPr>
        </p:nvSpPr>
        <p:spPr/>
        <p:txBody>
          <a:bodyPr/>
          <a:lstStyle/>
          <a:p>
            <a:fld id="{A7B8A0EF-CE87-AF42-9969-68B25532AF96}" type="slidenum">
              <a:rPr lang="en-US" smtClean="0"/>
              <a:pPr/>
              <a:t>2</a:t>
            </a:fld>
            <a:endParaRPr lang="en-US"/>
          </a:p>
        </p:txBody>
      </p:sp>
    </p:spTree>
    <p:extLst>
      <p:ext uri="{BB962C8B-B14F-4D97-AF65-F5344CB8AC3E}">
        <p14:creationId xmlns:p14="http://schemas.microsoft.com/office/powerpoint/2010/main" val="3531999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a:extLst>
              <a:ext uri="{FF2B5EF4-FFF2-40B4-BE49-F238E27FC236}">
                <a16:creationId xmlns:a16="http://schemas.microsoft.com/office/drawing/2014/main" id="{5DE67412-6258-4FCE-8CDE-28A30821342C}"/>
              </a:ext>
            </a:extLst>
          </p:cNvPr>
          <p:cNvSpPr>
            <a:spLocks noGrp="1"/>
          </p:cNvSpPr>
          <p:nvPr>
            <p:ph type="body" sz="quarter" idx="14"/>
          </p:nvPr>
        </p:nvSpPr>
        <p:spPr/>
        <p:txBody>
          <a:bodyPr/>
          <a:lstStyle/>
          <a:p>
            <a:r>
              <a:rPr lang="en-US" sz="2400"/>
              <a:t>Potential sources of financial assistance for relatives raising children: </a:t>
            </a:r>
          </a:p>
          <a:p>
            <a:pPr marL="742950" lvl="1" indent="-285750">
              <a:buFont typeface="Arial" panose="020B0604020202020204" pitchFamily="34" charset="0"/>
              <a:buChar char="•"/>
            </a:pPr>
            <a:r>
              <a:rPr lang="en-US" sz="2400"/>
              <a:t>Foster care maintenance payments</a:t>
            </a:r>
          </a:p>
          <a:p>
            <a:pPr marL="742950" lvl="1" indent="-285750">
              <a:buFont typeface="Arial" panose="020B0604020202020204" pitchFamily="34" charset="0"/>
              <a:buChar char="•"/>
            </a:pPr>
            <a:r>
              <a:rPr lang="en-US" sz="2400"/>
              <a:t>Adoption Assistance – for special needs children being adopted from foster care </a:t>
            </a:r>
          </a:p>
          <a:p>
            <a:pPr marL="742950" lvl="1" indent="-285750">
              <a:buFont typeface="Arial" panose="020B0604020202020204" pitchFamily="34" charset="0"/>
              <a:buChar char="•"/>
            </a:pPr>
            <a:r>
              <a:rPr lang="en-US" sz="2400"/>
              <a:t>Guardianship Assistance – typically for those exiting foster care only </a:t>
            </a:r>
          </a:p>
          <a:p>
            <a:pPr marL="742950" lvl="1" indent="-285750">
              <a:buFont typeface="Arial" panose="020B0604020202020204" pitchFamily="34" charset="0"/>
              <a:buChar char="•"/>
            </a:pPr>
            <a:r>
              <a:rPr lang="en-US" sz="2400"/>
              <a:t>Temporary Assistance for Needy Families (TANF)</a:t>
            </a:r>
          </a:p>
          <a:p>
            <a:pPr lvl="1"/>
            <a:endParaRPr lang="en-US"/>
          </a:p>
          <a:p>
            <a:pPr lvl="1"/>
            <a:endParaRPr lang="en-US"/>
          </a:p>
        </p:txBody>
      </p:sp>
      <p:sp>
        <p:nvSpPr>
          <p:cNvPr id="32770" name="Title 1">
            <a:extLst>
              <a:ext uri="{FF2B5EF4-FFF2-40B4-BE49-F238E27FC236}">
                <a16:creationId xmlns:a16="http://schemas.microsoft.com/office/drawing/2014/main" id="{B9478BB5-F02B-4445-AC55-0AFE9DAE9FBE}"/>
              </a:ext>
            </a:extLst>
          </p:cNvPr>
          <p:cNvSpPr>
            <a:spLocks noGrp="1"/>
          </p:cNvSpPr>
          <p:nvPr>
            <p:ph type="title"/>
          </p:nvPr>
        </p:nvSpPr>
        <p:spPr/>
        <p:txBody>
          <a:bodyPr/>
          <a:lstStyle/>
          <a:p>
            <a:r>
              <a:rPr lang="en-US" altLang="en-US"/>
              <a:t>Monthly Financial Assistance</a:t>
            </a:r>
          </a:p>
        </p:txBody>
      </p:sp>
      <p:sp>
        <p:nvSpPr>
          <p:cNvPr id="2" name="Slide Number Placeholder 1">
            <a:extLst>
              <a:ext uri="{FF2B5EF4-FFF2-40B4-BE49-F238E27FC236}">
                <a16:creationId xmlns:a16="http://schemas.microsoft.com/office/drawing/2014/main" id="{437BC31F-A180-1771-5A51-DF6FC5EF3350}"/>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20</a:t>
            </a:fld>
            <a:endParaRPr lang="en-US" sz="14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E0953B91-3F91-4EEC-9FC0-05FD7A8B4132}"/>
              </a:ext>
            </a:extLst>
          </p:cNvPr>
          <p:cNvSpPr>
            <a:spLocks noGrp="1"/>
          </p:cNvSpPr>
          <p:nvPr>
            <p:ph type="body" sz="quarter" idx="14"/>
          </p:nvPr>
        </p:nvSpPr>
        <p:spPr>
          <a:xfrm>
            <a:off x="5093208" y="1615440"/>
            <a:ext cx="6504060" cy="4245864"/>
          </a:xfrm>
        </p:spPr>
        <p:txBody>
          <a:bodyPr>
            <a:noAutofit/>
          </a:bodyPr>
          <a:lstStyle/>
          <a:p>
            <a:pPr marL="285750" lvl="0" indent="-285750">
              <a:buFont typeface="Arial" panose="020B0604020202020204" pitchFamily="34" charset="0"/>
              <a:buChar char="•"/>
            </a:pPr>
            <a:r>
              <a:rPr lang="en-US" sz="2100" noProof="0"/>
              <a:t>Adoption assistance is monthly financial assistance up to the foster care rate for those children adopted from the child welfare system with “special needs”</a:t>
            </a:r>
          </a:p>
          <a:p>
            <a:pPr marL="285750" lvl="0" indent="-285750">
              <a:buFont typeface="Arial" panose="020B0604020202020204" pitchFamily="34" charset="0"/>
              <a:buChar char="•"/>
            </a:pPr>
            <a:r>
              <a:rPr lang="en-US" sz="2100" noProof="0"/>
              <a:t>Special needs are defined by each state, and typically include more than what is commonly referred to as “special needs”</a:t>
            </a:r>
          </a:p>
          <a:p>
            <a:pPr marL="285750" lvl="0" indent="-285750">
              <a:buFont typeface="Arial" panose="020B0604020202020204" pitchFamily="34" charset="0"/>
              <a:buChar char="•"/>
            </a:pPr>
            <a:r>
              <a:rPr lang="en-US" sz="2100" noProof="0"/>
              <a:t>Special needs can include being part of a sibling group, being a teenager, etc.</a:t>
            </a:r>
          </a:p>
          <a:p>
            <a:pPr marL="285750" lvl="0" indent="-285750">
              <a:buFont typeface="Arial" panose="020B0604020202020204" pitchFamily="34" charset="0"/>
              <a:buChar char="•"/>
            </a:pPr>
            <a:r>
              <a:rPr lang="en-US" sz="2100" noProof="0"/>
              <a:t>For your state, see </a:t>
            </a:r>
            <a:r>
              <a:rPr lang="en-US" sz="2100" noProof="0">
                <a:solidFill>
                  <a:srgbClr val="105F53"/>
                </a:solidFill>
                <a:hlinkClick r:id="rId3"/>
              </a:rPr>
              <a:t>https://nacac.org/help/adoption-assistance/adoption-assistance-us/state-programs/</a:t>
            </a:r>
            <a:r>
              <a:rPr lang="en-US" sz="2100" noProof="0">
                <a:solidFill>
                  <a:srgbClr val="105F53"/>
                </a:solidFill>
              </a:rPr>
              <a:t> </a:t>
            </a:r>
            <a:endParaRPr lang="en-US" sz="2100"/>
          </a:p>
        </p:txBody>
      </p:sp>
      <p:sp>
        <p:nvSpPr>
          <p:cNvPr id="21" name="object 21"/>
          <p:cNvSpPr txBox="1">
            <a:spLocks noGrp="1"/>
          </p:cNvSpPr>
          <p:nvPr>
            <p:ph type="title"/>
          </p:nvPr>
        </p:nvSpPr>
        <p:spPr/>
        <p:txBody>
          <a:bodyPr/>
          <a:lstStyle/>
          <a:p>
            <a:r>
              <a:rPr lang="en-US"/>
              <a:t>Adoption Assistance</a:t>
            </a:r>
          </a:p>
        </p:txBody>
      </p:sp>
      <p:pic>
        <p:nvPicPr>
          <p:cNvPr id="23" name="object 23"/>
          <p:cNvPicPr/>
          <p:nvPr/>
        </p:nvPicPr>
        <p:blipFill>
          <a:blip r:embed="rId4" cstate="print"/>
          <a:stretch>
            <a:fillRect/>
          </a:stretch>
        </p:blipFill>
        <p:spPr>
          <a:xfrm>
            <a:off x="324102" y="1923374"/>
            <a:ext cx="4518659" cy="3200399"/>
          </a:xfrm>
          <a:prstGeom prst="rect">
            <a:avLst/>
          </a:prstGeom>
        </p:spPr>
      </p:pic>
      <p:sp>
        <p:nvSpPr>
          <p:cNvPr id="2" name="Slide Number Placeholder 1">
            <a:extLst>
              <a:ext uri="{FF2B5EF4-FFF2-40B4-BE49-F238E27FC236}">
                <a16:creationId xmlns:a16="http://schemas.microsoft.com/office/drawing/2014/main" id="{848A7A6C-AE09-B710-C4AF-32D04BFC3258}"/>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21</a:t>
            </a:fld>
            <a:endParaRPr lang="en-US" sz="14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9E8CDE7B-7B1D-4293-A5E2-56E04E62287A}"/>
              </a:ext>
            </a:extLst>
          </p:cNvPr>
          <p:cNvSpPr>
            <a:spLocks noGrp="1"/>
          </p:cNvSpPr>
          <p:nvPr>
            <p:ph type="body" sz="quarter" idx="14"/>
          </p:nvPr>
        </p:nvSpPr>
        <p:spPr>
          <a:xfrm>
            <a:off x="838200" y="1625104"/>
            <a:ext cx="10515601" cy="4162626"/>
          </a:xfrm>
        </p:spPr>
        <p:txBody>
          <a:bodyPr>
            <a:normAutofit/>
          </a:bodyPr>
          <a:lstStyle/>
          <a:p>
            <a:pPr marL="285750" lvl="0" indent="-285750">
              <a:buFont typeface="Arial" panose="020B0604020202020204" pitchFamily="34" charset="0"/>
              <a:buChar char="•"/>
            </a:pPr>
            <a:r>
              <a:rPr lang="en-US" sz="2100" noProof="0"/>
              <a:t>Only for children who are with a relative in licensed foster care - it allows children to exit foster care into the permanent care of that relative</a:t>
            </a:r>
          </a:p>
          <a:p>
            <a:pPr marL="285750" lvl="0" indent="-285750">
              <a:buFont typeface="Arial" panose="020B0604020202020204" pitchFamily="34" charset="0"/>
              <a:buChar char="•"/>
            </a:pPr>
            <a:r>
              <a:rPr lang="en-US" sz="2100" noProof="0"/>
              <a:t>The state, territory, or tribe provides the child with monthly financial support using federal funds </a:t>
            </a:r>
          </a:p>
          <a:p>
            <a:pPr marL="285750" lvl="0" indent="-285750">
              <a:buFont typeface="Arial" panose="020B0604020202020204" pitchFamily="34" charset="0"/>
              <a:buChar char="•"/>
            </a:pPr>
            <a:r>
              <a:rPr lang="en-US" sz="2100" noProof="0"/>
              <a:t>Basic eligibility requirements for federal GAP:</a:t>
            </a:r>
          </a:p>
          <a:p>
            <a:pPr marL="742950" lvl="1" indent="-285750">
              <a:buFont typeface="Arial" panose="020B0604020202020204" pitchFamily="34" charset="0"/>
              <a:buChar char="•"/>
            </a:pPr>
            <a:r>
              <a:rPr lang="en-US" sz="2100" noProof="0"/>
              <a:t>Adoption and reunification are not appropriate options for the child</a:t>
            </a:r>
          </a:p>
          <a:p>
            <a:pPr marL="742950" lvl="1" indent="-285750">
              <a:buFont typeface="Arial" panose="020B0604020202020204" pitchFamily="34" charset="0"/>
              <a:buChar char="•"/>
            </a:pPr>
            <a:r>
              <a:rPr lang="en-US" sz="2100" noProof="0"/>
              <a:t>Child must be Title IV-E income eligible for federal GAP </a:t>
            </a:r>
          </a:p>
          <a:p>
            <a:pPr marL="742950" lvl="1" indent="-285750">
              <a:buFont typeface="Arial" panose="020B0604020202020204" pitchFamily="34" charset="0"/>
              <a:buChar char="•"/>
            </a:pPr>
            <a:r>
              <a:rPr lang="en-US" sz="2100" noProof="0"/>
              <a:t>Child must live with a licensed relative foster parent for six consecutive months prior to guardianship</a:t>
            </a:r>
          </a:p>
          <a:p>
            <a:pPr marL="742950" lvl="1" indent="-285750">
              <a:buFont typeface="Arial" panose="020B0604020202020204" pitchFamily="34" charset="0"/>
              <a:buChar char="•"/>
            </a:pPr>
            <a:r>
              <a:rPr lang="en-US" sz="2100" noProof="0"/>
              <a:t>Ineligible siblings can qualify if a sibling in the same home is eligible</a:t>
            </a:r>
            <a:endParaRPr lang="en-US" sz="2100"/>
          </a:p>
        </p:txBody>
      </p:sp>
      <p:sp>
        <p:nvSpPr>
          <p:cNvPr id="21" name="object 21"/>
          <p:cNvSpPr txBox="1">
            <a:spLocks noGrp="1"/>
          </p:cNvSpPr>
          <p:nvPr>
            <p:ph type="title"/>
          </p:nvPr>
        </p:nvSpPr>
        <p:spPr/>
        <p:txBody>
          <a:bodyPr>
            <a:normAutofit fontScale="90000"/>
          </a:bodyPr>
          <a:lstStyle/>
          <a:p>
            <a:r>
              <a:rPr lang="en-US"/>
              <a:t>Guardianship Assistance Program (GAP)</a:t>
            </a:r>
          </a:p>
        </p:txBody>
      </p:sp>
      <p:sp>
        <p:nvSpPr>
          <p:cNvPr id="2" name="Slide Number Placeholder 1">
            <a:extLst>
              <a:ext uri="{FF2B5EF4-FFF2-40B4-BE49-F238E27FC236}">
                <a16:creationId xmlns:a16="http://schemas.microsoft.com/office/drawing/2014/main" id="{EC4EBF43-724D-A90A-75A0-28002D625BB0}"/>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22</a:t>
            </a:fld>
            <a:endParaRPr lang="en-US" sz="14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3F2C08E3-2CA3-4311-AFCF-9DC85716FAF9}"/>
              </a:ext>
            </a:extLst>
          </p:cNvPr>
          <p:cNvSpPr>
            <a:spLocks noGrp="1" noChangeArrowheads="1"/>
          </p:cNvSpPr>
          <p:nvPr>
            <p:ph type="body" sz="quarter" idx="14"/>
          </p:nvPr>
        </p:nvSpPr>
        <p:spPr>
          <a:xfrm>
            <a:off x="665355" y="1513652"/>
            <a:ext cx="10861287" cy="4063733"/>
          </a:xfrm>
        </p:spPr>
        <p:txBody>
          <a:bodyPr>
            <a:normAutofit/>
          </a:bodyPr>
          <a:lstStyle/>
          <a:p>
            <a:pPr marL="285750" indent="-285750">
              <a:buFont typeface="Arial" panose="020B0604020202020204" pitchFamily="34" charset="0"/>
              <a:buChar char="•"/>
            </a:pPr>
            <a:r>
              <a:rPr lang="en-US" altLang="en-US" sz="2400"/>
              <a:t>Two types of grants:</a:t>
            </a:r>
          </a:p>
          <a:p>
            <a:pPr marL="742950" lvl="1" indent="-285750">
              <a:buFont typeface="Arial" panose="020B0604020202020204" pitchFamily="34" charset="0"/>
              <a:buChar char="•"/>
            </a:pPr>
            <a:r>
              <a:rPr lang="en-US" altLang="en-US" sz="2400"/>
              <a:t>Child-only grants </a:t>
            </a:r>
          </a:p>
          <a:p>
            <a:pPr marL="1200150" lvl="2" indent="-285750">
              <a:buFont typeface="Arial" panose="020B0604020202020204" pitchFamily="34" charset="0"/>
              <a:buChar char="•"/>
            </a:pPr>
            <a:r>
              <a:rPr lang="en-US" altLang="en-US" sz="2400"/>
              <a:t>Available based on child’s income</a:t>
            </a:r>
          </a:p>
          <a:p>
            <a:pPr marL="1200150" lvl="2" indent="-285750">
              <a:buFont typeface="Arial" panose="020B0604020202020204" pitchFamily="34" charset="0"/>
              <a:buChar char="•"/>
            </a:pPr>
            <a:r>
              <a:rPr lang="en-US" altLang="en-US" sz="2400"/>
              <a:t>Usually not sufficient to meet child’s needs</a:t>
            </a:r>
          </a:p>
          <a:p>
            <a:pPr marL="742950" lvl="1" indent="-285750">
              <a:buFont typeface="Arial" panose="020B0604020202020204" pitchFamily="34" charset="0"/>
              <a:buChar char="•"/>
            </a:pPr>
            <a:r>
              <a:rPr lang="en-US" altLang="en-US" sz="2400"/>
              <a:t>Family grants</a:t>
            </a:r>
          </a:p>
          <a:p>
            <a:pPr marL="1200150" lvl="2" indent="-285750">
              <a:buFont typeface="Arial" panose="020B0604020202020204" pitchFamily="34" charset="0"/>
              <a:buChar char="•"/>
            </a:pPr>
            <a:r>
              <a:rPr lang="en-US" altLang="en-US" sz="2400"/>
              <a:t>Larger than child-only grants</a:t>
            </a:r>
          </a:p>
          <a:p>
            <a:pPr marL="1200150" lvl="2" indent="-285750">
              <a:buFont typeface="Arial" panose="020B0604020202020204" pitchFamily="34" charset="0"/>
              <a:buChar char="•"/>
            </a:pPr>
            <a:r>
              <a:rPr lang="en-US" altLang="en-US" sz="2400"/>
              <a:t>Subject to federal work requirements and time limits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For more information, see </a:t>
            </a:r>
            <a:r>
              <a:rPr lang="en-US" sz="2400">
                <a:solidFill>
                  <a:srgbClr val="105F53"/>
                </a:solidFill>
                <a:hlinkClick r:id="rId3">
                  <a:extLst>
                    <a:ext uri="{A12FA001-AC4F-418D-AE19-62706E023703}">
                      <ahyp:hlinkClr xmlns:ahyp="http://schemas.microsoft.com/office/drawing/2018/hyperlinkcolor" val="tx"/>
                    </a:ext>
                  </a:extLst>
                </a:hlinkClick>
              </a:rPr>
              <a:t>factsheet for caregivers</a:t>
            </a:r>
            <a:r>
              <a:rPr lang="en-US" sz="2400">
                <a:solidFill>
                  <a:srgbClr val="105F53"/>
                </a:solidFill>
              </a:rPr>
              <a:t> </a:t>
            </a:r>
            <a:r>
              <a:rPr lang="en-US" sz="2400"/>
              <a:t>and </a:t>
            </a:r>
            <a:r>
              <a:rPr lang="en-US" sz="2400">
                <a:solidFill>
                  <a:srgbClr val="105F53"/>
                </a:solidFill>
                <a:hlinkClick r:id="rId4">
                  <a:extLst>
                    <a:ext uri="{A12FA001-AC4F-418D-AE19-62706E023703}">
                      <ahyp:hlinkClr xmlns:ahyp="http://schemas.microsoft.com/office/drawing/2018/hyperlinkcolor" val="tx"/>
                    </a:ext>
                  </a:extLst>
                </a:hlinkClick>
              </a:rPr>
              <a:t>policy brief</a:t>
            </a:r>
            <a:endParaRPr lang="en-US" sz="2400">
              <a:solidFill>
                <a:srgbClr val="105F53"/>
              </a:solidFill>
            </a:endParaRPr>
          </a:p>
          <a:p>
            <a:pPr lvl="2"/>
            <a:endParaRPr lang="en-US" altLang="en-US"/>
          </a:p>
          <a:p>
            <a:pPr lvl="1"/>
            <a:endParaRPr lang="en-US" altLang="en-US"/>
          </a:p>
        </p:txBody>
      </p:sp>
      <p:sp>
        <p:nvSpPr>
          <p:cNvPr id="33794" name="Rectangle 2">
            <a:extLst>
              <a:ext uri="{FF2B5EF4-FFF2-40B4-BE49-F238E27FC236}">
                <a16:creationId xmlns:a16="http://schemas.microsoft.com/office/drawing/2014/main" id="{69ADDC61-A962-4F27-9B1C-7822714B12FD}"/>
              </a:ext>
            </a:extLst>
          </p:cNvPr>
          <p:cNvSpPr>
            <a:spLocks noGrp="1" noChangeArrowheads="1"/>
          </p:cNvSpPr>
          <p:nvPr>
            <p:ph type="title"/>
          </p:nvPr>
        </p:nvSpPr>
        <p:spPr>
          <a:xfrm>
            <a:off x="547339" y="437946"/>
            <a:ext cx="11097321" cy="1013860"/>
          </a:xfrm>
        </p:spPr>
        <p:txBody>
          <a:bodyPr>
            <a:noAutofit/>
          </a:bodyPr>
          <a:lstStyle/>
          <a:p>
            <a:r>
              <a:rPr lang="en-US" altLang="en-US" sz="3200"/>
              <a:t>Temporary Assistance for Needy Families (TANF)</a:t>
            </a:r>
          </a:p>
        </p:txBody>
      </p:sp>
      <p:sp>
        <p:nvSpPr>
          <p:cNvPr id="2" name="Slide Number Placeholder 1">
            <a:extLst>
              <a:ext uri="{FF2B5EF4-FFF2-40B4-BE49-F238E27FC236}">
                <a16:creationId xmlns:a16="http://schemas.microsoft.com/office/drawing/2014/main" id="{D001AE27-F738-0FA8-09FA-5127FBF9EE28}"/>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23</a:t>
            </a:fld>
            <a:endParaRPr lang="en-US" sz="14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CF3A50FC-128C-4C2C-9780-F9DA18176DB1}"/>
              </a:ext>
            </a:extLst>
          </p:cNvPr>
          <p:cNvGraphicFramePr>
            <a:graphicFrameLocks noChangeAspect="1"/>
          </p:cNvGraphicFramePr>
          <p:nvPr>
            <p:extLst>
              <p:ext uri="{D42A27DB-BD31-4B8C-83A1-F6EECF244321}">
                <p14:modId xmlns:p14="http://schemas.microsoft.com/office/powerpoint/2010/main" val="817296801"/>
              </p:ext>
            </p:extLst>
          </p:nvPr>
        </p:nvGraphicFramePr>
        <p:xfrm>
          <a:off x="276330" y="756987"/>
          <a:ext cx="11639340" cy="5852160"/>
        </p:xfrm>
        <a:graphic>
          <a:graphicData uri="http://schemas.openxmlformats.org/drawingml/2006/table">
            <a:tbl>
              <a:tblPr firstRow="1" bandRow="1">
                <a:tableStyleId>{5C22544A-7EE6-4342-B048-85BDC9FD1C3A}</a:tableStyleId>
              </a:tblPr>
              <a:tblGrid>
                <a:gridCol w="3879780">
                  <a:extLst>
                    <a:ext uri="{9D8B030D-6E8A-4147-A177-3AD203B41FA5}">
                      <a16:colId xmlns:a16="http://schemas.microsoft.com/office/drawing/2014/main" val="20000"/>
                    </a:ext>
                  </a:extLst>
                </a:gridCol>
                <a:gridCol w="3879780">
                  <a:extLst>
                    <a:ext uri="{9D8B030D-6E8A-4147-A177-3AD203B41FA5}">
                      <a16:colId xmlns:a16="http://schemas.microsoft.com/office/drawing/2014/main" val="20001"/>
                    </a:ext>
                  </a:extLst>
                </a:gridCol>
                <a:gridCol w="3879780">
                  <a:extLst>
                    <a:ext uri="{9D8B030D-6E8A-4147-A177-3AD203B41FA5}">
                      <a16:colId xmlns:a16="http://schemas.microsoft.com/office/drawing/2014/main" val="20002"/>
                    </a:ext>
                  </a:extLst>
                </a:gridCol>
              </a:tblGrid>
              <a:tr h="1283141">
                <a:tc>
                  <a:txBody>
                    <a:bodyPr/>
                    <a:lstStyle/>
                    <a:p>
                      <a:pPr algn="ctr"/>
                      <a:r>
                        <a:rPr lang="en-US" sz="1800">
                          <a:solidFill>
                            <a:schemeClr val="bg1"/>
                          </a:solidFill>
                          <a:latin typeface="+mn-lt"/>
                          <a:cs typeface="Calibri" panose="020F0502020204030204" pitchFamily="34" charset="0"/>
                        </a:rPr>
                        <a:t>Outside the Foster</a:t>
                      </a:r>
                      <a:r>
                        <a:rPr lang="en-US" sz="1800" baseline="0">
                          <a:solidFill>
                            <a:schemeClr val="bg1"/>
                          </a:solidFill>
                          <a:latin typeface="+mn-lt"/>
                          <a:cs typeface="Calibri" panose="020F0502020204030204" pitchFamily="34" charset="0"/>
                        </a:rPr>
                        <a:t> Care System or Outside Licensed Kinship Foster Care</a:t>
                      </a:r>
                    </a:p>
                    <a:p>
                      <a:pPr algn="ctr"/>
                      <a:r>
                        <a:rPr lang="en-US" sz="1800" b="0" baseline="0">
                          <a:solidFill>
                            <a:schemeClr val="bg1"/>
                          </a:solidFill>
                          <a:latin typeface="+mn-lt"/>
                          <a:cs typeface="Calibri" panose="020F0502020204030204" pitchFamily="34" charset="0"/>
                        </a:rPr>
                        <a:t>Temporary Assistance for Needy Families (TANF) “Child-Only” Grants</a:t>
                      </a:r>
                      <a:endParaRPr lang="en-US" sz="1800" b="0">
                        <a:solidFill>
                          <a:schemeClr val="bg1"/>
                        </a:solidFill>
                        <a:latin typeface="+mn-lt"/>
                        <a:cs typeface="Calibri" panose="020F0502020204030204" pitchFamily="34" charset="0"/>
                      </a:endParaRPr>
                    </a:p>
                  </a:txBody>
                  <a:tcPr anchor="ctr">
                    <a:solidFill>
                      <a:srgbClr val="1A3575"/>
                    </a:solidFill>
                  </a:tcPr>
                </a:tc>
                <a:tc>
                  <a:txBody>
                    <a:bodyPr/>
                    <a:lstStyle/>
                    <a:p>
                      <a:pPr algn="ctr"/>
                      <a:r>
                        <a:rPr lang="en-US" sz="1800">
                          <a:solidFill>
                            <a:schemeClr val="bg1"/>
                          </a:solidFill>
                          <a:latin typeface="+mn-lt"/>
                          <a:cs typeface="Calibri" panose="020F0502020204030204" pitchFamily="34" charset="0"/>
                        </a:rPr>
                        <a:t>Licensed Kinship Foster Care</a:t>
                      </a:r>
                    </a:p>
                    <a:p>
                      <a:pPr algn="ctr"/>
                      <a:endParaRPr lang="en-US" sz="1800" b="0">
                        <a:solidFill>
                          <a:schemeClr val="bg1"/>
                        </a:solidFill>
                        <a:latin typeface="+mn-lt"/>
                        <a:cs typeface="Calibri" panose="020F0502020204030204" pitchFamily="34" charset="0"/>
                      </a:endParaRPr>
                    </a:p>
                    <a:p>
                      <a:pPr algn="ctr"/>
                      <a:r>
                        <a:rPr lang="en-US" sz="1800" b="0">
                          <a:solidFill>
                            <a:schemeClr val="bg1"/>
                          </a:solidFill>
                          <a:latin typeface="+mn-lt"/>
                          <a:cs typeface="Calibri" panose="020F0502020204030204" pitchFamily="34" charset="0"/>
                        </a:rPr>
                        <a:t>Foster Care Maintenance Payments</a:t>
                      </a:r>
                    </a:p>
                  </a:txBody>
                  <a:tcPr anchor="ctr">
                    <a:solidFill>
                      <a:srgbClr val="1A3575"/>
                    </a:solidFill>
                  </a:tcPr>
                </a:tc>
                <a:tc>
                  <a:txBody>
                    <a:bodyPr/>
                    <a:lstStyle/>
                    <a:p>
                      <a:pPr algn="ctr"/>
                      <a:r>
                        <a:rPr lang="en-US" sz="1800">
                          <a:solidFill>
                            <a:schemeClr val="bg1"/>
                          </a:solidFill>
                          <a:latin typeface="+mn-lt"/>
                          <a:cs typeface="Calibri" panose="020F0502020204030204" pitchFamily="34" charset="0"/>
                        </a:rPr>
                        <a:t>Guardianship Assistance </a:t>
                      </a:r>
                      <a:r>
                        <a:rPr lang="en-US" sz="1800" baseline="0">
                          <a:solidFill>
                            <a:schemeClr val="bg1"/>
                          </a:solidFill>
                          <a:latin typeface="+mn-lt"/>
                          <a:cs typeface="Calibri" panose="020F0502020204030204" pitchFamily="34" charset="0"/>
                        </a:rPr>
                        <a:t>and Adoption Assistance for Eligible Children Exiting Foster Care</a:t>
                      </a:r>
                    </a:p>
                  </a:txBody>
                  <a:tcPr anchor="ctr">
                    <a:solidFill>
                      <a:srgbClr val="1A3575"/>
                    </a:solidFill>
                  </a:tcPr>
                </a:tc>
                <a:extLst>
                  <a:ext uri="{0D108BD9-81ED-4DB2-BD59-A6C34878D82A}">
                    <a16:rowId xmlns:a16="http://schemas.microsoft.com/office/drawing/2014/main" val="10000"/>
                  </a:ext>
                </a:extLst>
              </a:tr>
              <a:tr h="1165207">
                <a:tc>
                  <a:txBody>
                    <a:bodyPr/>
                    <a:lstStyle/>
                    <a:p>
                      <a:pPr algn="ctr"/>
                      <a:r>
                        <a:rPr lang="en-US" sz="1800" b="1">
                          <a:solidFill>
                            <a:schemeClr val="accent5"/>
                          </a:solidFill>
                          <a:latin typeface="+mn-lt"/>
                          <a:cs typeface="Calibri" panose="020F0502020204030204" pitchFamily="34" charset="0"/>
                        </a:rPr>
                        <a:t>One Child </a:t>
                      </a:r>
                    </a:p>
                    <a:p>
                      <a:pPr algn="ctr"/>
                      <a:r>
                        <a:rPr lang="en-US" sz="1800" b="1" baseline="0">
                          <a:solidFill>
                            <a:schemeClr val="accent5"/>
                          </a:solidFill>
                          <a:latin typeface="+mn-lt"/>
                          <a:cs typeface="Calibri" panose="020F0502020204030204" pitchFamily="34" charset="0"/>
                        </a:rPr>
                        <a:t>$  </a:t>
                      </a:r>
                      <a:r>
                        <a:rPr lang="en-US" sz="1800" baseline="0">
                          <a:solidFill>
                            <a:schemeClr val="accent5"/>
                          </a:solidFill>
                          <a:latin typeface="+mn-lt"/>
                          <a:cs typeface="Calibri" panose="020F0502020204030204" pitchFamily="34" charset="0"/>
                        </a:rPr>
                        <a:t>/month</a:t>
                      </a:r>
                    </a:p>
                    <a:p>
                      <a:pPr algn="ctr"/>
                      <a:r>
                        <a:rPr lang="en-US" sz="1800" i="1" baseline="0">
                          <a:solidFill>
                            <a:schemeClr val="accent5"/>
                          </a:solidFill>
                          <a:latin typeface="+mn-lt"/>
                          <a:cs typeface="Calibri" panose="020F0502020204030204" pitchFamily="34" charset="0"/>
                        </a:rPr>
                        <a:t>Must apply for Medicaid separately </a:t>
                      </a:r>
                      <a:r>
                        <a:rPr lang="en-US" sz="1800" b="1" i="1" baseline="0">
                          <a:solidFill>
                            <a:schemeClr val="accent5"/>
                          </a:solidFill>
                          <a:latin typeface="+mn-lt"/>
                          <a:cs typeface="Calibri" panose="020F0502020204030204" pitchFamily="34" charset="0"/>
                        </a:rPr>
                        <a:t>or</a:t>
                      </a:r>
                      <a:r>
                        <a:rPr lang="en-US" sz="1800" i="1" baseline="0">
                          <a:solidFill>
                            <a:schemeClr val="accent5"/>
                          </a:solidFill>
                          <a:latin typeface="+mn-lt"/>
                          <a:cs typeface="Calibri" panose="020F0502020204030204" pitchFamily="34" charset="0"/>
                        </a:rPr>
                        <a:t> Automatic Medicaid with a TANF child-only grant </a:t>
                      </a: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One</a:t>
                      </a:r>
                      <a:r>
                        <a:rPr lang="en-US" sz="1800" b="1" baseline="0">
                          <a:solidFill>
                            <a:schemeClr val="accent5"/>
                          </a:solidFill>
                          <a:latin typeface="+mn-lt"/>
                          <a:cs typeface="Calibri" panose="020F0502020204030204" pitchFamily="34" charset="0"/>
                        </a:rPr>
                        <a:t> Child</a:t>
                      </a:r>
                    </a:p>
                    <a:p>
                      <a:pPr algn="ctr"/>
                      <a:r>
                        <a:rPr lang="en-US" sz="1800" b="0" baseline="0">
                          <a:solidFill>
                            <a:schemeClr val="accent5"/>
                          </a:solidFill>
                          <a:latin typeface="+mn-lt"/>
                          <a:cs typeface="Calibri" panose="020F0502020204030204" pitchFamily="34" charset="0"/>
                        </a:rPr>
                        <a:t>Lowest rate</a:t>
                      </a:r>
                    </a:p>
                    <a:p>
                      <a:pPr algn="ct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t>
                      </a:r>
                    </a:p>
                    <a:p>
                      <a:pPr algn="ctr"/>
                      <a:r>
                        <a:rPr lang="en-US" sz="1800" b="0" kern="1200" baseline="0">
                          <a:solidFill>
                            <a:schemeClr val="accent5"/>
                          </a:solidFill>
                          <a:latin typeface="+mn-lt"/>
                          <a:ea typeface="+mn-ea"/>
                          <a:cs typeface="Calibri" panose="020F0502020204030204" pitchFamily="34" charset="0"/>
                        </a:rPr>
                        <a:t>Automatic Medicaid</a:t>
                      </a: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One Child</a:t>
                      </a:r>
                    </a:p>
                    <a:p>
                      <a:pPr algn="ctr"/>
                      <a:r>
                        <a:rPr lang="en-US" sz="1800" b="0">
                          <a:solidFill>
                            <a:schemeClr val="accent5"/>
                          </a:solidFill>
                          <a:latin typeface="+mn-lt"/>
                          <a:cs typeface="Calibri" panose="020F0502020204030204" pitchFamily="34" charset="0"/>
                        </a:rPr>
                        <a:t>Lowest rate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kern="1200" baseline="0">
                        <a:solidFill>
                          <a:schemeClr val="accent5"/>
                        </a:solidFill>
                        <a:latin typeface="+mn-lt"/>
                        <a:ea typeface="+mn-ea"/>
                        <a:cs typeface="Calibri" panose="020F0502020204030204" pitchFamily="34" charset="0"/>
                      </a:endParaRPr>
                    </a:p>
                  </a:txBody>
                  <a:tcPr>
                    <a:solidFill>
                      <a:srgbClr val="F5D4C7"/>
                    </a:solidFill>
                  </a:tcPr>
                </a:tc>
                <a:extLst>
                  <a:ext uri="{0D108BD9-81ED-4DB2-BD59-A6C34878D82A}">
                    <a16:rowId xmlns:a16="http://schemas.microsoft.com/office/drawing/2014/main" val="10001"/>
                  </a:ext>
                </a:extLst>
              </a:tr>
              <a:tr h="960619">
                <a:tc>
                  <a:txBody>
                    <a:bodyPr/>
                    <a:lstStyle/>
                    <a:p>
                      <a:pPr algn="ctr"/>
                      <a:r>
                        <a:rPr lang="en-US" sz="1800" b="1">
                          <a:solidFill>
                            <a:schemeClr val="accent5"/>
                          </a:solidFill>
                          <a:latin typeface="+mn-lt"/>
                          <a:cs typeface="Calibri" panose="020F0502020204030204" pitchFamily="34" charset="0"/>
                        </a:rPr>
                        <a:t>Two Children </a:t>
                      </a:r>
                    </a:p>
                    <a:p>
                      <a:pPr algn="ctr"/>
                      <a:r>
                        <a:rPr lang="en-US" sz="1800" b="1" kern="1200" baseline="0">
                          <a:solidFill>
                            <a:schemeClr val="accent5"/>
                          </a:solidFill>
                          <a:latin typeface="+mn-lt"/>
                          <a:ea typeface="+mn-ea"/>
                          <a:cs typeface="Calibri" panose="020F0502020204030204" pitchFamily="34" charset="0"/>
                        </a:rPr>
                        <a:t>$  </a:t>
                      </a:r>
                      <a:r>
                        <a:rPr lang="en-US" sz="1800" baseline="0">
                          <a:solidFill>
                            <a:schemeClr val="accent5"/>
                          </a:solidFill>
                          <a:latin typeface="+mn-lt"/>
                          <a:cs typeface="Calibri" panose="020F0502020204030204" pitchFamily="34" charset="0"/>
                        </a:rPr>
                        <a:t>/month</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i="1" baseline="0">
                          <a:solidFill>
                            <a:schemeClr val="accent5"/>
                          </a:solidFill>
                          <a:latin typeface="+mn-lt"/>
                          <a:cs typeface="Calibri" panose="020F0502020204030204" pitchFamily="34" charset="0"/>
                        </a:rPr>
                        <a:t>Must apply for Medicaid separately </a:t>
                      </a:r>
                      <a:r>
                        <a:rPr lang="en-US" sz="1800" b="1" i="1" baseline="0">
                          <a:solidFill>
                            <a:schemeClr val="accent5"/>
                          </a:solidFill>
                          <a:latin typeface="+mn-lt"/>
                          <a:cs typeface="Calibri" panose="020F0502020204030204" pitchFamily="34" charset="0"/>
                        </a:rPr>
                        <a:t>or</a:t>
                      </a:r>
                      <a:r>
                        <a:rPr lang="en-US" sz="1800" i="1" baseline="0">
                          <a:solidFill>
                            <a:schemeClr val="accent5"/>
                          </a:solidFill>
                          <a:latin typeface="+mn-lt"/>
                          <a:cs typeface="Calibri" panose="020F0502020204030204" pitchFamily="34" charset="0"/>
                        </a:rPr>
                        <a:t> Automatic Medicaid with a TANF child-only grant </a:t>
                      </a:r>
                      <a:endParaRPr lang="en-US" sz="1800" i="1">
                        <a:solidFill>
                          <a:schemeClr val="accent5"/>
                        </a:solidFill>
                        <a:latin typeface="+mn-lt"/>
                        <a:cs typeface="Calibri" panose="020F0502020204030204" pitchFamily="34" charset="0"/>
                      </a:endParaRP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Two </a:t>
                      </a:r>
                      <a:r>
                        <a:rPr lang="en-US" sz="1800" b="1" baseline="0">
                          <a:solidFill>
                            <a:schemeClr val="accent5"/>
                          </a:solidFill>
                          <a:latin typeface="+mn-lt"/>
                          <a:cs typeface="Calibri" panose="020F0502020204030204" pitchFamily="34" charset="0"/>
                        </a:rPr>
                        <a:t>Children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a:solidFill>
                            <a:schemeClr val="accent5"/>
                          </a:solidFill>
                          <a:latin typeface="+mn-lt"/>
                          <a:cs typeface="Calibri" panose="020F0502020204030204" pitchFamily="34" charset="0"/>
                        </a:rPr>
                        <a:t>Lowest rate</a:t>
                      </a:r>
                    </a:p>
                    <a:p>
                      <a:pPr algn="ct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Two Children</a:t>
                      </a:r>
                    </a:p>
                    <a:p>
                      <a:pPr algn="ctr"/>
                      <a:r>
                        <a:rPr lang="en-US" sz="1800" b="0">
                          <a:solidFill>
                            <a:schemeClr val="accent5"/>
                          </a:solidFill>
                          <a:latin typeface="+mn-lt"/>
                          <a:cs typeface="Calibri" panose="020F0502020204030204" pitchFamily="34" charset="0"/>
                        </a:rPr>
                        <a:t>Lowest rate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txBody>
                  <a:tcPr>
                    <a:solidFill>
                      <a:srgbClr val="F5D4C7"/>
                    </a:solidFill>
                  </a:tcPr>
                </a:tc>
                <a:extLst>
                  <a:ext uri="{0D108BD9-81ED-4DB2-BD59-A6C34878D82A}">
                    <a16:rowId xmlns:a16="http://schemas.microsoft.com/office/drawing/2014/main" val="10002"/>
                  </a:ext>
                </a:extLst>
              </a:tr>
              <a:tr h="1379851">
                <a:tc>
                  <a:txBody>
                    <a:bodyPr/>
                    <a:lstStyle/>
                    <a:p>
                      <a:pPr algn="ctr"/>
                      <a:r>
                        <a:rPr lang="en-US" sz="1800" b="1">
                          <a:solidFill>
                            <a:schemeClr val="accent5"/>
                          </a:solidFill>
                          <a:latin typeface="+mn-lt"/>
                          <a:cs typeface="Calibri" panose="020F0502020204030204" pitchFamily="34" charset="0"/>
                        </a:rPr>
                        <a:t>Three Children </a:t>
                      </a:r>
                    </a:p>
                    <a:p>
                      <a:pPr algn="ctr"/>
                      <a:r>
                        <a:rPr lang="en-US" sz="1800" b="1" baseline="0">
                          <a:solidFill>
                            <a:schemeClr val="accent5"/>
                          </a:solidFill>
                          <a:latin typeface="+mn-lt"/>
                          <a:cs typeface="Calibri" panose="020F0502020204030204" pitchFamily="34" charset="0"/>
                        </a:rPr>
                        <a:t>$  </a:t>
                      </a:r>
                      <a:r>
                        <a:rPr lang="en-US" sz="1800" baseline="0">
                          <a:solidFill>
                            <a:schemeClr val="accent5"/>
                          </a:solidFill>
                          <a:latin typeface="+mn-lt"/>
                          <a:cs typeface="Calibri" panose="020F0502020204030204" pitchFamily="34" charset="0"/>
                        </a:rPr>
                        <a:t>/month</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i="1" baseline="0">
                          <a:solidFill>
                            <a:schemeClr val="accent5"/>
                          </a:solidFill>
                          <a:latin typeface="+mn-lt"/>
                          <a:cs typeface="Calibri" panose="020F0502020204030204" pitchFamily="34" charset="0"/>
                        </a:rPr>
                        <a:t>Must apply for Medicaid separately </a:t>
                      </a:r>
                      <a:r>
                        <a:rPr lang="en-US" sz="1800" b="1" i="1" baseline="0">
                          <a:solidFill>
                            <a:schemeClr val="accent5"/>
                          </a:solidFill>
                          <a:latin typeface="+mn-lt"/>
                          <a:cs typeface="Calibri" panose="020F0502020204030204" pitchFamily="34" charset="0"/>
                        </a:rPr>
                        <a:t>or</a:t>
                      </a:r>
                      <a:r>
                        <a:rPr lang="en-US" sz="1800" i="1" baseline="0">
                          <a:solidFill>
                            <a:schemeClr val="accent5"/>
                          </a:solidFill>
                          <a:latin typeface="+mn-lt"/>
                          <a:cs typeface="Calibri" panose="020F0502020204030204" pitchFamily="34" charset="0"/>
                        </a:rPr>
                        <a:t> Automatic Medicaid with a TANF child-only grant </a:t>
                      </a:r>
                      <a:endParaRPr lang="en-US" sz="1800" i="1">
                        <a:solidFill>
                          <a:schemeClr val="accent5"/>
                        </a:solidFill>
                        <a:latin typeface="+mn-lt"/>
                        <a:cs typeface="Calibri" panose="020F0502020204030204" pitchFamily="34" charset="0"/>
                      </a:endParaRP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Three</a:t>
                      </a:r>
                      <a:r>
                        <a:rPr lang="en-US" sz="1800" b="1" baseline="0">
                          <a:solidFill>
                            <a:schemeClr val="accent5"/>
                          </a:solidFill>
                          <a:latin typeface="+mn-lt"/>
                          <a:cs typeface="Calibri" panose="020F0502020204030204" pitchFamily="34" charset="0"/>
                        </a:rPr>
                        <a:t> Children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a:solidFill>
                            <a:schemeClr val="accent5"/>
                          </a:solidFill>
                          <a:latin typeface="+mn-lt"/>
                          <a:cs typeface="Calibri" panose="020F0502020204030204" pitchFamily="34" charset="0"/>
                        </a:rPr>
                        <a:t>Lowest rate</a:t>
                      </a:r>
                    </a:p>
                    <a:p>
                      <a:pPr algn="ct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algn="ctr"/>
                      <a:endParaRPr lang="en-US" sz="1800" b="1" kern="1200" baseline="0">
                        <a:solidFill>
                          <a:schemeClr val="accent5"/>
                        </a:solidFill>
                        <a:latin typeface="+mn-lt"/>
                        <a:ea typeface="+mn-ea"/>
                        <a:cs typeface="Calibri" panose="020F0502020204030204" pitchFamily="34" charset="0"/>
                      </a:endParaRP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Three Children</a:t>
                      </a:r>
                    </a:p>
                    <a:p>
                      <a:pPr algn="ctr"/>
                      <a:r>
                        <a:rPr lang="en-US" sz="1800">
                          <a:solidFill>
                            <a:schemeClr val="accent5"/>
                          </a:solidFill>
                          <a:latin typeface="+mn-lt"/>
                          <a:cs typeface="Calibri" panose="020F0502020204030204" pitchFamily="34" charset="0"/>
                        </a:rPr>
                        <a:t>Lowest rate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kern="1200" baseline="0">
                        <a:solidFill>
                          <a:schemeClr val="accent5"/>
                        </a:solidFill>
                        <a:latin typeface="+mn-lt"/>
                        <a:ea typeface="+mn-ea"/>
                        <a:cs typeface="Calibri" panose="020F0502020204030204" pitchFamily="34" charset="0"/>
                      </a:endParaRPr>
                    </a:p>
                  </a:txBody>
                  <a:tcPr>
                    <a:solidFill>
                      <a:srgbClr val="F5D4C7"/>
                    </a:solid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AFE111FF-BF2E-4AAE-9B36-29D6E8284A96}"/>
              </a:ext>
            </a:extLst>
          </p:cNvPr>
          <p:cNvSpPr txBox="1"/>
          <p:nvPr/>
        </p:nvSpPr>
        <p:spPr>
          <a:xfrm>
            <a:off x="1699890" y="150260"/>
            <a:ext cx="8792220" cy="584775"/>
          </a:xfrm>
          <a:prstGeom prst="rect">
            <a:avLst/>
          </a:prstGeom>
          <a:solidFill>
            <a:srgbClr val="1A357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chemeClr val="bg1"/>
                </a:solidFill>
                <a:effectLst/>
                <a:uLnTx/>
                <a:uFillTx/>
                <a:ea typeface="+mn-ea"/>
                <a:cs typeface="Calibri" panose="020F0502020204030204" pitchFamily="34" charset="0"/>
              </a:rPr>
              <a:t>Insert State Name </a:t>
            </a:r>
            <a:r>
              <a:rPr kumimoji="0" lang="en-US" sz="3200" b="1" i="0" u="none" strike="noStrike" kern="1200" cap="none" spc="0" normalizeH="0" baseline="0" noProof="0">
                <a:ln>
                  <a:noFill/>
                </a:ln>
                <a:solidFill>
                  <a:schemeClr val="bg1"/>
                </a:solidFill>
                <a:effectLst/>
                <a:uLnTx/>
                <a:uFillTx/>
                <a:ea typeface="+mn-ea"/>
                <a:cs typeface="Calibri" panose="020F0502020204030204" pitchFamily="34" charset="0"/>
              </a:rPr>
              <a:t>– Support Comparison</a:t>
            </a:r>
          </a:p>
        </p:txBody>
      </p:sp>
      <p:pic>
        <p:nvPicPr>
          <p:cNvPr id="4" name="bg object 18">
            <a:extLst>
              <a:ext uri="{FF2B5EF4-FFF2-40B4-BE49-F238E27FC236}">
                <a16:creationId xmlns:a16="http://schemas.microsoft.com/office/drawing/2014/main" id="{6D8CD3A0-54EB-434C-8EFE-52D92E1C7E1F}"/>
              </a:ext>
            </a:extLst>
          </p:cNvPr>
          <p:cNvPicPr>
            <a:picLocks noChangeAspect="1"/>
          </p:cNvPicPr>
          <p:nvPr/>
        </p:nvPicPr>
        <p:blipFill>
          <a:blip r:embed="rId3" cstate="print"/>
          <a:stretch>
            <a:fillRect/>
          </a:stretch>
        </p:blipFill>
        <p:spPr>
          <a:xfrm>
            <a:off x="10820400" y="6274293"/>
            <a:ext cx="1375144" cy="548640"/>
          </a:xfrm>
          <a:prstGeom prst="rect">
            <a:avLst/>
          </a:prstGeom>
        </p:spPr>
      </p:pic>
    </p:spTree>
    <p:extLst>
      <p:ext uri="{BB962C8B-B14F-4D97-AF65-F5344CB8AC3E}">
        <p14:creationId xmlns:p14="http://schemas.microsoft.com/office/powerpoint/2010/main" val="2808276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D6E6DDAC-2E5C-456B-9B38-067889BA13B2}"/>
              </a:ext>
            </a:extLst>
          </p:cNvPr>
          <p:cNvSpPr>
            <a:spLocks noGrp="1" noChangeArrowheads="1"/>
          </p:cNvSpPr>
          <p:nvPr>
            <p:ph type="body" sz="quarter" idx="14"/>
          </p:nvPr>
        </p:nvSpPr>
        <p:spPr>
          <a:xfrm>
            <a:off x="798338" y="1973766"/>
            <a:ext cx="10546080" cy="3850640"/>
          </a:xfrm>
        </p:spPr>
        <p:txBody>
          <a:bodyPr>
            <a:normAutofit/>
          </a:bodyPr>
          <a:lstStyle/>
          <a:p>
            <a:pPr marL="342900" indent="-342900">
              <a:buFont typeface="Arial" panose="020B0604020202020204" pitchFamily="34" charset="0"/>
              <a:buChar char="•"/>
            </a:pPr>
            <a:r>
              <a:rPr lang="en-US" altLang="en-US" sz="2400"/>
              <a:t>Children being raised by kin may be eligible if the child’s parent is collecting retirement or disability insurance benefits or if the parent was fully insured when he or she died </a:t>
            </a:r>
          </a:p>
          <a:p>
            <a:pPr marL="342900" indent="-342900">
              <a:buFont typeface="Arial" panose="020B0604020202020204" pitchFamily="34" charset="0"/>
              <a:buChar char="•"/>
            </a:pPr>
            <a:endParaRPr lang="en-US" altLang="en-US" sz="1400"/>
          </a:p>
          <a:p>
            <a:pPr marL="342900" indent="-342900">
              <a:buFont typeface="Arial" panose="020B0604020202020204" pitchFamily="34" charset="0"/>
              <a:buChar char="•"/>
            </a:pPr>
            <a:r>
              <a:rPr lang="en-US" altLang="en-US" sz="2400"/>
              <a:t>Kin can apply for benefits on behalf of the child based on the work record of the child’s parent </a:t>
            </a:r>
          </a:p>
          <a:p>
            <a:pPr marL="342900" indent="-342900">
              <a:buFont typeface="Arial" panose="020B0604020202020204" pitchFamily="34" charset="0"/>
              <a:buChar char="•"/>
            </a:pPr>
            <a:endParaRPr lang="en-US" altLang="en-US" sz="1400"/>
          </a:p>
          <a:p>
            <a:pPr marL="342900" indent="-342900">
              <a:buFont typeface="Arial" panose="020B0604020202020204" pitchFamily="34" charset="0"/>
              <a:buChar char="•"/>
            </a:pPr>
            <a:r>
              <a:rPr lang="en-US" altLang="en-US" sz="2400"/>
              <a:t>The child may qualify based on a </a:t>
            </a:r>
            <a:r>
              <a:rPr lang="en-US" altLang="en-US" sz="2400" b="1"/>
              <a:t>grandparent’s</a:t>
            </a:r>
            <a:r>
              <a:rPr lang="en-US" altLang="en-US" sz="2400"/>
              <a:t> work record </a:t>
            </a:r>
            <a:r>
              <a:rPr lang="en-US" altLang="en-US" sz="2400" u="sng">
                <a:solidFill>
                  <a:srgbClr val="105F53"/>
                </a:solidFill>
                <a:hlinkClick r:id="rId3"/>
              </a:rPr>
              <a:t>https://www.ssa.gov/people/parents/</a:t>
            </a:r>
            <a:r>
              <a:rPr lang="en-US" altLang="en-US" sz="2400" u="sng">
                <a:solidFill>
                  <a:srgbClr val="105F53"/>
                </a:solidFill>
              </a:rPr>
              <a:t> </a:t>
            </a:r>
          </a:p>
        </p:txBody>
      </p:sp>
      <p:sp>
        <p:nvSpPr>
          <p:cNvPr id="35842" name="Rectangle 2">
            <a:extLst>
              <a:ext uri="{FF2B5EF4-FFF2-40B4-BE49-F238E27FC236}">
                <a16:creationId xmlns:a16="http://schemas.microsoft.com/office/drawing/2014/main" id="{3A68771A-A9FA-404B-AA09-0E2D4C08CF31}"/>
              </a:ext>
            </a:extLst>
          </p:cNvPr>
          <p:cNvSpPr>
            <a:spLocks noGrp="1" noChangeArrowheads="1"/>
          </p:cNvSpPr>
          <p:nvPr>
            <p:ph type="title"/>
          </p:nvPr>
        </p:nvSpPr>
        <p:spPr>
          <a:xfrm>
            <a:off x="492252" y="418700"/>
            <a:ext cx="11177016" cy="1242832"/>
          </a:xfrm>
        </p:spPr>
        <p:txBody>
          <a:bodyPr>
            <a:normAutofit fontScale="90000"/>
          </a:bodyPr>
          <a:lstStyle/>
          <a:p>
            <a:r>
              <a:rPr lang="en-US" altLang="en-US"/>
              <a:t>Social Security: </a:t>
            </a:r>
            <a:br>
              <a:rPr lang="en-US" altLang="en-US"/>
            </a:br>
            <a:r>
              <a:rPr lang="en-US" altLang="en-US"/>
              <a:t>Old-Age, Survivors, and Disability Insurance</a:t>
            </a:r>
          </a:p>
        </p:txBody>
      </p:sp>
      <p:sp>
        <p:nvSpPr>
          <p:cNvPr id="2" name="Slide Number Placeholder 1">
            <a:extLst>
              <a:ext uri="{FF2B5EF4-FFF2-40B4-BE49-F238E27FC236}">
                <a16:creationId xmlns:a16="http://schemas.microsoft.com/office/drawing/2014/main" id="{D977569A-E169-A739-90DD-2100E45BA01B}"/>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25</a:t>
            </a:fld>
            <a:endParaRPr lang="en-US" sz="14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40584586-A533-43DE-B6F2-159BDB7226EA}"/>
              </a:ext>
            </a:extLst>
          </p:cNvPr>
          <p:cNvSpPr>
            <a:spLocks noGrp="1" noChangeArrowheads="1"/>
          </p:cNvSpPr>
          <p:nvPr>
            <p:ph type="body" sz="quarter" idx="14"/>
          </p:nvPr>
        </p:nvSpPr>
        <p:spPr/>
        <p:txBody>
          <a:bodyPr>
            <a:normAutofit/>
          </a:bodyPr>
          <a:lstStyle/>
          <a:p>
            <a:pPr marL="342900" indent="-342900">
              <a:buFont typeface="Arial" panose="020B0604020202020204" pitchFamily="34" charset="0"/>
              <a:buChar char="•"/>
            </a:pPr>
            <a:r>
              <a:rPr lang="en-US" altLang="en-US" sz="2400"/>
              <a:t>Program administered by the U.S. Social Security Administration </a:t>
            </a:r>
          </a:p>
          <a:p>
            <a:pPr marL="342900" indent="-342900">
              <a:buFont typeface="Arial" panose="020B0604020202020204" pitchFamily="34" charset="0"/>
              <a:buChar char="•"/>
            </a:pPr>
            <a:r>
              <a:rPr lang="en-US" altLang="en-US" sz="2400"/>
              <a:t>There’s a screening tool to find out if an individual qualifies: </a:t>
            </a:r>
            <a:r>
              <a:rPr lang="en-US" altLang="en-US" sz="2400">
                <a:solidFill>
                  <a:srgbClr val="105F53"/>
                </a:solidFill>
                <a:hlinkClick r:id="rId3">
                  <a:extLst>
                    <a:ext uri="{A12FA001-AC4F-418D-AE19-62706E023703}">
                      <ahyp:hlinkClr xmlns:ahyp="http://schemas.microsoft.com/office/drawing/2018/hyperlinkcolor" val="tx"/>
                    </a:ext>
                  </a:extLst>
                </a:hlinkClick>
              </a:rPr>
              <a:t>https://ssabest.benefits.gov/</a:t>
            </a:r>
            <a:endParaRPr lang="en-US" altLang="en-US" sz="2400">
              <a:solidFill>
                <a:srgbClr val="105F53"/>
              </a:solidFill>
            </a:endParaRPr>
          </a:p>
          <a:p>
            <a:pPr marL="342900" indent="-342900">
              <a:buFont typeface="Arial" panose="020B0604020202020204" pitchFamily="34" charset="0"/>
              <a:buChar char="•"/>
            </a:pPr>
            <a:r>
              <a:rPr lang="en-US" altLang="en-US" sz="2400"/>
              <a:t>Provides benefits for individuals who are elderly, blind, or have disabilities and who have limited income and assets </a:t>
            </a:r>
          </a:p>
          <a:p>
            <a:pPr marL="342900" indent="-342900">
              <a:buFont typeface="Arial" panose="020B0604020202020204" pitchFamily="34" charset="0"/>
              <a:buChar char="•"/>
            </a:pPr>
            <a:r>
              <a:rPr lang="en-US" altLang="en-US" sz="2400"/>
              <a:t>Also provides cash benefits to children who are blind or have other serious disabilities; for children to qualify, they must be under 18 and meet the SSI disability, income, and asset criteria </a:t>
            </a:r>
          </a:p>
        </p:txBody>
      </p:sp>
      <p:sp>
        <p:nvSpPr>
          <p:cNvPr id="36866" name="Rectangle 2">
            <a:extLst>
              <a:ext uri="{FF2B5EF4-FFF2-40B4-BE49-F238E27FC236}">
                <a16:creationId xmlns:a16="http://schemas.microsoft.com/office/drawing/2014/main" id="{598C71CB-1B18-4482-93AC-C2E8E34A1F0A}"/>
              </a:ext>
            </a:extLst>
          </p:cNvPr>
          <p:cNvSpPr>
            <a:spLocks noGrp="1" noChangeArrowheads="1"/>
          </p:cNvSpPr>
          <p:nvPr>
            <p:ph type="title"/>
          </p:nvPr>
        </p:nvSpPr>
        <p:spPr/>
        <p:txBody>
          <a:bodyPr/>
          <a:lstStyle/>
          <a:p>
            <a:r>
              <a:rPr lang="en-US" altLang="en-US"/>
              <a:t>Supplemental Security Income</a:t>
            </a:r>
          </a:p>
        </p:txBody>
      </p:sp>
      <p:sp>
        <p:nvSpPr>
          <p:cNvPr id="2" name="Slide Number Placeholder 1">
            <a:extLst>
              <a:ext uri="{FF2B5EF4-FFF2-40B4-BE49-F238E27FC236}">
                <a16:creationId xmlns:a16="http://schemas.microsoft.com/office/drawing/2014/main" id="{785C17BE-9D48-476F-1BF2-A172334E4A9C}"/>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26</a:t>
            </a:fld>
            <a:endParaRPr lang="en-US" sz="1400"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a:extLst>
              <a:ext uri="{FF2B5EF4-FFF2-40B4-BE49-F238E27FC236}">
                <a16:creationId xmlns:a16="http://schemas.microsoft.com/office/drawing/2014/main" id="{88C9F64F-CCC4-4372-A7CD-916590FC5A9E}"/>
              </a:ext>
            </a:extLst>
          </p:cNvPr>
          <p:cNvSpPr>
            <a:spLocks noGrp="1" noChangeArrowheads="1"/>
          </p:cNvSpPr>
          <p:nvPr>
            <p:ph type="body" sz="quarter" idx="14"/>
          </p:nvPr>
        </p:nvSpPr>
        <p:spPr>
          <a:xfrm>
            <a:off x="807719" y="1747520"/>
            <a:ext cx="7979441" cy="4040632"/>
          </a:xfrm>
        </p:spPr>
        <p:txBody>
          <a:bodyPr>
            <a:normAutofit lnSpcReduction="10000"/>
          </a:bodyPr>
          <a:lstStyle/>
          <a:p>
            <a:pPr marL="285750" indent="-285750">
              <a:buFont typeface="Arial" panose="020B0604020202020204" pitchFamily="34" charset="0"/>
              <a:buChar char="•"/>
            </a:pPr>
            <a:r>
              <a:rPr lang="en-US" altLang="en-US" sz="2400"/>
              <a:t>As with children being raised by parents, children being raised by kin should be able to access public health insurance</a:t>
            </a:r>
          </a:p>
          <a:p>
            <a:pPr marL="285750" indent="-285750">
              <a:buFont typeface="Arial" panose="020B0604020202020204" pitchFamily="34" charset="0"/>
              <a:buChar char="•"/>
            </a:pPr>
            <a:endParaRPr lang="en-US" altLang="en-US" sz="1100"/>
          </a:p>
          <a:p>
            <a:pPr marL="285750" indent="-285750">
              <a:buFont typeface="Arial" panose="020B0604020202020204" pitchFamily="34" charset="0"/>
              <a:buChar char="•"/>
            </a:pPr>
            <a:r>
              <a:rPr lang="en-US" altLang="en-US" sz="2400"/>
              <a:t>Caregivers do not need legal custody or guardianship of the children</a:t>
            </a:r>
          </a:p>
          <a:p>
            <a:pPr marL="285750" indent="-285750">
              <a:buFont typeface="Arial" panose="020B0604020202020204" pitchFamily="34" charset="0"/>
              <a:buChar char="•"/>
            </a:pPr>
            <a:endParaRPr lang="en-US" altLang="en-US" sz="1200"/>
          </a:p>
          <a:p>
            <a:pPr marL="285750" indent="-285750">
              <a:buFont typeface="Arial" panose="020B0604020202020204" pitchFamily="34" charset="0"/>
              <a:buChar char="•"/>
            </a:pPr>
            <a:r>
              <a:rPr lang="en-US" altLang="en-US" sz="2400"/>
              <a:t>Guides for each state: </a:t>
            </a:r>
            <a:r>
              <a:rPr lang="en-US" altLang="en-US" sz="2400">
                <a:solidFill>
                  <a:srgbClr val="105F53"/>
                </a:solidFill>
                <a:hlinkClick r:id="rId3">
                  <a:extLst>
                    <a:ext uri="{A12FA001-AC4F-418D-AE19-62706E023703}">
                      <ahyp:hlinkClr xmlns:ahyp="http://schemas.microsoft.com/office/drawing/2018/hyperlinkcolor" val="tx"/>
                    </a:ext>
                  </a:extLst>
                </a:hlinkClick>
              </a:rPr>
              <a:t>https://www.aarp.org/aarp-foundation/our-work/income/public-benefits-guide-senior-assistance.html?cmp=RDRCT-89c79c71-20201223</a:t>
            </a:r>
            <a:r>
              <a:rPr lang="en-US" altLang="en-US" sz="2400">
                <a:solidFill>
                  <a:srgbClr val="105F53"/>
                </a:solidFill>
              </a:rPr>
              <a:t> </a:t>
            </a:r>
          </a:p>
        </p:txBody>
      </p:sp>
      <p:sp>
        <p:nvSpPr>
          <p:cNvPr id="41986" name="Rectangle 4">
            <a:extLst>
              <a:ext uri="{FF2B5EF4-FFF2-40B4-BE49-F238E27FC236}">
                <a16:creationId xmlns:a16="http://schemas.microsoft.com/office/drawing/2014/main" id="{8106553E-3EE3-442C-8B51-39CBE0BAA7A5}"/>
              </a:ext>
            </a:extLst>
          </p:cNvPr>
          <p:cNvSpPr>
            <a:spLocks noGrp="1" noChangeArrowheads="1"/>
          </p:cNvSpPr>
          <p:nvPr>
            <p:ph type="title"/>
          </p:nvPr>
        </p:nvSpPr>
        <p:spPr/>
        <p:txBody>
          <a:bodyPr/>
          <a:lstStyle/>
          <a:p>
            <a:r>
              <a:rPr lang="en-US" altLang="en-US" sz="4000"/>
              <a:t>Health Care: Medicaid and CHIP</a:t>
            </a:r>
          </a:p>
        </p:txBody>
      </p:sp>
      <p:pic>
        <p:nvPicPr>
          <p:cNvPr id="41990" name="Picture 6" descr="C:\Users\anab.DODEKANESE\AppData\Local\Microsoft\Windows\Temporary Internet Files\Low\Content.IE5\40LYUBHJ\65_EderA.[1].jpg">
            <a:extLst>
              <a:ext uri="{FF2B5EF4-FFF2-40B4-BE49-F238E27FC236}">
                <a16:creationId xmlns:a16="http://schemas.microsoft.com/office/drawing/2014/main" id="{3B867FD6-C3BF-4F80-8CE4-0CD5D8C3C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036" y="1832093"/>
            <a:ext cx="237807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256260A-6512-9955-B463-CBB8BBBD7E55}"/>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27</a:t>
            </a:fld>
            <a:endParaRPr lang="en-US" sz="14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a:extLst>
              <a:ext uri="{FF2B5EF4-FFF2-40B4-BE49-F238E27FC236}">
                <a16:creationId xmlns:a16="http://schemas.microsoft.com/office/drawing/2014/main" id="{5BE52C2B-E3B8-43A0-9EED-92DAFE4699F5}"/>
              </a:ext>
            </a:extLst>
          </p:cNvPr>
          <p:cNvSpPr>
            <a:spLocks noGrp="1" noChangeArrowheads="1"/>
          </p:cNvSpPr>
          <p:nvPr>
            <p:ph type="body" sz="quarter" idx="14"/>
          </p:nvPr>
        </p:nvSpPr>
        <p:spPr>
          <a:xfrm>
            <a:off x="822960" y="1377649"/>
            <a:ext cx="10546080" cy="4540265"/>
          </a:xfrm>
        </p:spPr>
        <p:txBody>
          <a:bodyPr>
            <a:normAutofit/>
          </a:bodyPr>
          <a:lstStyle/>
          <a:p>
            <a:pPr marL="342900" indent="-342900">
              <a:buFont typeface="Arial" panose="020B0604020202020204" pitchFamily="34" charset="0"/>
              <a:buChar char="•"/>
            </a:pPr>
            <a:r>
              <a:rPr lang="en-US" altLang="en-US" sz="2000" b="1">
                <a:solidFill>
                  <a:schemeClr val="accent1"/>
                </a:solidFill>
              </a:rPr>
              <a:t>Supplemental Nutrition Assistance Program (SNAP) </a:t>
            </a:r>
            <a:r>
              <a:rPr lang="en-US" altLang="en-US" sz="2000"/>
              <a:t>– formerly known as “Food Stamps”; caregivers do not need legal custody or guardianship of the children to apply –  </a:t>
            </a:r>
            <a:r>
              <a:rPr lang="en-US" altLang="en-US" sz="2000">
                <a:solidFill>
                  <a:srgbClr val="105F53"/>
                </a:solidFill>
                <a:hlinkClick r:id="rId3">
                  <a:extLst>
                    <a:ext uri="{A12FA001-AC4F-418D-AE19-62706E023703}">
                      <ahyp:hlinkClr xmlns:ahyp="http://schemas.microsoft.com/office/drawing/2018/hyperlinkcolor" val="tx"/>
                    </a:ext>
                  </a:extLst>
                </a:hlinkClick>
              </a:rPr>
              <a:t>www.fns.usda.gov/snap/</a:t>
            </a:r>
            <a:r>
              <a:rPr lang="en-US" altLang="en-US" sz="2000">
                <a:solidFill>
                  <a:srgbClr val="FF00FF"/>
                </a:solidFill>
              </a:rPr>
              <a:t> </a:t>
            </a:r>
            <a:r>
              <a:rPr lang="en-US" altLang="en-US" sz="2000">
                <a:solidFill>
                  <a:schemeClr val="tx1"/>
                </a:solidFill>
              </a:rPr>
              <a:t>and</a:t>
            </a:r>
            <a:r>
              <a:rPr lang="en-US" altLang="en-US" sz="2000">
                <a:solidFill>
                  <a:srgbClr val="FF00FF"/>
                </a:solidFill>
              </a:rPr>
              <a:t> </a:t>
            </a:r>
            <a:r>
              <a:rPr lang="en-US" altLang="en-US" sz="2000">
                <a:solidFill>
                  <a:srgbClr val="FF00FF"/>
                </a:solidFill>
                <a:hlinkClick r:id="rId4"/>
              </a:rPr>
              <a:t>https://www.gksnetwork.org/resources/snap-facts/</a:t>
            </a:r>
            <a:r>
              <a:rPr lang="en-US" altLang="en-US" sz="2000">
                <a:solidFill>
                  <a:srgbClr val="FF00FF"/>
                </a:solidFill>
              </a:rPr>
              <a:t> </a:t>
            </a:r>
          </a:p>
          <a:p>
            <a:pPr marL="342900" indent="-342900">
              <a:buFont typeface="Arial" panose="020B0604020202020204" pitchFamily="34" charset="0"/>
              <a:buChar char="•"/>
            </a:pPr>
            <a:r>
              <a:rPr lang="en-US" altLang="en-US" sz="2000" b="1">
                <a:solidFill>
                  <a:schemeClr val="accent1"/>
                </a:solidFill>
              </a:rPr>
              <a:t>Women, Infants and Children (WIC) Program</a:t>
            </a:r>
            <a:r>
              <a:rPr lang="en-US" altLang="en-US" sz="2000" b="1"/>
              <a:t> </a:t>
            </a:r>
            <a:r>
              <a:rPr lang="en-US" altLang="en-US" sz="2000">
                <a:solidFill>
                  <a:schemeClr val="tx1"/>
                </a:solidFill>
              </a:rPr>
              <a:t>–</a:t>
            </a:r>
            <a:r>
              <a:rPr lang="en-US" altLang="en-US" sz="2000"/>
              <a:t> can help eligible caregivers meet nutrition needs of children they raise under age 5; caregivers do not need legal custody or guardianship of the children, but children must have certain types of health conditions to qualify – </a:t>
            </a:r>
            <a:r>
              <a:rPr lang="en-US" altLang="en-US" sz="2000">
                <a:solidFill>
                  <a:srgbClr val="105F53"/>
                </a:solidFill>
                <a:hlinkClick r:id="rId5">
                  <a:extLst>
                    <a:ext uri="{A12FA001-AC4F-418D-AE19-62706E023703}">
                      <ahyp:hlinkClr xmlns:ahyp="http://schemas.microsoft.com/office/drawing/2018/hyperlinkcolor" val="tx"/>
                    </a:ext>
                  </a:extLst>
                </a:hlinkClick>
              </a:rPr>
              <a:t>www.fns.usda.gov/wic</a:t>
            </a:r>
            <a:endParaRPr lang="en-US" altLang="en-US" sz="2000">
              <a:solidFill>
                <a:srgbClr val="105F53"/>
              </a:solidFill>
            </a:endParaRPr>
          </a:p>
          <a:p>
            <a:pPr marL="342900" indent="-342900">
              <a:buFont typeface="Arial" panose="020B0604020202020204" pitchFamily="34" charset="0"/>
              <a:buChar char="•"/>
            </a:pPr>
            <a:r>
              <a:rPr lang="en-US" altLang="en-US" sz="2000" b="1">
                <a:solidFill>
                  <a:schemeClr val="accent1"/>
                </a:solidFill>
              </a:rPr>
              <a:t>National School Breakfast and Lunch Programs </a:t>
            </a:r>
            <a:r>
              <a:rPr lang="en-US" altLang="en-US" sz="2000" b="1">
                <a:solidFill>
                  <a:schemeClr val="tx1"/>
                </a:solidFill>
              </a:rPr>
              <a:t>–</a:t>
            </a:r>
            <a:r>
              <a:rPr lang="en-US" altLang="en-US" sz="2000" b="1">
                <a:solidFill>
                  <a:schemeClr val="accent1"/>
                </a:solidFill>
              </a:rPr>
              <a:t> </a:t>
            </a:r>
            <a:r>
              <a:rPr lang="en-US" altLang="en-US" sz="2000"/>
              <a:t>free or low-cost meals for eligible students; caregivers do not need legal custody or guardianship, and they should ask the child’s teacher or principal for an application</a:t>
            </a:r>
          </a:p>
          <a:p>
            <a:pPr marL="342900" indent="-342900">
              <a:buFont typeface="Arial" panose="020B0604020202020204" pitchFamily="34" charset="0"/>
              <a:buChar char="•"/>
            </a:pPr>
            <a:r>
              <a:rPr lang="en-US" altLang="en-US" sz="2000" b="1" i="1" u="sng">
                <a:solidFill>
                  <a:schemeClr val="accent1"/>
                </a:solidFill>
              </a:rPr>
              <a:t>New Resource</a:t>
            </a:r>
            <a:r>
              <a:rPr lang="en-US" altLang="en-US" sz="2000" b="1" i="1">
                <a:solidFill>
                  <a:schemeClr val="accent1"/>
                </a:solidFill>
              </a:rPr>
              <a:t>: </a:t>
            </a:r>
            <a:r>
              <a:rPr lang="en-US" altLang="en-US" sz="2000">
                <a:solidFill>
                  <a:schemeClr val="tx1"/>
                </a:solidFill>
              </a:rPr>
              <a:t>“</a:t>
            </a:r>
            <a:r>
              <a:rPr lang="en-US" sz="2000" i="0">
                <a:solidFill>
                  <a:schemeClr val="tx1"/>
                </a:solidFill>
                <a:effectLst/>
              </a:rPr>
              <a:t>Together at the Table: Supporting the Nutrition, Health, and Well-Being of Grandfamilies,”</a:t>
            </a:r>
            <a:r>
              <a:rPr lang="en-US" sz="2000">
                <a:solidFill>
                  <a:schemeClr val="tx1"/>
                </a:solidFill>
              </a:rPr>
              <a:t> the</a:t>
            </a:r>
            <a:r>
              <a:rPr lang="en-US" sz="2000" b="0" i="0">
                <a:solidFill>
                  <a:schemeClr val="tx1"/>
                </a:solidFill>
                <a:effectLst/>
              </a:rPr>
              <a:t> 2022 State of Grandfamilies Report, published by Generations United – </a:t>
            </a:r>
            <a:r>
              <a:rPr lang="en-US" sz="2000" b="0" i="0">
                <a:solidFill>
                  <a:schemeClr val="tx1"/>
                </a:solidFill>
                <a:effectLst/>
                <a:hlinkClick r:id="rId6"/>
              </a:rPr>
              <a:t>https://www.gu.org/resources/state-of-grandfamilies-report-2022/</a:t>
            </a:r>
            <a:r>
              <a:rPr lang="en-US" sz="2000" b="0" i="0">
                <a:solidFill>
                  <a:schemeClr val="tx1"/>
                </a:solidFill>
                <a:effectLst/>
              </a:rPr>
              <a:t> </a:t>
            </a:r>
            <a:endParaRPr lang="en-US" altLang="en-US" sz="2000">
              <a:solidFill>
                <a:schemeClr val="tx1"/>
              </a:solidFill>
            </a:endParaRPr>
          </a:p>
          <a:p>
            <a:endParaRPr lang="en-US" altLang="en-US" sz="2000"/>
          </a:p>
        </p:txBody>
      </p:sp>
      <p:sp>
        <p:nvSpPr>
          <p:cNvPr id="44034" name="Rectangle 2">
            <a:extLst>
              <a:ext uri="{FF2B5EF4-FFF2-40B4-BE49-F238E27FC236}">
                <a16:creationId xmlns:a16="http://schemas.microsoft.com/office/drawing/2014/main" id="{A217B2E0-BA13-4EA3-AE95-3102DF251F0B}"/>
              </a:ext>
            </a:extLst>
          </p:cNvPr>
          <p:cNvSpPr>
            <a:spLocks noGrp="1" noChangeArrowheads="1"/>
          </p:cNvSpPr>
          <p:nvPr>
            <p:ph type="title"/>
          </p:nvPr>
        </p:nvSpPr>
        <p:spPr>
          <a:xfrm>
            <a:off x="838200" y="423746"/>
            <a:ext cx="10515600" cy="829701"/>
          </a:xfrm>
        </p:spPr>
        <p:txBody>
          <a:bodyPr>
            <a:normAutofit/>
          </a:bodyPr>
          <a:lstStyle/>
          <a:p>
            <a:r>
              <a:rPr lang="en-US" altLang="en-US"/>
              <a:t>Food and Nutrition Programs</a:t>
            </a:r>
          </a:p>
        </p:txBody>
      </p:sp>
      <p:sp>
        <p:nvSpPr>
          <p:cNvPr id="2" name="Slide Number Placeholder 1">
            <a:extLst>
              <a:ext uri="{FF2B5EF4-FFF2-40B4-BE49-F238E27FC236}">
                <a16:creationId xmlns:a16="http://schemas.microsoft.com/office/drawing/2014/main" id="{35C8085F-9DAE-0BC1-AF5A-180F8981F288}"/>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28</a:t>
            </a:fld>
            <a:endParaRPr lang="en-US" sz="14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1B982D19-9006-4285-9FDB-3ED523FF0B74}"/>
              </a:ext>
            </a:extLst>
          </p:cNvPr>
          <p:cNvSpPr>
            <a:spLocks noGrp="1" noChangeArrowheads="1"/>
          </p:cNvSpPr>
          <p:nvPr>
            <p:ph type="body" sz="quarter" idx="14"/>
          </p:nvPr>
        </p:nvSpPr>
        <p:spPr>
          <a:xfrm>
            <a:off x="807720" y="1615440"/>
            <a:ext cx="10546080" cy="4064000"/>
          </a:xfrm>
        </p:spPr>
        <p:txBody>
          <a:bodyPr>
            <a:normAutofit/>
          </a:bodyPr>
          <a:lstStyle/>
          <a:p>
            <a:pPr marL="285750" indent="-285750">
              <a:buFont typeface="Arial" panose="020B0604020202020204" pitchFamily="34" charset="0"/>
              <a:buChar char="•"/>
            </a:pPr>
            <a:r>
              <a:rPr lang="en-US" altLang="en-US" sz="2400"/>
              <a:t>The Office of Child Care in the U.S. Department of Health and Human Services administers the Child Care and Development Fund (CCDF)</a:t>
            </a:r>
          </a:p>
          <a:p>
            <a:pPr marL="285750" indent="-285750">
              <a:buFont typeface="Arial" panose="020B0604020202020204" pitchFamily="34" charset="0"/>
              <a:buChar char="•"/>
            </a:pPr>
            <a:endParaRPr lang="en-US" altLang="en-US" sz="2000"/>
          </a:p>
          <a:p>
            <a:pPr marL="285750" indent="-285750">
              <a:buFont typeface="Arial" panose="020B0604020202020204" pitchFamily="34" charset="0"/>
              <a:buChar char="•"/>
            </a:pPr>
            <a:r>
              <a:rPr lang="en-US" altLang="en-US" sz="2400"/>
              <a:t>CCDF assists low-income families in obtaining child care so they can work or attend training/education </a:t>
            </a:r>
          </a:p>
          <a:p>
            <a:pPr marL="285750" indent="-285750">
              <a:buFont typeface="Arial" panose="020B0604020202020204" pitchFamily="34" charset="0"/>
              <a:buChar char="•"/>
            </a:pPr>
            <a:endParaRPr lang="en-US" altLang="en-US" sz="2400"/>
          </a:p>
          <a:p>
            <a:pPr marL="285750" indent="-285750">
              <a:buFont typeface="Arial" panose="020B0604020202020204" pitchFamily="34" charset="0"/>
              <a:buChar char="•"/>
            </a:pPr>
            <a:r>
              <a:rPr lang="en-US" altLang="en-US" sz="2400"/>
              <a:t>Work with the jurisdiction’s child care agency. For a list, see </a:t>
            </a:r>
            <a:r>
              <a:rPr lang="en-US" altLang="en-US" sz="2400">
                <a:solidFill>
                  <a:srgbClr val="105F53"/>
                </a:solidFill>
                <a:hlinkClick r:id="rId3">
                  <a:extLst>
                    <a:ext uri="{A12FA001-AC4F-418D-AE19-62706E023703}">
                      <ahyp:hlinkClr xmlns:ahyp="http://schemas.microsoft.com/office/drawing/2018/hyperlinkcolor" val="tx"/>
                    </a:ext>
                  </a:extLst>
                </a:hlinkClick>
              </a:rPr>
              <a:t>https://www.acf.hhs.gov/occ/contact-information/state-and-territory-child-care-and-development-fund-administrators</a:t>
            </a:r>
            <a:r>
              <a:rPr lang="en-US" altLang="en-US" sz="2400">
                <a:solidFill>
                  <a:srgbClr val="105F53"/>
                </a:solidFill>
              </a:rPr>
              <a:t> </a:t>
            </a:r>
          </a:p>
        </p:txBody>
      </p:sp>
      <p:sp>
        <p:nvSpPr>
          <p:cNvPr id="40962" name="Rectangle 2">
            <a:extLst>
              <a:ext uri="{FF2B5EF4-FFF2-40B4-BE49-F238E27FC236}">
                <a16:creationId xmlns:a16="http://schemas.microsoft.com/office/drawing/2014/main" id="{8D730A0A-D514-45E9-BCC3-D53D5ADA5F84}"/>
              </a:ext>
            </a:extLst>
          </p:cNvPr>
          <p:cNvSpPr>
            <a:spLocks noGrp="1" noChangeArrowheads="1"/>
          </p:cNvSpPr>
          <p:nvPr>
            <p:ph type="title"/>
          </p:nvPr>
        </p:nvSpPr>
        <p:spPr/>
        <p:txBody>
          <a:bodyPr/>
          <a:lstStyle/>
          <a:p>
            <a:r>
              <a:rPr lang="en-US" altLang="en-US"/>
              <a:t>Child Care</a:t>
            </a:r>
          </a:p>
        </p:txBody>
      </p:sp>
      <p:sp>
        <p:nvSpPr>
          <p:cNvPr id="2" name="Slide Number Placeholder 1">
            <a:extLst>
              <a:ext uri="{FF2B5EF4-FFF2-40B4-BE49-F238E27FC236}">
                <a16:creationId xmlns:a16="http://schemas.microsoft.com/office/drawing/2014/main" id="{023FC217-5A74-0103-DCCB-050263C3923C}"/>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29</a:t>
            </a:fld>
            <a:endParaRPr lang="en-US" sz="14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the first page of the GrandFacts resource for Vermont">
            <a:extLst>
              <a:ext uri="{FF2B5EF4-FFF2-40B4-BE49-F238E27FC236}">
                <a16:creationId xmlns:a16="http://schemas.microsoft.com/office/drawing/2014/main" id="{33746121-1C8D-470A-83EB-E949E5457340}"/>
              </a:ext>
            </a:extLst>
          </p:cNvPr>
          <p:cNvPicPr>
            <a:picLocks noChangeAspect="1"/>
          </p:cNvPicPr>
          <p:nvPr/>
        </p:nvPicPr>
        <p:blipFill>
          <a:blip r:embed="rId3"/>
          <a:stretch>
            <a:fillRect/>
          </a:stretch>
        </p:blipFill>
        <p:spPr>
          <a:xfrm>
            <a:off x="7263829" y="2553"/>
            <a:ext cx="4642515" cy="5946184"/>
          </a:xfrm>
          <a:prstGeom prst="rect">
            <a:avLst/>
          </a:prstGeom>
        </p:spPr>
      </p:pic>
      <p:sp>
        <p:nvSpPr>
          <p:cNvPr id="13" name="Title 12">
            <a:extLst>
              <a:ext uri="{FF2B5EF4-FFF2-40B4-BE49-F238E27FC236}">
                <a16:creationId xmlns:a16="http://schemas.microsoft.com/office/drawing/2014/main" id="{21602FE0-0F93-42AD-B60D-8439D1456292}"/>
              </a:ext>
            </a:extLst>
          </p:cNvPr>
          <p:cNvSpPr>
            <a:spLocks noGrp="1"/>
          </p:cNvSpPr>
          <p:nvPr>
            <p:ph type="title"/>
          </p:nvPr>
        </p:nvSpPr>
        <p:spPr>
          <a:xfrm>
            <a:off x="466343" y="601580"/>
            <a:ext cx="6165365" cy="4062784"/>
          </a:xfrm>
        </p:spPr>
        <p:txBody>
          <a:bodyPr>
            <a:normAutofit/>
          </a:bodyPr>
          <a:lstStyle/>
          <a:p>
            <a:r>
              <a:rPr lang="en-US" err="1"/>
              <a:t>GrandFacts</a:t>
            </a:r>
            <a:r>
              <a:rPr lang="en-US"/>
              <a:t> Caregiver Resources</a:t>
            </a:r>
            <a:br>
              <a:rPr lang="en-US"/>
            </a:br>
            <a:br>
              <a:rPr lang="en-US"/>
            </a:br>
            <a:r>
              <a:rPr lang="en-US" sz="2800" b="1">
                <a:hlinkClick r:id="rId4"/>
              </a:rPr>
              <a:t>https://www.grandfamilies.org/State-Fact-Sheets</a:t>
            </a:r>
            <a:r>
              <a:rPr lang="en-US" sz="2800" b="1"/>
              <a:t> </a:t>
            </a:r>
            <a:br>
              <a:rPr lang="en-US"/>
            </a:br>
            <a:endParaRPr lang="en-US"/>
          </a:p>
        </p:txBody>
      </p:sp>
      <p:sp>
        <p:nvSpPr>
          <p:cNvPr id="2" name="Slide Number Placeholder 1">
            <a:extLst>
              <a:ext uri="{FF2B5EF4-FFF2-40B4-BE49-F238E27FC236}">
                <a16:creationId xmlns:a16="http://schemas.microsoft.com/office/drawing/2014/main" id="{6751BD26-2EA0-76A8-E2F2-ECC0ED06A715}"/>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3</a:t>
            </a:fld>
            <a:endParaRPr lang="en-US" sz="14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E47CF797-C42F-4917-A33A-ED922EC5D09E}"/>
              </a:ext>
            </a:extLst>
          </p:cNvPr>
          <p:cNvSpPr>
            <a:spLocks noGrp="1" noChangeArrowheads="1"/>
          </p:cNvSpPr>
          <p:nvPr>
            <p:ph type="body" sz="quarter" idx="14"/>
          </p:nvPr>
        </p:nvSpPr>
        <p:spPr>
          <a:xfrm>
            <a:off x="807720" y="1380744"/>
            <a:ext cx="6497206" cy="4553712"/>
          </a:xfrm>
        </p:spPr>
        <p:txBody>
          <a:bodyPr>
            <a:normAutofit fontScale="92500" lnSpcReduction="20000"/>
          </a:bodyPr>
          <a:lstStyle/>
          <a:p>
            <a:pPr marL="342900" indent="-342900">
              <a:buFont typeface="Arial" panose="020B0604020202020204" pitchFamily="34" charset="0"/>
              <a:buChar char="•"/>
            </a:pPr>
            <a:r>
              <a:rPr lang="en-US" altLang="en-US" sz="2400"/>
              <a:t>With a legal relationship to the child, caregivers should be able to enroll children tuition-free in public school</a:t>
            </a:r>
          </a:p>
          <a:p>
            <a:pPr marL="342900" indent="-342900">
              <a:buFont typeface="Arial" panose="020B0604020202020204" pitchFamily="34" charset="0"/>
              <a:buChar char="•"/>
            </a:pPr>
            <a:endParaRPr lang="en-US" altLang="en-US" sz="1200"/>
          </a:p>
          <a:p>
            <a:pPr marL="342900" indent="-342900">
              <a:buFont typeface="Arial" panose="020B0604020202020204" pitchFamily="34" charset="0"/>
              <a:buChar char="•"/>
            </a:pPr>
            <a:r>
              <a:rPr lang="en-US" altLang="en-US" sz="2400"/>
              <a:t>Without a legal relationship to the child, it will depend on the state and locality</a:t>
            </a:r>
          </a:p>
          <a:p>
            <a:pPr marL="342900" indent="-342900">
              <a:buFont typeface="Arial" panose="020B0604020202020204" pitchFamily="34" charset="0"/>
              <a:buChar char="•"/>
            </a:pPr>
            <a:endParaRPr lang="en-US" altLang="en-US" sz="1200"/>
          </a:p>
          <a:p>
            <a:pPr marL="342900" indent="-342900">
              <a:buFont typeface="Arial" panose="020B0604020202020204" pitchFamily="34" charset="0"/>
              <a:buChar char="•"/>
            </a:pPr>
            <a:r>
              <a:rPr lang="en-US" altLang="en-US" sz="2400"/>
              <a:t>Each state has a McKinney-Vento federal homeless act liaison who can help enroll “unaccompanied youth” in school and connect the child to services</a:t>
            </a:r>
          </a:p>
          <a:p>
            <a:pPr marL="342900" indent="-342900">
              <a:buFont typeface="Arial" panose="020B0604020202020204" pitchFamily="34" charset="0"/>
              <a:buChar char="•"/>
            </a:pPr>
            <a:endParaRPr lang="en-US" altLang="en-US" sz="1100"/>
          </a:p>
          <a:p>
            <a:pPr marL="342900" indent="-342900">
              <a:buFont typeface="Arial" panose="020B0604020202020204" pitchFamily="34" charset="0"/>
              <a:buChar char="•"/>
            </a:pPr>
            <a:r>
              <a:rPr lang="en-US" altLang="en-US" sz="2400"/>
              <a:t>For special education benefits, caregivers should not be required to have legal custody or become a “surrogate parent”</a:t>
            </a:r>
          </a:p>
        </p:txBody>
      </p:sp>
      <p:sp>
        <p:nvSpPr>
          <p:cNvPr id="45058" name="Rectangle 2">
            <a:extLst>
              <a:ext uri="{FF2B5EF4-FFF2-40B4-BE49-F238E27FC236}">
                <a16:creationId xmlns:a16="http://schemas.microsoft.com/office/drawing/2014/main" id="{2E3107BF-A0F5-434A-BB93-8413BC29E0C4}"/>
              </a:ext>
            </a:extLst>
          </p:cNvPr>
          <p:cNvSpPr>
            <a:spLocks noGrp="1" noChangeArrowheads="1"/>
          </p:cNvSpPr>
          <p:nvPr>
            <p:ph type="title"/>
          </p:nvPr>
        </p:nvSpPr>
        <p:spPr>
          <a:xfrm>
            <a:off x="591621" y="416614"/>
            <a:ext cx="10515600" cy="1013860"/>
          </a:xfrm>
        </p:spPr>
        <p:txBody>
          <a:bodyPr/>
          <a:lstStyle/>
          <a:p>
            <a:r>
              <a:rPr lang="en-US" altLang="en-US" sz="4000"/>
              <a:t>Education</a:t>
            </a:r>
          </a:p>
        </p:txBody>
      </p:sp>
      <p:pic>
        <p:nvPicPr>
          <p:cNvPr id="45062" name="Picture 5" descr="C:\Users\anab.DODEKANESE\AppData\Local\Microsoft\Windows\Temporary Internet Files\Low\Content.IE5\8FKLITNC\29_KarenPeterson[1].jpg">
            <a:extLst>
              <a:ext uri="{FF2B5EF4-FFF2-40B4-BE49-F238E27FC236}">
                <a16:creationId xmlns:a16="http://schemas.microsoft.com/office/drawing/2014/main" id="{1418ED92-9B95-4961-99B1-2F22752FA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9188" y="1828800"/>
            <a:ext cx="4276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17B3914-4B92-72D6-64D5-638FF5D4B1D2}"/>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30</a:t>
            </a:fld>
            <a:endParaRPr lang="en-US" sz="14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5">
            <a:extLst>
              <a:ext uri="{FF2B5EF4-FFF2-40B4-BE49-F238E27FC236}">
                <a16:creationId xmlns:a16="http://schemas.microsoft.com/office/drawing/2014/main" id="{A56FEE16-30E9-49C2-971A-E0307001040A}"/>
              </a:ext>
            </a:extLst>
          </p:cNvPr>
          <p:cNvSpPr>
            <a:spLocks noGrp="1"/>
          </p:cNvSpPr>
          <p:nvPr>
            <p:ph type="body" sz="quarter" idx="14"/>
          </p:nvPr>
        </p:nvSpPr>
        <p:spPr>
          <a:xfrm>
            <a:off x="807720" y="2106202"/>
            <a:ext cx="10546080" cy="3573237"/>
          </a:xfrm>
        </p:spPr>
        <p:txBody>
          <a:bodyPr>
            <a:normAutofit/>
          </a:bodyPr>
          <a:lstStyle/>
          <a:p>
            <a:pPr marL="342900" indent="-342900">
              <a:buFont typeface="Arial" panose="020B0604020202020204" pitchFamily="34" charset="0"/>
              <a:buChar char="•"/>
            </a:pPr>
            <a:r>
              <a:rPr lang="en-US" altLang="en-US" sz="2400"/>
              <a:t>The Family Unification Program (FUP) is a U.S. Department of Housing and Urban Development program that provides Public Housing Authorities with funding for Section 8 housing vouchers for families who the child welfare agency has "certified" as having children at risk of entering foster care because of the lack of adequate housing  </a:t>
            </a:r>
          </a:p>
          <a:p>
            <a:pPr marL="342900" indent="-342900">
              <a:buFont typeface="Arial" panose="020B0604020202020204" pitchFamily="34" charset="0"/>
              <a:buChar char="•"/>
            </a:pPr>
            <a:endParaRPr lang="en-US" altLang="en-US" sz="1400"/>
          </a:p>
          <a:p>
            <a:pPr marL="342900" indent="-342900">
              <a:buFont typeface="Arial" panose="020B0604020202020204" pitchFamily="34" charset="0"/>
              <a:buChar char="•"/>
            </a:pPr>
            <a:r>
              <a:rPr lang="en-US" altLang="en-US" sz="2400"/>
              <a:t>Some states define “family” as parent-child families and exclude grandfamilies, whereas others include grandfamilies</a:t>
            </a:r>
          </a:p>
        </p:txBody>
      </p:sp>
      <p:sp>
        <p:nvSpPr>
          <p:cNvPr id="46082" name="Title 1">
            <a:extLst>
              <a:ext uri="{FF2B5EF4-FFF2-40B4-BE49-F238E27FC236}">
                <a16:creationId xmlns:a16="http://schemas.microsoft.com/office/drawing/2014/main" id="{8DFC8C82-2C87-47CE-9913-73EFC4F074DC}"/>
              </a:ext>
            </a:extLst>
          </p:cNvPr>
          <p:cNvSpPr>
            <a:spLocks noGrp="1"/>
          </p:cNvSpPr>
          <p:nvPr>
            <p:ph type="title"/>
          </p:nvPr>
        </p:nvSpPr>
        <p:spPr>
          <a:xfrm>
            <a:off x="838200" y="341645"/>
            <a:ext cx="10515600" cy="1406768"/>
          </a:xfrm>
        </p:spPr>
        <p:txBody>
          <a:bodyPr>
            <a:normAutofit/>
          </a:bodyPr>
          <a:lstStyle/>
          <a:p>
            <a:r>
              <a:rPr lang="en-US" altLang="en-US"/>
              <a:t>Housing: </a:t>
            </a:r>
            <a:br>
              <a:rPr lang="en-US" altLang="en-US"/>
            </a:br>
            <a:r>
              <a:rPr lang="en-US" altLang="en-US"/>
              <a:t>Family Unification Program</a:t>
            </a:r>
          </a:p>
        </p:txBody>
      </p:sp>
      <p:sp>
        <p:nvSpPr>
          <p:cNvPr id="2" name="Slide Number Placeholder 1">
            <a:extLst>
              <a:ext uri="{FF2B5EF4-FFF2-40B4-BE49-F238E27FC236}">
                <a16:creationId xmlns:a16="http://schemas.microsoft.com/office/drawing/2014/main" id="{EEFDD131-2055-C1D8-A73D-AFE8B8B99FC2}"/>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31</a:t>
            </a:fld>
            <a:endParaRPr lang="en-US" sz="14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49ADEA-DF80-4A30-9526-05902EE8C332}"/>
              </a:ext>
            </a:extLst>
          </p:cNvPr>
          <p:cNvSpPr>
            <a:spLocks noGrp="1"/>
          </p:cNvSpPr>
          <p:nvPr>
            <p:ph type="title"/>
          </p:nvPr>
        </p:nvSpPr>
        <p:spPr>
          <a:xfrm>
            <a:off x="658369" y="372979"/>
            <a:ext cx="5824624" cy="2442139"/>
          </a:xfrm>
        </p:spPr>
        <p:txBody>
          <a:bodyPr>
            <a:normAutofit/>
          </a:bodyPr>
          <a:lstStyle/>
          <a:p>
            <a:r>
              <a:rPr lang="en-US" sz="3200" b="1">
                <a:cs typeface="Calibri" panose="020F0502020204030204" pitchFamily="34" charset="0"/>
              </a:rPr>
              <a:t>Restrictions for Lawfully Residing Immigrant Children and Caregivers to Access Benefits</a:t>
            </a:r>
          </a:p>
        </p:txBody>
      </p:sp>
      <p:pic>
        <p:nvPicPr>
          <p:cNvPr id="7" name="Content Placeholder 6" descr="screenshot of a chart of Eligibility of Grandfamily Members for Federal Supports by Immigrant Status">
            <a:extLst>
              <a:ext uri="{FF2B5EF4-FFF2-40B4-BE49-F238E27FC236}">
                <a16:creationId xmlns:a16="http://schemas.microsoft.com/office/drawing/2014/main" id="{B7FC06D5-50B7-42A9-8008-93D2B09F9920}"/>
              </a:ext>
            </a:extLst>
          </p:cNvPr>
          <p:cNvPicPr>
            <a:picLocks noGrp="1" noChangeAspect="1"/>
          </p:cNvPicPr>
          <p:nvPr>
            <p:ph idx="4294967295"/>
          </p:nvPr>
        </p:nvPicPr>
        <p:blipFill>
          <a:blip r:embed="rId3"/>
          <a:stretch>
            <a:fillRect/>
          </a:stretch>
        </p:blipFill>
        <p:spPr>
          <a:xfrm>
            <a:off x="6482993" y="17822"/>
            <a:ext cx="5352391" cy="5633805"/>
          </a:xfrm>
          <a:prstGeom prst="rect">
            <a:avLst/>
          </a:prstGeom>
        </p:spPr>
      </p:pic>
      <p:sp>
        <p:nvSpPr>
          <p:cNvPr id="8" name="TextBox 7">
            <a:extLst>
              <a:ext uri="{FF2B5EF4-FFF2-40B4-BE49-F238E27FC236}">
                <a16:creationId xmlns:a16="http://schemas.microsoft.com/office/drawing/2014/main" id="{A7619389-096D-490F-8A59-7AB144B4ED55}"/>
              </a:ext>
            </a:extLst>
          </p:cNvPr>
          <p:cNvSpPr txBox="1"/>
          <p:nvPr/>
        </p:nvSpPr>
        <p:spPr>
          <a:xfrm>
            <a:off x="731469" y="3263876"/>
            <a:ext cx="5678424" cy="1938992"/>
          </a:xfrm>
          <a:prstGeom prst="rect">
            <a:avLst/>
          </a:prstGeom>
          <a:noFill/>
        </p:spPr>
        <p:txBody>
          <a:bodyPr wrap="square">
            <a:spAutoFit/>
          </a:bodyPr>
          <a:lstStyle/>
          <a:p>
            <a:r>
              <a:rPr lang="en-US" sz="2000">
                <a:latin typeface="Arial" panose="020B0604020202020204" pitchFamily="34" charset="0"/>
                <a:cs typeface="Arial" panose="020B0604020202020204" pitchFamily="34" charset="0"/>
              </a:rPr>
              <a:t>For states that have expanded Medicaid and CHIP to immigrant children/pregnant women, see: </a:t>
            </a:r>
            <a:r>
              <a:rPr lang="en-US" sz="2000">
                <a:solidFill>
                  <a:srgbClr val="105F53"/>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https://www.medicaid.gov/medicaid/enrollment-strategies/medicaid-and-chip-coverage-lawfully-residing-children-pregnant-women</a:t>
            </a:r>
            <a:endParaRPr lang="en-US" sz="2000">
              <a:solidFill>
                <a:srgbClr val="105F53"/>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C92BB9F2-48C7-B04F-1806-64BF782628A6}"/>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32</a:t>
            </a:fld>
            <a:endParaRPr lang="en-US" sz="1400" b="1"/>
          </a:p>
        </p:txBody>
      </p:sp>
      <p:sp>
        <p:nvSpPr>
          <p:cNvPr id="3" name="TextBox 2">
            <a:extLst>
              <a:ext uri="{FF2B5EF4-FFF2-40B4-BE49-F238E27FC236}">
                <a16:creationId xmlns:a16="http://schemas.microsoft.com/office/drawing/2014/main" id="{A843B630-AB36-BC0B-44CB-61AE25600201}"/>
              </a:ext>
            </a:extLst>
          </p:cNvPr>
          <p:cNvSpPr txBox="1"/>
          <p:nvPr/>
        </p:nvSpPr>
        <p:spPr>
          <a:xfrm>
            <a:off x="7053073" y="6135624"/>
            <a:ext cx="5035295" cy="646331"/>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Generations United, State of Grandfamilies Report (2018) </a:t>
            </a:r>
            <a:r>
              <a:rPr lang="en-US" sz="1200">
                <a:solidFill>
                  <a:srgbClr val="105F5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www.grandfamilies.org/Portals/0/Documents/Grandfamilies-Report-SOGF2018.pdf</a:t>
            </a:r>
            <a:r>
              <a:rPr lang="en-US" sz="1200">
                <a:solidFill>
                  <a:srgbClr val="105F5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87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F915F9A1-B62B-4CE2-A674-74C3B1CD04B2}"/>
              </a:ext>
            </a:extLst>
          </p:cNvPr>
          <p:cNvSpPr>
            <a:spLocks noGrp="1" noChangeArrowheads="1"/>
          </p:cNvSpPr>
          <p:nvPr>
            <p:ph type="body" sz="quarter" idx="14"/>
          </p:nvPr>
        </p:nvSpPr>
        <p:spPr>
          <a:xfrm>
            <a:off x="807720" y="1747519"/>
            <a:ext cx="10546080" cy="4047105"/>
          </a:xfrm>
        </p:spPr>
        <p:txBody>
          <a:bodyPr>
            <a:normAutofit fontScale="92500" lnSpcReduction="10000"/>
          </a:bodyPr>
          <a:lstStyle/>
          <a:p>
            <a:pPr marL="342900" indent="-342900">
              <a:buFont typeface="Arial" panose="020B0604020202020204" pitchFamily="34" charset="0"/>
              <a:buChar char="•"/>
            </a:pPr>
            <a:r>
              <a:rPr lang="en-US" altLang="en-US" sz="2400"/>
              <a:t>Provide 5 types of supportive services to family caregivers and relatives aged 55 and older who are the primary caregivers of children (with or without legal relationships to the children):</a:t>
            </a:r>
          </a:p>
          <a:p>
            <a:pPr marL="914400" lvl="1" indent="-457200">
              <a:buFont typeface="+mj-lt"/>
              <a:buAutoNum type="arabicPeriod"/>
            </a:pPr>
            <a:r>
              <a:rPr lang="en-US" altLang="en-US" sz="2400" i="1"/>
              <a:t>Assistance to caregivers about available services</a:t>
            </a:r>
          </a:p>
          <a:p>
            <a:pPr marL="914400" lvl="1" indent="-457200">
              <a:buFont typeface="+mj-lt"/>
              <a:buAutoNum type="arabicPeriod"/>
            </a:pPr>
            <a:r>
              <a:rPr lang="en-US" altLang="en-US" sz="2400" i="1"/>
              <a:t>Assistance to caregivers in gaining access to services</a:t>
            </a:r>
          </a:p>
          <a:p>
            <a:pPr marL="914400" lvl="1" indent="-457200">
              <a:buFont typeface="+mj-lt"/>
              <a:buAutoNum type="arabicPeriod"/>
            </a:pPr>
            <a:r>
              <a:rPr lang="en-US" altLang="en-US" sz="2400" i="1"/>
              <a:t>Individual counseling, organization of support groups, and training caregivers</a:t>
            </a:r>
          </a:p>
          <a:p>
            <a:pPr marL="914400" lvl="1" indent="-457200">
              <a:buFont typeface="+mj-lt"/>
              <a:buAutoNum type="arabicPeriod"/>
            </a:pPr>
            <a:r>
              <a:rPr lang="en-US" altLang="en-US" sz="2400" i="1"/>
              <a:t>Respite care</a:t>
            </a:r>
          </a:p>
          <a:p>
            <a:pPr marL="914400" lvl="1" indent="-457200">
              <a:buFont typeface="+mj-lt"/>
              <a:buAutoNum type="arabicPeriod"/>
            </a:pPr>
            <a:r>
              <a:rPr lang="en-US" altLang="en-US" sz="2400" i="1"/>
              <a:t>Supplemental services on a limited basis</a:t>
            </a:r>
          </a:p>
          <a:p>
            <a:pPr marL="342900" indent="-342900">
              <a:buFont typeface="Arial" panose="020B0604020202020204" pitchFamily="34" charset="0"/>
              <a:buChar char="•"/>
            </a:pPr>
            <a:r>
              <a:rPr lang="en-US" altLang="en-US" sz="2400"/>
              <a:t>Area Agencies on Aging (AAAs) or tribal organizations provide these services or contract for their provision</a:t>
            </a:r>
          </a:p>
          <a:p>
            <a:endParaRPr lang="en-US" altLang="en-US" sz="2400"/>
          </a:p>
          <a:p>
            <a:endParaRPr lang="en-US" altLang="en-US"/>
          </a:p>
          <a:p>
            <a:endParaRPr lang="en-US" altLang="en-US"/>
          </a:p>
        </p:txBody>
      </p:sp>
      <p:sp>
        <p:nvSpPr>
          <p:cNvPr id="37890" name="Rectangle 2">
            <a:extLst>
              <a:ext uri="{FF2B5EF4-FFF2-40B4-BE49-F238E27FC236}">
                <a16:creationId xmlns:a16="http://schemas.microsoft.com/office/drawing/2014/main" id="{29676959-B4E3-48AD-98C3-70A689232AB8}"/>
              </a:ext>
            </a:extLst>
          </p:cNvPr>
          <p:cNvSpPr>
            <a:spLocks noGrp="1" noChangeArrowheads="1"/>
          </p:cNvSpPr>
          <p:nvPr>
            <p:ph type="title"/>
          </p:nvPr>
        </p:nvSpPr>
        <p:spPr>
          <a:xfrm>
            <a:off x="575353" y="431515"/>
            <a:ext cx="10859784" cy="863029"/>
          </a:xfrm>
        </p:spPr>
        <p:txBody>
          <a:bodyPr>
            <a:normAutofit/>
          </a:bodyPr>
          <a:lstStyle/>
          <a:p>
            <a:r>
              <a:rPr lang="en-US" altLang="en-US" sz="2500"/>
              <a:t>National Family Caregiver Support Program (NFCSP) and Native American Caregiver Support Program (NACSP)</a:t>
            </a:r>
          </a:p>
        </p:txBody>
      </p:sp>
      <p:sp>
        <p:nvSpPr>
          <p:cNvPr id="2" name="Slide Number Placeholder 1">
            <a:extLst>
              <a:ext uri="{FF2B5EF4-FFF2-40B4-BE49-F238E27FC236}">
                <a16:creationId xmlns:a16="http://schemas.microsoft.com/office/drawing/2014/main" id="{A7D01C15-2977-88BD-2FCD-761961D2C06A}"/>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33</a:t>
            </a:fld>
            <a:endParaRPr lang="en-US" sz="1400"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3A56DAB4-84EE-4C67-A50F-FC9470BCE005}"/>
              </a:ext>
            </a:extLst>
          </p:cNvPr>
          <p:cNvSpPr>
            <a:spLocks noGrp="1"/>
          </p:cNvSpPr>
          <p:nvPr>
            <p:ph type="body" sz="quarter" idx="14"/>
          </p:nvPr>
        </p:nvSpPr>
        <p:spPr>
          <a:xfrm>
            <a:off x="807720" y="1418253"/>
            <a:ext cx="6862043" cy="4499662"/>
          </a:xfrm>
        </p:spPr>
        <p:txBody>
          <a:bodyPr>
            <a:normAutofit lnSpcReduction="10000"/>
          </a:bodyPr>
          <a:lstStyle/>
          <a:p>
            <a:pPr marL="342900" indent="-342900">
              <a:buFont typeface="Arial" panose="020B0604020202020204" pitchFamily="34" charset="0"/>
              <a:buChar char="•"/>
            </a:pPr>
            <a:r>
              <a:rPr lang="en-US" altLang="en-US" sz="2400"/>
              <a:t>AAAs and tribal organizations may use additional funding sources to try to reach the majority of caregivers who are under age 55</a:t>
            </a:r>
          </a:p>
          <a:p>
            <a:pPr marL="171450" indent="-171450">
              <a:buFont typeface="Arial" panose="020B0604020202020204" pitchFamily="34" charset="0"/>
              <a:buChar char="•"/>
            </a:pPr>
            <a:endParaRPr lang="en-US" altLang="en-US" sz="800"/>
          </a:p>
          <a:p>
            <a:pPr marL="342900" indent="-342900">
              <a:buFont typeface="Arial" panose="020B0604020202020204" pitchFamily="34" charset="0"/>
              <a:buChar char="•"/>
            </a:pPr>
            <a:r>
              <a:rPr lang="en-US" altLang="en-US" sz="2400"/>
              <a:t>Our partner, USAging, is soon releasing a fact sheet and report on AAAs and tribal organizations and their use of NFCSP and NACSP for kinship/grandfamilies – check </a:t>
            </a:r>
            <a:r>
              <a:rPr lang="en-US" altLang="en-US" sz="2400">
                <a:hlinkClick r:id="rId3"/>
              </a:rPr>
              <a:t>https://GKSNetwork.org</a:t>
            </a:r>
            <a:r>
              <a:rPr lang="en-US" altLang="en-US" sz="2400"/>
              <a:t> often</a:t>
            </a:r>
          </a:p>
          <a:p>
            <a:pPr marL="171450" indent="-171450">
              <a:buFont typeface="Arial" panose="020B0604020202020204" pitchFamily="34" charset="0"/>
              <a:buChar char="•"/>
            </a:pPr>
            <a:endParaRPr lang="en-US" altLang="en-US" sz="800"/>
          </a:p>
          <a:p>
            <a:pPr marL="342900" indent="-342900">
              <a:buFont typeface="Arial" panose="020B0604020202020204" pitchFamily="34" charset="0"/>
              <a:buChar char="•"/>
            </a:pPr>
            <a:r>
              <a:rPr lang="en-US" altLang="en-US" sz="2400"/>
              <a:t>AAAs can be found here: </a:t>
            </a:r>
            <a:r>
              <a:rPr lang="en-US" altLang="en-US" sz="2400">
                <a:solidFill>
                  <a:srgbClr val="105F53"/>
                </a:solidFill>
                <a:hlinkClick r:id="rId4">
                  <a:extLst>
                    <a:ext uri="{A12FA001-AC4F-418D-AE19-62706E023703}">
                      <ahyp:hlinkClr xmlns:ahyp="http://schemas.microsoft.com/office/drawing/2018/hyperlinkcolor" val="tx"/>
                    </a:ext>
                  </a:extLst>
                </a:hlinkClick>
              </a:rPr>
              <a:t>https://eldercare.acl.gov/Public/Index.aspx</a:t>
            </a:r>
            <a:r>
              <a:rPr lang="en-US" altLang="en-US" sz="2400">
                <a:solidFill>
                  <a:srgbClr val="105F53"/>
                </a:solidFill>
              </a:rPr>
              <a:t> </a:t>
            </a:r>
          </a:p>
        </p:txBody>
      </p:sp>
      <p:sp>
        <p:nvSpPr>
          <p:cNvPr id="38914" name="Title 1">
            <a:extLst>
              <a:ext uri="{FF2B5EF4-FFF2-40B4-BE49-F238E27FC236}">
                <a16:creationId xmlns:a16="http://schemas.microsoft.com/office/drawing/2014/main" id="{D6F375C0-EF71-4FC8-B230-5FA6A5FBDF35}"/>
              </a:ext>
            </a:extLst>
          </p:cNvPr>
          <p:cNvSpPr>
            <a:spLocks noGrp="1"/>
          </p:cNvSpPr>
          <p:nvPr>
            <p:ph type="title"/>
          </p:nvPr>
        </p:nvSpPr>
        <p:spPr>
          <a:xfrm>
            <a:off x="499153" y="404393"/>
            <a:ext cx="10515600" cy="1013860"/>
          </a:xfrm>
        </p:spPr>
        <p:txBody>
          <a:bodyPr/>
          <a:lstStyle/>
          <a:p>
            <a:r>
              <a:rPr lang="en-US" altLang="en-US"/>
              <a:t>NFCSP and NACSP cont’d</a:t>
            </a:r>
          </a:p>
        </p:txBody>
      </p:sp>
      <p:pic>
        <p:nvPicPr>
          <p:cNvPr id="38918" name="Picture 8" descr="A grandson kisses his smiling grandmother on the cheek">
            <a:extLst>
              <a:ext uri="{FF2B5EF4-FFF2-40B4-BE49-F238E27FC236}">
                <a16:creationId xmlns:a16="http://schemas.microsoft.com/office/drawing/2014/main" id="{5F42BE33-3FE1-43DE-9894-803B4206F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7375" y="2054290"/>
            <a:ext cx="337502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7041DD5-1271-8B13-16B0-2E8551C6312E}"/>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34</a:t>
            </a:fld>
            <a:endParaRPr lang="en-US" sz="14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A0B902D2-50A0-4B07-8C78-860E966CB320}"/>
              </a:ext>
            </a:extLst>
          </p:cNvPr>
          <p:cNvSpPr>
            <a:spLocks noGrp="1" noChangeArrowheads="1"/>
          </p:cNvSpPr>
          <p:nvPr>
            <p:ph type="body" sz="quarter" idx="14"/>
          </p:nvPr>
        </p:nvSpPr>
        <p:spPr/>
        <p:txBody>
          <a:bodyPr>
            <a:noAutofit/>
          </a:bodyPr>
          <a:lstStyle/>
          <a:p>
            <a:pPr marL="342900" indent="-342900">
              <a:buFont typeface="Arial" panose="020B0604020202020204" pitchFamily="34" charset="0"/>
              <a:buChar char="•"/>
            </a:pPr>
            <a:r>
              <a:rPr lang="en-US" altLang="en-US" sz="2400"/>
              <a:t>This tax credit is refundable so even workers who don’t earn enough to pay taxes can get cash from the IRS</a:t>
            </a:r>
          </a:p>
          <a:p>
            <a:pPr marL="342900" indent="-342900">
              <a:buFont typeface="Arial" panose="020B0604020202020204" pitchFamily="34" charset="0"/>
              <a:buChar char="•"/>
            </a:pPr>
            <a:r>
              <a:rPr lang="en-US" altLang="en-US" sz="2400"/>
              <a:t>Qualifying children: </a:t>
            </a:r>
          </a:p>
          <a:p>
            <a:pPr marL="800100" lvl="1" indent="-342900">
              <a:buFont typeface="Arial" panose="020B0604020202020204" pitchFamily="34" charset="0"/>
              <a:buChar char="•"/>
            </a:pPr>
            <a:r>
              <a:rPr lang="en-US" altLang="en-US" sz="2400"/>
              <a:t>Includes all relatives (and steps)</a:t>
            </a:r>
          </a:p>
          <a:p>
            <a:pPr marL="800100" lvl="1" indent="-342900">
              <a:buFont typeface="Arial" panose="020B0604020202020204" pitchFamily="34" charset="0"/>
              <a:buChar char="•"/>
            </a:pPr>
            <a:r>
              <a:rPr lang="en-US" altLang="en-US" sz="2400"/>
              <a:t>Must be under age 19 (or 24 if a full-time student) </a:t>
            </a:r>
          </a:p>
          <a:p>
            <a:pPr marL="800100" lvl="1" indent="-342900">
              <a:buFont typeface="Arial" panose="020B0604020202020204" pitchFamily="34" charset="0"/>
              <a:buChar char="•"/>
            </a:pPr>
            <a:r>
              <a:rPr lang="en-US" altLang="en-US" sz="2400"/>
              <a:t>If the child is permanently and totally disabled, there is no age requirement</a:t>
            </a:r>
          </a:p>
          <a:p>
            <a:pPr marL="800100" lvl="1" indent="-342900">
              <a:buFont typeface="Arial" panose="020B0604020202020204" pitchFamily="34" charset="0"/>
              <a:buChar char="•"/>
            </a:pPr>
            <a:r>
              <a:rPr lang="en-US" altLang="en-US" sz="2400"/>
              <a:t>Must have lived with the relative for more than ½ the year</a:t>
            </a:r>
            <a:endParaRPr lang="en-US" altLang="en-US" sz="2400">
              <a:solidFill>
                <a:srgbClr val="A5A5A5"/>
              </a:solidFill>
              <a:hlinkClick r:id="rId3">
                <a:extLst>
                  <a:ext uri="{A12FA001-AC4F-418D-AE19-62706E023703}">
                    <ahyp:hlinkClr xmlns:ahyp="http://schemas.microsoft.com/office/drawing/2018/hyperlinkcolor" val="tx"/>
                  </a:ext>
                </a:extLst>
              </a:hlinkClick>
            </a:endParaRPr>
          </a:p>
          <a:p>
            <a:r>
              <a:rPr lang="en-US" altLang="en-US" sz="2400">
                <a:solidFill>
                  <a:srgbClr val="105F53"/>
                </a:solidFill>
                <a:hlinkClick r:id="rId3">
                  <a:extLst>
                    <a:ext uri="{A12FA001-AC4F-418D-AE19-62706E023703}">
                      <ahyp:hlinkClr xmlns:ahyp="http://schemas.microsoft.com/office/drawing/2018/hyperlinkcolor" val="tx"/>
                    </a:ext>
                  </a:extLst>
                </a:hlinkClick>
              </a:rPr>
              <a:t>www.irs.gov/individuals/article/0,,id=96406,00.html</a:t>
            </a:r>
            <a:r>
              <a:rPr lang="en-US" altLang="en-US" sz="2400">
                <a:solidFill>
                  <a:srgbClr val="105F53"/>
                </a:solidFill>
              </a:rPr>
              <a:t> </a:t>
            </a:r>
          </a:p>
        </p:txBody>
      </p:sp>
      <p:sp>
        <p:nvSpPr>
          <p:cNvPr id="49154" name="Rectangle 2">
            <a:extLst>
              <a:ext uri="{FF2B5EF4-FFF2-40B4-BE49-F238E27FC236}">
                <a16:creationId xmlns:a16="http://schemas.microsoft.com/office/drawing/2014/main" id="{14BC98F1-39ED-4BAD-957F-BD300C7A342F}"/>
              </a:ext>
            </a:extLst>
          </p:cNvPr>
          <p:cNvSpPr>
            <a:spLocks noGrp="1" noChangeArrowheads="1"/>
          </p:cNvSpPr>
          <p:nvPr>
            <p:ph type="title"/>
          </p:nvPr>
        </p:nvSpPr>
        <p:spPr>
          <a:xfrm>
            <a:off x="838200" y="410966"/>
            <a:ext cx="10515600" cy="1204474"/>
          </a:xfrm>
        </p:spPr>
        <p:txBody>
          <a:bodyPr>
            <a:normAutofit fontScale="90000"/>
          </a:bodyPr>
          <a:lstStyle/>
          <a:p>
            <a:r>
              <a:rPr lang="en-US" altLang="en-US" sz="4000"/>
              <a:t>Tax Credits: </a:t>
            </a:r>
            <a:br>
              <a:rPr lang="en-US" altLang="en-US" sz="4000"/>
            </a:br>
            <a:r>
              <a:rPr lang="en-US" altLang="en-US" sz="4000"/>
              <a:t>Earned Income Tax Credit (EITC)</a:t>
            </a:r>
          </a:p>
        </p:txBody>
      </p:sp>
      <p:sp>
        <p:nvSpPr>
          <p:cNvPr id="2" name="Slide Number Placeholder 1">
            <a:extLst>
              <a:ext uri="{FF2B5EF4-FFF2-40B4-BE49-F238E27FC236}">
                <a16:creationId xmlns:a16="http://schemas.microsoft.com/office/drawing/2014/main" id="{1B7F00E1-CDEC-5CFA-7CE5-B3EC3A4FDD57}"/>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35</a:t>
            </a:fld>
            <a:endParaRPr lang="en-US" sz="14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3E9D02E6-01EA-4553-A80E-7E0794DB0A15}"/>
              </a:ext>
            </a:extLst>
          </p:cNvPr>
          <p:cNvSpPr>
            <a:spLocks noGrp="1" noChangeArrowheads="1"/>
          </p:cNvSpPr>
          <p:nvPr>
            <p:ph type="body" sz="quarter" idx="14"/>
          </p:nvPr>
        </p:nvSpPr>
        <p:spPr>
          <a:xfrm>
            <a:off x="798337" y="1615439"/>
            <a:ext cx="10622331" cy="4225523"/>
          </a:xfrm>
        </p:spPr>
        <p:txBody>
          <a:bodyPr>
            <a:normAutofit fontScale="92500" lnSpcReduction="10000"/>
          </a:bodyPr>
          <a:lstStyle/>
          <a:p>
            <a:pPr marL="342900" indent="-342900">
              <a:buFont typeface="Arial" panose="020B0604020202020204" pitchFamily="34" charset="0"/>
              <a:buChar char="•"/>
            </a:pPr>
            <a:r>
              <a:rPr lang="en-US" altLang="en-US" sz="2400"/>
              <a:t>For kinship caregivers both inside and outside child welfare involvement with dependent children through age 17</a:t>
            </a:r>
          </a:p>
          <a:p>
            <a:pPr marL="342900" indent="-342900">
              <a:buFont typeface="Arial" panose="020B0604020202020204" pitchFamily="34" charset="0"/>
              <a:buChar char="•"/>
            </a:pPr>
            <a:r>
              <a:rPr lang="en-US" altLang="en-US" sz="2400"/>
              <a:t>Eligibility:</a:t>
            </a:r>
          </a:p>
          <a:p>
            <a:pPr marL="800100" lvl="1" indent="-342900">
              <a:lnSpc>
                <a:spcPct val="120000"/>
              </a:lnSpc>
              <a:spcBef>
                <a:spcPts val="0"/>
              </a:spcBef>
              <a:buFont typeface="Arial" panose="020B0604020202020204" pitchFamily="34" charset="0"/>
              <a:buChar char="•"/>
            </a:pPr>
            <a:r>
              <a:rPr lang="en-US" altLang="en-US" sz="2400" b="1"/>
              <a:t>Relationship</a:t>
            </a:r>
            <a:r>
              <a:rPr lang="en-US" altLang="en-US" sz="2400"/>
              <a:t>: any related child (except cousins) or foster child (both related and not related) - fictive kin, such as a godparent or close family friend, are only eligible if they are the child’s foster parent </a:t>
            </a:r>
          </a:p>
          <a:p>
            <a:pPr marL="800100" lvl="1" indent="-342900">
              <a:lnSpc>
                <a:spcPct val="120000"/>
              </a:lnSpc>
              <a:spcBef>
                <a:spcPts val="0"/>
              </a:spcBef>
              <a:buFont typeface="Arial" panose="020B0604020202020204" pitchFamily="34" charset="0"/>
              <a:buChar char="•"/>
            </a:pPr>
            <a:r>
              <a:rPr lang="en-US" altLang="en-US" sz="2400" b="1"/>
              <a:t>Residency</a:t>
            </a:r>
            <a:r>
              <a:rPr lang="en-US" altLang="en-US" sz="2400"/>
              <a:t>: the child must live with the caregiver for more than half the year</a:t>
            </a:r>
          </a:p>
          <a:p>
            <a:pPr marL="800100" lvl="1" indent="-342900">
              <a:lnSpc>
                <a:spcPct val="120000"/>
              </a:lnSpc>
              <a:spcBef>
                <a:spcPts val="0"/>
              </a:spcBef>
              <a:buFont typeface="Arial" panose="020B0604020202020204" pitchFamily="34" charset="0"/>
              <a:buChar char="•"/>
            </a:pPr>
            <a:r>
              <a:rPr lang="en-US" altLang="en-US" sz="2400"/>
              <a:t>The child must have a Social Security number  </a:t>
            </a:r>
          </a:p>
          <a:p>
            <a:pPr marL="800100" lvl="1" indent="-342900">
              <a:lnSpc>
                <a:spcPct val="120000"/>
              </a:lnSpc>
              <a:spcBef>
                <a:spcPts val="0"/>
              </a:spcBef>
              <a:buFont typeface="Arial" panose="020B0604020202020204" pitchFamily="34" charset="0"/>
              <a:buChar char="•"/>
            </a:pPr>
            <a:r>
              <a:rPr lang="en-US" altLang="en-US" sz="2400"/>
              <a:t>The caregiver and child do </a:t>
            </a:r>
            <a:r>
              <a:rPr lang="en-US" altLang="en-US" sz="2400" b="1"/>
              <a:t>not</a:t>
            </a:r>
            <a:r>
              <a:rPr lang="en-US" altLang="en-US" sz="2400"/>
              <a:t> need to have a legal relationship</a:t>
            </a:r>
          </a:p>
          <a:p>
            <a:pPr marL="342900" indent="-342900">
              <a:buFont typeface="Arial" panose="020B0604020202020204" pitchFamily="34" charset="0"/>
              <a:buChar char="•"/>
            </a:pPr>
            <a:r>
              <a:rPr lang="en-US" altLang="en-US" sz="2400"/>
              <a:t>For tax year 2021, this tax credit was refundable</a:t>
            </a:r>
          </a:p>
          <a:p>
            <a:r>
              <a:rPr lang="en-US" altLang="en-US" sz="2400">
                <a:solidFill>
                  <a:srgbClr val="105F53"/>
                </a:solidFill>
                <a:hlinkClick r:id="rId3"/>
              </a:rPr>
              <a:t>https://www.gu.org/app/uploads/2021/06/Grandfamilies-and-the-Child-Tax-Credit.pdf</a:t>
            </a:r>
            <a:r>
              <a:rPr lang="en-US" altLang="en-US" sz="2400">
                <a:solidFill>
                  <a:srgbClr val="105F53"/>
                </a:solidFill>
              </a:rPr>
              <a:t> </a:t>
            </a:r>
            <a:endParaRPr lang="en-US" altLang="en-US" sz="2000"/>
          </a:p>
          <a:p>
            <a:endParaRPr lang="en-US" altLang="en-US" sz="2000"/>
          </a:p>
        </p:txBody>
      </p:sp>
      <p:sp>
        <p:nvSpPr>
          <p:cNvPr id="51202" name="Rectangle 2">
            <a:extLst>
              <a:ext uri="{FF2B5EF4-FFF2-40B4-BE49-F238E27FC236}">
                <a16:creationId xmlns:a16="http://schemas.microsoft.com/office/drawing/2014/main" id="{A865108E-CFB0-4721-B745-321847F1AB32}"/>
              </a:ext>
            </a:extLst>
          </p:cNvPr>
          <p:cNvSpPr>
            <a:spLocks noGrp="1" noChangeArrowheads="1"/>
          </p:cNvSpPr>
          <p:nvPr>
            <p:ph type="title"/>
          </p:nvPr>
        </p:nvSpPr>
        <p:spPr/>
        <p:txBody>
          <a:bodyPr/>
          <a:lstStyle/>
          <a:p>
            <a:r>
              <a:rPr lang="en-US" altLang="en-US" sz="4000"/>
              <a:t>Child Tax Credit</a:t>
            </a:r>
          </a:p>
        </p:txBody>
      </p:sp>
      <p:sp>
        <p:nvSpPr>
          <p:cNvPr id="2" name="Slide Number Placeholder 1">
            <a:extLst>
              <a:ext uri="{FF2B5EF4-FFF2-40B4-BE49-F238E27FC236}">
                <a16:creationId xmlns:a16="http://schemas.microsoft.com/office/drawing/2014/main" id="{A10BE078-B978-1EDD-07F5-4A33CA8ADD71}"/>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36</a:t>
            </a:fld>
            <a:endParaRPr lang="en-US" sz="14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9A1F073-94B7-4E10-A8BD-63BB52829CE4}"/>
              </a:ext>
            </a:extLst>
          </p:cNvPr>
          <p:cNvSpPr>
            <a:spLocks noGrp="1"/>
          </p:cNvSpPr>
          <p:nvPr>
            <p:ph type="body" sz="quarter" idx="14"/>
          </p:nvPr>
        </p:nvSpPr>
        <p:spPr>
          <a:xfrm>
            <a:off x="798338" y="1615440"/>
            <a:ext cx="10546080" cy="4343800"/>
          </a:xfrm>
        </p:spPr>
        <p:txBody>
          <a:bodyPr>
            <a:normAutofit fontScale="70000" lnSpcReduction="20000"/>
          </a:bodyPr>
          <a:lstStyle/>
          <a:p>
            <a:pPr marL="285750" lvl="0" indent="-285750">
              <a:lnSpc>
                <a:spcPct val="120000"/>
              </a:lnSpc>
              <a:spcBef>
                <a:spcPts val="0"/>
              </a:spcBef>
              <a:buFont typeface="Arial" panose="020B0604020202020204" pitchFamily="34" charset="0"/>
              <a:buChar char="•"/>
            </a:pPr>
            <a:r>
              <a:rPr lang="en-US" sz="3200" noProof="0"/>
              <a:t>Credit for qualifying expenses to adopt children from in and outside the foster care system</a:t>
            </a:r>
          </a:p>
          <a:p>
            <a:pPr marL="285750" lvl="0" indent="-285750">
              <a:lnSpc>
                <a:spcPct val="120000"/>
              </a:lnSpc>
              <a:spcBef>
                <a:spcPts val="0"/>
              </a:spcBef>
              <a:buFont typeface="Arial" panose="020B0604020202020204" pitchFamily="34" charset="0"/>
              <a:buChar char="•"/>
            </a:pPr>
            <a:r>
              <a:rPr lang="en-US" sz="3200" noProof="0"/>
              <a:t>For those adopting from foster care, can claim the total credit without showing expenses</a:t>
            </a:r>
          </a:p>
          <a:p>
            <a:pPr marL="285750" lvl="0" indent="-285750">
              <a:lnSpc>
                <a:spcPct val="120000"/>
              </a:lnSpc>
              <a:spcBef>
                <a:spcPts val="0"/>
              </a:spcBef>
              <a:buFont typeface="Arial" panose="020B0604020202020204" pitchFamily="34" charset="0"/>
              <a:buChar char="•"/>
            </a:pPr>
            <a:r>
              <a:rPr lang="en-US" sz="3200" noProof="0"/>
              <a:t>If adopting outside of foster care, can deduct up to full amount based on actual adoption expenses</a:t>
            </a:r>
          </a:p>
          <a:p>
            <a:pPr marL="285750" lvl="0" indent="-285750">
              <a:lnSpc>
                <a:spcPct val="120000"/>
              </a:lnSpc>
              <a:spcBef>
                <a:spcPts val="0"/>
              </a:spcBef>
              <a:buFont typeface="Arial" panose="020B0604020202020204" pitchFamily="34" charset="0"/>
              <a:buChar char="•"/>
            </a:pPr>
            <a:r>
              <a:rPr lang="en-US" sz="3200" noProof="0"/>
              <a:t>In tax year 2022, the maximum amount is $14,890 per </a:t>
            </a:r>
            <a:r>
              <a:rPr lang="en-US" sz="3200" noProof="0">
                <a:solidFill>
                  <a:schemeClr val="tx1"/>
                </a:solidFill>
              </a:rPr>
              <a:t>child </a:t>
            </a:r>
            <a:r>
              <a:rPr lang="en-US" sz="3200" noProof="0">
                <a:solidFill>
                  <a:srgbClr val="105F53"/>
                </a:solidFill>
                <a:hlinkClick r:id="rId3">
                  <a:extLst>
                    <a:ext uri="{A12FA001-AC4F-418D-AE19-62706E023703}">
                      <ahyp:hlinkClr xmlns:ahyp="http://schemas.microsoft.com/office/drawing/2018/hyperlinkcolor" val="tx"/>
                    </a:ext>
                  </a:extLst>
                </a:hlinkClick>
              </a:rPr>
              <a:t>www.irs.gov/taxtopics/tc607.html</a:t>
            </a:r>
            <a:r>
              <a:rPr lang="en-US" sz="3200" noProof="0">
                <a:solidFill>
                  <a:srgbClr val="105F53"/>
                </a:solidFill>
              </a:rPr>
              <a:t> </a:t>
            </a:r>
            <a:r>
              <a:rPr lang="en-US" sz="3200" noProof="0"/>
              <a:t>&amp; </a:t>
            </a:r>
            <a:r>
              <a:rPr lang="en-US" sz="3200" noProof="0">
                <a:hlinkClick r:id="rId4"/>
              </a:rPr>
              <a:t>https://nacac.org/help/adoption-tax-credit/adoption-tax-credit-2022/</a:t>
            </a:r>
            <a:r>
              <a:rPr lang="en-US" sz="3200" noProof="0"/>
              <a:t> </a:t>
            </a:r>
          </a:p>
          <a:p>
            <a:pPr marL="285750" lvl="0" indent="-285750">
              <a:buFont typeface="Arial" panose="020B0604020202020204" pitchFamily="34" charset="0"/>
              <a:buChar char="•"/>
            </a:pPr>
            <a:endParaRPr lang="en-US" sz="3200" noProof="0"/>
          </a:p>
          <a:p>
            <a:r>
              <a:rPr lang="en-US" altLang="en-US" sz="3200" b="1" i="1"/>
              <a:t>None of these tax credits are counted as income and they will not jeopardize other benefits</a:t>
            </a:r>
          </a:p>
          <a:p>
            <a:pPr lvl="0"/>
            <a:endParaRPr lang="en-US" noProof="0"/>
          </a:p>
          <a:p>
            <a:endParaRPr lang="en-US"/>
          </a:p>
        </p:txBody>
      </p:sp>
      <p:sp>
        <p:nvSpPr>
          <p:cNvPr id="21" name="object 21"/>
          <p:cNvSpPr txBox="1">
            <a:spLocks noGrp="1"/>
          </p:cNvSpPr>
          <p:nvPr>
            <p:ph type="title"/>
          </p:nvPr>
        </p:nvSpPr>
        <p:spPr/>
        <p:txBody>
          <a:bodyPr/>
          <a:lstStyle/>
          <a:p>
            <a:r>
              <a:rPr lang="en-US"/>
              <a:t>Adoption Tax Credit</a:t>
            </a:r>
          </a:p>
        </p:txBody>
      </p:sp>
      <p:sp>
        <p:nvSpPr>
          <p:cNvPr id="2" name="Slide Number Placeholder 1">
            <a:extLst>
              <a:ext uri="{FF2B5EF4-FFF2-40B4-BE49-F238E27FC236}">
                <a16:creationId xmlns:a16="http://schemas.microsoft.com/office/drawing/2014/main" id="{177965C1-5EB5-4F10-6F59-81179A5E2A4A}"/>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37</a:t>
            </a:fld>
            <a:endParaRPr lang="en-US" sz="14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DE71-B64C-8C7D-1A4C-1D5764BF2F42}"/>
              </a:ext>
            </a:extLst>
          </p:cNvPr>
          <p:cNvSpPr>
            <a:spLocks noGrp="1"/>
          </p:cNvSpPr>
          <p:nvPr>
            <p:ph type="ctrTitle"/>
          </p:nvPr>
        </p:nvSpPr>
        <p:spPr>
          <a:xfrm>
            <a:off x="738125" y="2571100"/>
            <a:ext cx="3791576" cy="2387600"/>
          </a:xfrm>
        </p:spPr>
        <p:txBody>
          <a:bodyPr/>
          <a:lstStyle/>
          <a:p>
            <a:r>
              <a:rPr lang="en-US"/>
              <a:t>Alternative Care Planning</a:t>
            </a:r>
          </a:p>
        </p:txBody>
      </p:sp>
      <p:pic>
        <p:nvPicPr>
          <p:cNvPr id="10" name="Picture Placeholder 9" descr="A grandmother sits and hugs her standing granddaughter, who is smiling and hugging her grandma with her eyes closed">
            <a:extLst>
              <a:ext uri="{FF2B5EF4-FFF2-40B4-BE49-F238E27FC236}">
                <a16:creationId xmlns:a16="http://schemas.microsoft.com/office/drawing/2014/main" id="{F5F6F461-6E32-0571-D288-DB7CDD48A00A}"/>
              </a:ext>
            </a:extLst>
          </p:cNvPr>
          <p:cNvPicPr>
            <a:picLocks noGrp="1" noChangeAspect="1"/>
          </p:cNvPicPr>
          <p:nvPr>
            <p:ph type="pic" sz="quarter" idx="10"/>
          </p:nvPr>
        </p:nvPicPr>
        <p:blipFill>
          <a:blip r:embed="rId2"/>
          <a:srcRect l="15546" r="15546"/>
          <a:stretch/>
        </p:blipFill>
        <p:spPr>
          <a:xfrm>
            <a:off x="5104054" y="0"/>
            <a:ext cx="7087945" cy="6858000"/>
          </a:xfrm>
        </p:spPr>
      </p:pic>
    </p:spTree>
    <p:extLst>
      <p:ext uri="{BB962C8B-B14F-4D97-AF65-F5344CB8AC3E}">
        <p14:creationId xmlns:p14="http://schemas.microsoft.com/office/powerpoint/2010/main" val="1271737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46E26E19-5F0B-4CB8-A07C-F237BC7374D7}"/>
              </a:ext>
            </a:extLst>
          </p:cNvPr>
          <p:cNvGraphicFramePr>
            <a:graphicFrameLocks noGrp="1" noChangeAspect="1"/>
          </p:cNvGraphicFramePr>
          <p:nvPr>
            <p:extLst>
              <p:ext uri="{D42A27DB-BD31-4B8C-83A1-F6EECF244321}">
                <p14:modId xmlns:p14="http://schemas.microsoft.com/office/powerpoint/2010/main" val="2306249908"/>
              </p:ext>
            </p:extLst>
          </p:nvPr>
        </p:nvGraphicFramePr>
        <p:xfrm>
          <a:off x="609596" y="1168937"/>
          <a:ext cx="11041297" cy="5588326"/>
        </p:xfrm>
        <a:graphic>
          <a:graphicData uri="http://schemas.openxmlformats.org/drawingml/2006/table">
            <a:tbl>
              <a:tblPr bandRow="1">
                <a:tableStyleId>{5C22544A-7EE6-4342-B048-85BDC9FD1C3A}</a:tableStyleId>
              </a:tblPr>
              <a:tblGrid>
                <a:gridCol w="2446652">
                  <a:extLst>
                    <a:ext uri="{9D8B030D-6E8A-4147-A177-3AD203B41FA5}">
                      <a16:colId xmlns:a16="http://schemas.microsoft.com/office/drawing/2014/main" val="241222438"/>
                    </a:ext>
                  </a:extLst>
                </a:gridCol>
                <a:gridCol w="8594645">
                  <a:extLst>
                    <a:ext uri="{9D8B030D-6E8A-4147-A177-3AD203B41FA5}">
                      <a16:colId xmlns:a16="http://schemas.microsoft.com/office/drawing/2014/main" val="906918114"/>
                    </a:ext>
                  </a:extLst>
                </a:gridCol>
              </a:tblGrid>
              <a:tr h="1993805">
                <a:tc>
                  <a:txBody>
                    <a:bodyPr/>
                    <a:lstStyle/>
                    <a:p>
                      <a:pPr algn="ctr"/>
                      <a:r>
                        <a:rPr lang="en-US" sz="2000" b="1">
                          <a:solidFill>
                            <a:schemeClr val="tx1"/>
                          </a:solidFill>
                          <a:latin typeface="Arial" panose="020B0604020202020204" pitchFamily="34" charset="0"/>
                          <a:cs typeface="Arial" panose="020B0604020202020204" pitchFamily="34" charset="0"/>
                        </a:rPr>
                        <a:t>Informal </a:t>
                      </a:r>
                    </a:p>
                    <a:p>
                      <a:pPr algn="ctr"/>
                      <a:r>
                        <a:rPr lang="en-US" sz="2000" b="1">
                          <a:solidFill>
                            <a:schemeClr val="tx1"/>
                          </a:solidFill>
                          <a:latin typeface="Arial" panose="020B0604020202020204" pitchFamily="34" charset="0"/>
                          <a:cs typeface="Arial" panose="020B0604020202020204" pitchFamily="34" charset="0"/>
                        </a:rPr>
                        <a:t>Agreement</a:t>
                      </a:r>
                    </a:p>
                  </a:txBody>
                  <a:tcPr anchor="ctr">
                    <a:solidFill>
                      <a:srgbClr val="CC99CC"/>
                    </a:solidFill>
                  </a:tcPr>
                </a:tc>
                <a:tc>
                  <a:txBody>
                    <a:bodyPr/>
                    <a:lstStyle/>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5" normalizeH="0" baseline="0" noProof="0">
                          <a:ln>
                            <a:noFill/>
                          </a:ln>
                          <a:solidFill>
                            <a:schemeClr val="tx1"/>
                          </a:solidFill>
                          <a:effectLst/>
                          <a:uLnTx/>
                          <a:uFillTx/>
                          <a:latin typeface="Arial" panose="020B0604020202020204" pitchFamily="34" charset="0"/>
                          <a:ea typeface="+mn-ea"/>
                          <a:cs typeface="Arial" panose="020B0604020202020204" pitchFamily="34" charset="0"/>
                        </a:rPr>
                        <a:t>Caregiver can collect evidence that they’re raising the child (school records, health care records, any health care affidavit, tax returns, TANF child-only or other benefits received for the child) and how they are related to the child (birth certificate, family records)</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5" normalizeH="0" baseline="0" noProof="0">
                          <a:ln>
                            <a:noFill/>
                          </a:ln>
                          <a:solidFill>
                            <a:schemeClr val="tx1"/>
                          </a:solidFill>
                          <a:effectLst/>
                          <a:uLnTx/>
                          <a:uFillTx/>
                          <a:latin typeface="Arial" panose="020B0604020202020204" pitchFamily="34" charset="0"/>
                          <a:ea typeface="+mn-ea"/>
                          <a:cs typeface="Arial" panose="020B0604020202020204" pitchFamily="34" charset="0"/>
                        </a:rPr>
                        <a:t>Caregiver can plan with a trusted person by typing out wishes, signing the resulting document, and sharing with the trusted person and anyone else important to family. May also notarize the paper.</a:t>
                      </a:r>
                      <a:endParaRPr kumimoji="0" lang="en-US" sz="2000" b="0" i="0" u="none" strike="noStrike" kern="1200" cap="none" spc="-5" normalizeH="0" baseline="0">
                        <a:ln>
                          <a:noFill/>
                        </a:ln>
                        <a:solidFill>
                          <a:schemeClr val="tx1"/>
                        </a:solidFill>
                        <a:effectLst/>
                        <a:uLnTx/>
                        <a:uFillTx/>
                        <a:latin typeface="Arial" panose="020B0604020202020204" pitchFamily="34" charset="0"/>
                        <a:ea typeface="+mn-ea"/>
                        <a:cs typeface="Arial" panose="020B0604020202020204" pitchFamily="34" charset="0"/>
                      </a:endParaRPr>
                    </a:p>
                  </a:txBody>
                  <a:tcPr anchor="ctr">
                    <a:solidFill>
                      <a:srgbClr val="CC99CC"/>
                    </a:solidFill>
                  </a:tcPr>
                </a:tc>
                <a:extLst>
                  <a:ext uri="{0D108BD9-81ED-4DB2-BD59-A6C34878D82A}">
                    <a16:rowId xmlns:a16="http://schemas.microsoft.com/office/drawing/2014/main" val="1773357625"/>
                  </a:ext>
                </a:extLst>
              </a:tr>
              <a:tr h="1208366">
                <a:tc>
                  <a:txBody>
                    <a:bodyPr/>
                    <a:lstStyle/>
                    <a:p>
                      <a:pPr marL="0" algn="ctr" defTabSz="457200" rtl="0" eaLnBrk="1" latinLnBrk="0" hangingPunct="1"/>
                      <a:r>
                        <a:rPr lang="en-US" sz="2000" b="1" kern="1200">
                          <a:solidFill>
                            <a:schemeClr val="bg1"/>
                          </a:solidFill>
                          <a:latin typeface="Arial" panose="020B0604020202020204" pitchFamily="34" charset="0"/>
                          <a:ea typeface="+mn-ea"/>
                          <a:cs typeface="Arial" panose="020B0604020202020204" pitchFamily="34" charset="0"/>
                        </a:rPr>
                        <a:t>Power of Attorney</a:t>
                      </a:r>
                    </a:p>
                    <a:p>
                      <a:pPr marL="0" algn="ctr" defTabSz="457200" rtl="0" eaLnBrk="1" latinLnBrk="0" hangingPunct="1"/>
                      <a:r>
                        <a:rPr lang="en-US" sz="2000" b="1" kern="1200">
                          <a:solidFill>
                            <a:schemeClr val="bg1"/>
                          </a:solidFill>
                          <a:latin typeface="Arial" panose="020B0604020202020204" pitchFamily="34" charset="0"/>
                          <a:ea typeface="+mn-ea"/>
                          <a:cs typeface="Arial" panose="020B0604020202020204" pitchFamily="34" charset="0"/>
                        </a:rPr>
                        <a:t>Delegation of Parental Authority</a:t>
                      </a:r>
                    </a:p>
                  </a:txBody>
                  <a:tcPr anchor="c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Caregiver</a:t>
                      </a:r>
                      <a:r>
                        <a:rPr kumimoji="0" lang="en-US" sz="2000" b="0" i="0" u="none" strike="noStrike" kern="1200" cap="none" spc="-5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can</a:t>
                      </a:r>
                      <a:r>
                        <a:rPr kumimoji="0" lang="en-US" sz="20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work</a:t>
                      </a:r>
                      <a:r>
                        <a:rPr kumimoji="0" lang="en-US" sz="20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with</a:t>
                      </a:r>
                      <a:r>
                        <a:rPr kumimoji="0" lang="en-US" sz="2000" b="0" i="0" u="none" strike="noStrike" kern="1200" cap="none" spc="-3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a:t>
                      </a:r>
                      <a:r>
                        <a:rPr kumimoji="0" lang="en-US" sz="20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parents</a:t>
                      </a:r>
                      <a:r>
                        <a:rPr kumimoji="0" lang="en-US" sz="2000" b="0" i="0" u="none" strike="noStrike" kern="1200" cap="none" spc="-4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to</a:t>
                      </a:r>
                      <a:r>
                        <a:rPr kumimoji="0" lang="en-US" sz="20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plan</a:t>
                      </a:r>
                      <a:r>
                        <a:rPr kumimoji="0" lang="en-US" sz="2000" b="0" i="0" u="none" strike="noStrike" kern="1200" cap="none" spc="-3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where</a:t>
                      </a:r>
                      <a:r>
                        <a:rPr kumimoji="0" lang="en-US" sz="2000" b="0" i="0" u="none" strike="noStrike" kern="1200" cap="none" spc="-3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a:t>
                      </a:r>
                      <a:r>
                        <a:rPr kumimoji="0" lang="en-US" sz="2000" b="0"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child</a:t>
                      </a:r>
                      <a:r>
                        <a:rPr kumimoji="0" lang="en-US" sz="2000" b="0"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will</a:t>
                      </a:r>
                      <a:r>
                        <a:rPr kumimoji="0" lang="en-US" sz="20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go</a:t>
                      </a:r>
                      <a:r>
                        <a:rPr kumimoji="0" lang="en-US" sz="20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if</a:t>
                      </a:r>
                      <a:r>
                        <a:rPr kumimoji="0" lang="en-US" sz="20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they</a:t>
                      </a:r>
                      <a:r>
                        <a:rPr kumimoji="0" lang="en-US" sz="20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die.</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solidFill>
                      <a:schemeClr val="accent5"/>
                    </a:solidFill>
                  </a:tcPr>
                </a:tc>
                <a:extLst>
                  <a:ext uri="{0D108BD9-81ED-4DB2-BD59-A6C34878D82A}">
                    <a16:rowId xmlns:a16="http://schemas.microsoft.com/office/drawing/2014/main" val="1692037965"/>
                  </a:ext>
                </a:extLst>
              </a:tr>
              <a:tr h="845856">
                <a:tc>
                  <a:txBody>
                    <a:bodyPr/>
                    <a:lstStyle/>
                    <a:p>
                      <a:pPr marL="0" algn="ctr" defTabSz="457200" rtl="0" eaLnBrk="1" latinLnBrk="0" hangingPunct="1"/>
                      <a:r>
                        <a:rPr lang="en-US" sz="2000" b="1" kern="1200">
                          <a:solidFill>
                            <a:schemeClr val="tx1"/>
                          </a:solidFill>
                          <a:latin typeface="Arial" panose="020B0604020202020204" pitchFamily="34" charset="0"/>
                          <a:ea typeface="+mn-ea"/>
                          <a:cs typeface="Arial" panose="020B0604020202020204" pitchFamily="34" charset="0"/>
                        </a:rPr>
                        <a:t>Guardianship </a:t>
                      </a:r>
                    </a:p>
                  </a:txBody>
                  <a:tcPr anchor="c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 normalizeH="0" baseline="0" noProof="0">
                          <a:ln>
                            <a:noFill/>
                          </a:ln>
                          <a:solidFill>
                            <a:schemeClr val="tx1"/>
                          </a:solidFill>
                          <a:effectLst/>
                          <a:uLnTx/>
                          <a:uFillTx/>
                          <a:latin typeface="Arial" panose="020B0604020202020204" pitchFamily="34" charset="0"/>
                          <a:ea typeface="+mn-ea"/>
                          <a:cs typeface="Arial" panose="020B0604020202020204" pitchFamily="34" charset="0"/>
                        </a:rPr>
                        <a:t>Caregiver</a:t>
                      </a:r>
                      <a:r>
                        <a:rPr kumimoji="0" lang="en-US" sz="2000" b="0" i="0" u="none" strike="noStrike" kern="1200" cap="none" spc="-4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15" normalizeH="0" baseline="0" noProof="0">
                          <a:ln>
                            <a:noFill/>
                          </a:ln>
                          <a:solidFill>
                            <a:schemeClr val="tx1"/>
                          </a:solidFill>
                          <a:effectLst/>
                          <a:uLnTx/>
                          <a:uFillTx/>
                          <a:latin typeface="Arial" panose="020B0604020202020204" pitchFamily="34" charset="0"/>
                          <a:ea typeface="+mn-ea"/>
                          <a:cs typeface="Arial" panose="020B0604020202020204" pitchFamily="34" charset="0"/>
                        </a:rPr>
                        <a:t>may</a:t>
                      </a:r>
                      <a:r>
                        <a:rPr kumimoji="0" lang="en-US" sz="2000" b="0" i="0" u="none" strike="noStrike" kern="1200" cap="none" spc="1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be</a:t>
                      </a:r>
                      <a:r>
                        <a:rPr kumimoji="0" lang="en-US" sz="2000" b="0" i="0" u="none" strike="noStrike" kern="1200" cap="none" spc="-5"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able</a:t>
                      </a:r>
                      <a:r>
                        <a:rPr kumimoji="0" lang="en-US" sz="2000" b="0" i="0" u="none" strike="noStrike" kern="1200" cap="none" spc="-15"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chemeClr val="tx1"/>
                          </a:solidFill>
                          <a:effectLst/>
                          <a:uLnTx/>
                          <a:uFillTx/>
                          <a:latin typeface="Arial" panose="020B0604020202020204" pitchFamily="34" charset="0"/>
                          <a:ea typeface="+mn-ea"/>
                          <a:cs typeface="Arial" panose="020B0604020202020204" pitchFamily="34" charset="0"/>
                        </a:rPr>
                        <a:t>to</a:t>
                      </a:r>
                      <a:r>
                        <a:rPr kumimoji="0" lang="en-US" sz="2000" b="0" i="0" u="none" strike="noStrike" kern="1200" cap="none" spc="-1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chemeClr val="tx1"/>
                          </a:solidFill>
                          <a:effectLst/>
                          <a:uLnTx/>
                          <a:uFillTx/>
                          <a:latin typeface="Arial" panose="020B0604020202020204" pitchFamily="34" charset="0"/>
                          <a:ea typeface="+mn-ea"/>
                          <a:cs typeface="Arial" panose="020B0604020202020204" pitchFamily="34" charset="0"/>
                        </a:rPr>
                        <a:t>name </a:t>
                      </a: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successor</a:t>
                      </a:r>
                      <a:r>
                        <a:rPr kumimoji="0" lang="en-US" sz="2000" b="0" i="0" u="none" strike="noStrike" kern="1200" cap="none" spc="-4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chemeClr val="tx1"/>
                          </a:solidFill>
                          <a:effectLst/>
                          <a:uLnTx/>
                          <a:uFillTx/>
                          <a:latin typeface="Arial" panose="020B0604020202020204" pitchFamily="34" charset="0"/>
                          <a:ea typeface="+mn-ea"/>
                          <a:cs typeface="Arial" panose="020B0604020202020204" pitchFamily="34" charset="0"/>
                        </a:rPr>
                        <a:t>guardian</a:t>
                      </a:r>
                      <a:r>
                        <a:rPr kumimoji="0" lang="en-US" sz="2000" b="0" i="0" u="none" strike="noStrike" kern="1200" cap="none" spc="-3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through</a:t>
                      </a:r>
                      <a:r>
                        <a:rPr kumimoji="0" lang="en-US" sz="2000" b="0" i="0" u="none" strike="noStrike" kern="1200" cap="none" spc="-3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chemeClr val="tx1"/>
                          </a:solidFill>
                          <a:effectLst/>
                          <a:uLnTx/>
                          <a:uFillTx/>
                          <a:latin typeface="Arial" panose="020B0604020202020204" pitchFamily="34" charset="0"/>
                          <a:ea typeface="+mn-ea"/>
                          <a:cs typeface="Arial" panose="020B0604020202020204" pitchFamily="34" charset="0"/>
                        </a:rPr>
                        <a:t>guardianship</a:t>
                      </a:r>
                      <a:r>
                        <a:rPr kumimoji="0" lang="en-US" sz="2000" b="0" i="0" u="none" strike="noStrike" kern="1200" cap="none" spc="-4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chemeClr val="tx1"/>
                          </a:solidFill>
                          <a:effectLst/>
                          <a:uLnTx/>
                          <a:uFillTx/>
                          <a:latin typeface="Arial" panose="020B0604020202020204" pitchFamily="34" charset="0"/>
                          <a:ea typeface="+mn-ea"/>
                          <a:cs typeface="Arial" panose="020B0604020202020204" pitchFamily="34" charset="0"/>
                        </a:rPr>
                        <a:t>process.</a:t>
                      </a:r>
                      <a:endParaRPr kumimoji="0" lang="en-US"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anchor="ctr">
                    <a:solidFill>
                      <a:schemeClr val="accent6"/>
                    </a:solidFill>
                  </a:tcPr>
                </a:tc>
                <a:extLst>
                  <a:ext uri="{0D108BD9-81ED-4DB2-BD59-A6C34878D82A}">
                    <a16:rowId xmlns:a16="http://schemas.microsoft.com/office/drawing/2014/main" val="81378932"/>
                  </a:ext>
                </a:extLst>
              </a:tr>
              <a:tr h="1309064">
                <a:tc>
                  <a:txBody>
                    <a:bodyPr/>
                    <a:lstStyle/>
                    <a:p>
                      <a:pPr marL="0" algn="ctr" defTabSz="457200" rtl="0" eaLnBrk="1" latinLnBrk="0" hangingPunct="1"/>
                      <a:r>
                        <a:rPr lang="en-US" sz="2000" b="1" kern="1200">
                          <a:solidFill>
                            <a:schemeClr val="bg1"/>
                          </a:solidFill>
                          <a:latin typeface="Arial" panose="020B0604020202020204" pitchFamily="34" charset="0"/>
                          <a:ea typeface="+mn-ea"/>
                          <a:cs typeface="Arial" panose="020B0604020202020204" pitchFamily="34" charset="0"/>
                        </a:rPr>
                        <a:t>Adoption</a:t>
                      </a:r>
                    </a:p>
                  </a:txBody>
                  <a:tcPr anchor="ctr">
                    <a:solidFill>
                      <a:schemeClr val="accent5"/>
                    </a:solidFill>
                  </a:tcPr>
                </a:tc>
                <a:tc>
                  <a:txBody>
                    <a:bodyPr/>
                    <a:lstStyle/>
                    <a:p>
                      <a:pPr marL="355600" marR="0" lvl="0" indent="-342900" algn="l" defTabSz="914400" rtl="0" eaLnBrk="1" fontAlgn="auto" latinLnBrk="0" hangingPunct="1">
                        <a:lnSpc>
                          <a:spcPct val="100000"/>
                        </a:lnSpc>
                        <a:spcBef>
                          <a:spcPts val="650"/>
                        </a:spcBef>
                        <a:spcAft>
                          <a:spcPts val="0"/>
                        </a:spcAft>
                        <a:buClrTx/>
                        <a:buSzTx/>
                        <a:buFont typeface="Arial" panose="020B0604020202020204" pitchFamily="34" charset="0"/>
                        <a:buChar char="•"/>
                        <a:tabLst/>
                        <a:defRPr/>
                      </a:pP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Caregiver</a:t>
                      </a:r>
                      <a:r>
                        <a:rPr kumimoji="0" lang="en-US" sz="2000" b="0" i="0" u="none" strike="noStrike" kern="1200" cap="none" spc="-5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can</a:t>
                      </a:r>
                      <a:r>
                        <a:rPr kumimoji="0" lang="en-US" sz="20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r>
                        <a:rPr kumimoji="0" lang="en-US" sz="20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guardian</a:t>
                      </a:r>
                      <a:r>
                        <a:rPr kumimoji="0" lang="en-US" sz="2000" b="0" i="0" u="none" strike="noStrike" kern="1200" cap="none" spc="-4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a:t>
                      </a:r>
                      <a:r>
                        <a:rPr kumimoji="0" lang="en-US" sz="20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will.</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55600" marR="0" lvl="0" indent="-342900" algn="l" defTabSz="914400" rtl="0" eaLnBrk="1" fontAlgn="auto" latinLnBrk="0" hangingPunct="1">
                        <a:lnSpc>
                          <a:spcPct val="100000"/>
                        </a:lnSpc>
                        <a:spcBef>
                          <a:spcPts val="550"/>
                        </a:spcBef>
                        <a:spcAft>
                          <a:spcPts val="0"/>
                        </a:spcAft>
                        <a:buClrTx/>
                        <a:buSzTx/>
                        <a:buFont typeface="Arial" panose="020B0604020202020204" pitchFamily="34" charset="0"/>
                        <a:buChar char="•"/>
                        <a:tabLst/>
                        <a:defRPr/>
                      </a:pP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Caregiver</a:t>
                      </a:r>
                      <a:r>
                        <a:rPr kumimoji="0" lang="en-US" sz="2000" b="0" i="0" u="none" strike="noStrike" kern="1200" cap="none" spc="-4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may</a:t>
                      </a:r>
                      <a:r>
                        <a:rPr kumimoji="0" lang="en-US" sz="20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be</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able</a:t>
                      </a:r>
                      <a:r>
                        <a:rPr kumimoji="0" lang="en-US" sz="20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to</a:t>
                      </a:r>
                      <a:r>
                        <a:rPr kumimoji="0" lang="en-US" sz="20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 </a:t>
                      </a:r>
                      <a:r>
                        <a:rPr kumimoji="0" lang="en-US" sz="20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standby</a:t>
                      </a:r>
                      <a:r>
                        <a:rPr kumimoji="0" lang="en-US" sz="2000" b="0"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guardian</a:t>
                      </a:r>
                      <a:r>
                        <a:rPr kumimoji="0" lang="en-US" sz="2000" b="0" i="0" u="none" strike="noStrike" kern="1200" cap="none" spc="-3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to</a:t>
                      </a:r>
                      <a:r>
                        <a:rPr kumimoji="0" lang="en-US" sz="20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take</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over</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if caregiver </a:t>
                      </a:r>
                      <a:r>
                        <a:rPr kumimoji="0" lang="en-US" sz="2000" b="0"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becomes</a:t>
                      </a:r>
                      <a:r>
                        <a:rPr kumimoji="0" lang="en-US" sz="20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disabled.</a:t>
                      </a:r>
                      <a:endParaRPr lang="en-US" sz="2000">
                        <a:latin typeface="Arial" panose="020B0604020202020204" pitchFamily="34" charset="0"/>
                        <a:cs typeface="Arial" panose="020B0604020202020204" pitchFamily="34" charset="0"/>
                      </a:endParaRPr>
                    </a:p>
                  </a:txBody>
                  <a:tcPr anchor="ctr">
                    <a:solidFill>
                      <a:schemeClr val="accent5"/>
                    </a:solidFill>
                  </a:tcPr>
                </a:tc>
                <a:extLst>
                  <a:ext uri="{0D108BD9-81ED-4DB2-BD59-A6C34878D82A}">
                    <a16:rowId xmlns:a16="http://schemas.microsoft.com/office/drawing/2014/main" val="1001203740"/>
                  </a:ext>
                </a:extLst>
              </a:tr>
            </a:tbl>
          </a:graphicData>
        </a:graphic>
      </p:graphicFrame>
      <p:sp>
        <p:nvSpPr>
          <p:cNvPr id="4" name="object 21">
            <a:extLst>
              <a:ext uri="{FF2B5EF4-FFF2-40B4-BE49-F238E27FC236}">
                <a16:creationId xmlns:a16="http://schemas.microsoft.com/office/drawing/2014/main" id="{980AFD38-CA55-4424-B3C2-DB010419016F}"/>
              </a:ext>
            </a:extLst>
          </p:cNvPr>
          <p:cNvSpPr txBox="1">
            <a:spLocks/>
          </p:cNvSpPr>
          <p:nvPr/>
        </p:nvSpPr>
        <p:spPr bwMode="gray">
          <a:xfrm>
            <a:off x="278646" y="294980"/>
            <a:ext cx="11634708" cy="873957"/>
          </a:xfrm>
          <a:prstGeom prst="rect">
            <a:avLst/>
          </a:prstGeom>
        </p:spPr>
        <p:txBody>
          <a:bodyPr vert="horz" wrap="square" lIns="0" tIns="12065" rIns="0" bIns="0" rtlCol="0" anchor="ctr">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2700" marR="5080" indent="-635">
              <a:spcBef>
                <a:spcPts val="95"/>
              </a:spcBef>
            </a:pPr>
            <a:r>
              <a:rPr lang="en-US" sz="2800">
                <a:solidFill>
                  <a:srgbClr val="2F082B"/>
                </a:solidFill>
              </a:rPr>
              <a:t>Alternative Care Planning for Kinship/Grandfamilies Outside of Foster Care</a:t>
            </a:r>
          </a:p>
        </p:txBody>
      </p:sp>
    </p:spTree>
    <p:extLst>
      <p:ext uri="{BB962C8B-B14F-4D97-AF65-F5344CB8AC3E}">
        <p14:creationId xmlns:p14="http://schemas.microsoft.com/office/powerpoint/2010/main" val="2066934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atino grandmother and grandfather are blowing bubbles with their young grandchild">
            <a:extLst>
              <a:ext uri="{FF2B5EF4-FFF2-40B4-BE49-F238E27FC236}">
                <a16:creationId xmlns:a16="http://schemas.microsoft.com/office/drawing/2014/main" id="{7DD450B6-354B-B8E5-1E6E-FD2CBFF0763B}"/>
              </a:ext>
            </a:extLst>
          </p:cNvPr>
          <p:cNvPicPr>
            <a:picLocks noGrp="1" noChangeAspect="1"/>
          </p:cNvPicPr>
          <p:nvPr>
            <p:ph type="pic" sz="quarter" idx="10"/>
          </p:nvPr>
        </p:nvPicPr>
        <p:blipFill>
          <a:blip r:embed="rId3"/>
          <a:srcRect l="15549" r="15549"/>
          <a:stretch/>
        </p:blipFill>
        <p:spPr>
          <a:xfrm>
            <a:off x="5104054" y="0"/>
            <a:ext cx="7087945" cy="6858000"/>
          </a:xfrm>
        </p:spPr>
      </p:pic>
      <p:sp>
        <p:nvSpPr>
          <p:cNvPr id="3" name="Title 2">
            <a:extLst>
              <a:ext uri="{FF2B5EF4-FFF2-40B4-BE49-F238E27FC236}">
                <a16:creationId xmlns:a16="http://schemas.microsoft.com/office/drawing/2014/main" id="{C4290A39-2EE8-D283-19A4-A34D834785CD}"/>
              </a:ext>
            </a:extLst>
          </p:cNvPr>
          <p:cNvSpPr>
            <a:spLocks noGrp="1"/>
          </p:cNvSpPr>
          <p:nvPr>
            <p:ph type="ctrTitle"/>
          </p:nvPr>
        </p:nvSpPr>
        <p:spPr>
          <a:xfrm>
            <a:off x="438912" y="2235200"/>
            <a:ext cx="4090789" cy="2387600"/>
          </a:xfrm>
        </p:spPr>
        <p:txBody>
          <a:bodyPr/>
          <a:lstStyle/>
          <a:p>
            <a:r>
              <a:rPr lang="en-US"/>
              <a:t>Legal Relationships</a:t>
            </a:r>
          </a:p>
        </p:txBody>
      </p:sp>
    </p:spTree>
    <p:extLst>
      <p:ext uri="{BB962C8B-B14F-4D97-AF65-F5344CB8AC3E}">
        <p14:creationId xmlns:p14="http://schemas.microsoft.com/office/powerpoint/2010/main" val="2821482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2DC7B86E-9754-41DE-A10F-C5E2D7C1E7BD}"/>
              </a:ext>
            </a:extLst>
          </p:cNvPr>
          <p:cNvGraphicFramePr>
            <a:graphicFrameLocks noGrp="1"/>
          </p:cNvGraphicFramePr>
          <p:nvPr>
            <p:extLst>
              <p:ext uri="{D42A27DB-BD31-4B8C-83A1-F6EECF244321}">
                <p14:modId xmlns:p14="http://schemas.microsoft.com/office/powerpoint/2010/main" val="3784410095"/>
              </p:ext>
            </p:extLst>
          </p:nvPr>
        </p:nvGraphicFramePr>
        <p:xfrm>
          <a:off x="512619" y="1112097"/>
          <a:ext cx="11166762" cy="5613870"/>
        </p:xfrm>
        <a:graphic>
          <a:graphicData uri="http://schemas.openxmlformats.org/drawingml/2006/table">
            <a:tbl>
              <a:tblPr firstRow="1" bandRow="1">
                <a:tableStyleId>{5C22544A-7EE6-4342-B048-85BDC9FD1C3A}</a:tableStyleId>
              </a:tblPr>
              <a:tblGrid>
                <a:gridCol w="2445871">
                  <a:extLst>
                    <a:ext uri="{9D8B030D-6E8A-4147-A177-3AD203B41FA5}">
                      <a16:colId xmlns:a16="http://schemas.microsoft.com/office/drawing/2014/main" val="1349149051"/>
                    </a:ext>
                  </a:extLst>
                </a:gridCol>
                <a:gridCol w="8720891">
                  <a:extLst>
                    <a:ext uri="{9D8B030D-6E8A-4147-A177-3AD203B41FA5}">
                      <a16:colId xmlns:a16="http://schemas.microsoft.com/office/drawing/2014/main" val="1182355830"/>
                    </a:ext>
                  </a:extLst>
                </a:gridCol>
              </a:tblGrid>
              <a:tr h="1114446">
                <a:tc>
                  <a:txBody>
                    <a:bodyPr/>
                    <a:lstStyle/>
                    <a:p>
                      <a:pPr algn="ctr"/>
                      <a:r>
                        <a:rPr lang="en-US" sz="2000">
                          <a:solidFill>
                            <a:schemeClr val="tx1"/>
                          </a:solidFill>
                          <a:latin typeface="+mn-lt"/>
                          <a:cs typeface="Calibri" panose="020F0502020204030204" pitchFamily="34" charset="0"/>
                        </a:rPr>
                        <a:t>Foster Care</a:t>
                      </a:r>
                    </a:p>
                  </a:txBody>
                  <a:tcPr anchor="c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Caregiver</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can</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work</a:t>
                      </a:r>
                      <a:r>
                        <a:rPr kumimoji="0" lang="en-US" sz="2000" b="0" i="0" u="none" strike="noStrike" kern="1200" cap="none" spc="-3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with</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the</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20" normalizeH="0" baseline="0" noProof="0">
                          <a:ln>
                            <a:noFill/>
                          </a:ln>
                          <a:solidFill>
                            <a:schemeClr val="tx1"/>
                          </a:solidFill>
                          <a:effectLst/>
                          <a:uLnTx/>
                          <a:uFillTx/>
                          <a:latin typeface="+mn-lt"/>
                          <a:ea typeface="+mn-ea"/>
                          <a:cs typeface="Calibri" panose="020F0502020204030204" pitchFamily="34" charset="0"/>
                        </a:rPr>
                        <a:t>child’s</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case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worker to</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20" normalizeH="0" baseline="0" noProof="0">
                          <a:ln>
                            <a:noFill/>
                          </a:ln>
                          <a:solidFill>
                            <a:schemeClr val="tx1"/>
                          </a:solidFill>
                          <a:effectLst/>
                          <a:uLnTx/>
                          <a:uFillTx/>
                          <a:latin typeface="+mn-lt"/>
                          <a:ea typeface="+mn-ea"/>
                          <a:cs typeface="Calibri" panose="020F0502020204030204" pitchFamily="34" charset="0"/>
                        </a:rPr>
                        <a:t>make</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sure</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they</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have</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another</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family</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member</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or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close family</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friend identified</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to</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care</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for</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the child</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if</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caregiver</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dies</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or</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can</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no</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longer </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care</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for</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the</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child.</a:t>
                      </a:r>
                      <a:endParaRPr lang="en-US" sz="2000">
                        <a:solidFill>
                          <a:schemeClr val="tx1"/>
                        </a:solidFill>
                        <a:latin typeface="+mn-lt"/>
                        <a:cs typeface="Calibri" panose="020F0502020204030204" pitchFamily="34" charset="0"/>
                      </a:endParaRPr>
                    </a:p>
                  </a:txBody>
                  <a:tcPr anchor="ctr">
                    <a:solidFill>
                      <a:schemeClr val="accent6"/>
                    </a:solidFill>
                  </a:tcPr>
                </a:tc>
                <a:extLst>
                  <a:ext uri="{0D108BD9-81ED-4DB2-BD59-A6C34878D82A}">
                    <a16:rowId xmlns:a16="http://schemas.microsoft.com/office/drawing/2014/main" val="3930626571"/>
                  </a:ext>
                </a:extLst>
              </a:tr>
              <a:tr h="1166251">
                <a:tc>
                  <a:txBody>
                    <a:bodyPr/>
                    <a:lstStyle/>
                    <a:p>
                      <a:pPr algn="ctr"/>
                      <a:r>
                        <a:rPr lang="en-US" sz="2000" b="1">
                          <a:solidFill>
                            <a:schemeClr val="bg1"/>
                          </a:solidFill>
                          <a:latin typeface="+mn-lt"/>
                          <a:cs typeface="Calibri" panose="020F0502020204030204" pitchFamily="34" charset="0"/>
                        </a:rPr>
                        <a:t>Guardianship</a:t>
                      </a:r>
                    </a:p>
                  </a:txBody>
                  <a:tcPr anchor="c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As</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part</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of</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the</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process</a:t>
                      </a:r>
                      <a:r>
                        <a:rPr kumimoji="0" lang="en-US" sz="20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 of</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becoming</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guardian</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and</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the child</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exiting the</a:t>
                      </a:r>
                      <a:r>
                        <a:rPr kumimoji="0" lang="en-US" sz="2000" b="0" i="0" u="none" strike="noStrike" kern="1200" cap="none" spc="1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foster</a:t>
                      </a:r>
                      <a:r>
                        <a:rPr kumimoji="0" lang="en-US" sz="2000" b="0" i="0" u="none" strike="noStrike" kern="1200" cap="none" spc="-3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15" normalizeH="0" baseline="0" noProof="0">
                          <a:ln>
                            <a:noFill/>
                          </a:ln>
                          <a:solidFill>
                            <a:srgbClr val="FFFFFF"/>
                          </a:solidFill>
                          <a:effectLst/>
                          <a:uLnTx/>
                          <a:uFillTx/>
                          <a:latin typeface="+mn-lt"/>
                          <a:ea typeface="+mn-ea"/>
                          <a:cs typeface="Calibri" panose="020F0502020204030204" pitchFamily="34" charset="0"/>
                        </a:rPr>
                        <a:t>care</a:t>
                      </a:r>
                      <a:r>
                        <a:rPr kumimoji="0" lang="en-US" sz="2000" b="0" i="0" u="none" strike="noStrike" kern="1200" cap="none" spc="1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system,</a:t>
                      </a:r>
                      <a:r>
                        <a:rPr kumimoji="0" lang="en-US" sz="2000" b="0" i="0" u="none" strike="noStrike" kern="1200" cap="none" spc="-1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the</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caregiver may</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 be</a:t>
                      </a:r>
                      <a:r>
                        <a:rPr kumimoji="0" lang="en-US" sz="20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able</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 to</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 name</a:t>
                      </a:r>
                      <a:r>
                        <a:rPr kumimoji="0" lang="en-US" sz="20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 a</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successor </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guardian</a:t>
                      </a:r>
                      <a:r>
                        <a:rPr kumimoji="0" lang="en-US" sz="2000" b="0" i="0" u="none" strike="noStrike" kern="1200" cap="none" spc="-1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to</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20" normalizeH="0" baseline="0" noProof="0">
                          <a:ln>
                            <a:noFill/>
                          </a:ln>
                          <a:solidFill>
                            <a:srgbClr val="FFFFFF"/>
                          </a:solidFill>
                          <a:effectLst/>
                          <a:uLnTx/>
                          <a:uFillTx/>
                          <a:latin typeface="+mn-lt"/>
                          <a:ea typeface="+mn-ea"/>
                          <a:cs typeface="Calibri" panose="020F0502020204030204" pitchFamily="34" charset="0"/>
                        </a:rPr>
                        <a:t>take</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over</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if</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rgbClr val="FFFFFF"/>
                          </a:solidFill>
                          <a:effectLst/>
                          <a:uLnTx/>
                          <a:uFillTx/>
                          <a:latin typeface="+mn-lt"/>
                          <a:ea typeface="+mn-ea"/>
                          <a:cs typeface="Calibri" panose="020F0502020204030204" pitchFamily="34" charset="0"/>
                        </a:rPr>
                        <a:t>they</a:t>
                      </a: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 </a:t>
                      </a:r>
                      <a:r>
                        <a:rPr kumimoji="0" lang="en-US" sz="20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die</a:t>
                      </a:r>
                      <a:endParaRPr lang="en-US" sz="2000">
                        <a:latin typeface="+mn-lt"/>
                        <a:cs typeface="Calibri" panose="020F0502020204030204" pitchFamily="34" charset="0"/>
                      </a:endParaRPr>
                    </a:p>
                  </a:txBody>
                  <a:tcPr anchor="ctr">
                    <a:solidFill>
                      <a:schemeClr val="accent5"/>
                    </a:solidFill>
                  </a:tcPr>
                </a:tc>
                <a:extLst>
                  <a:ext uri="{0D108BD9-81ED-4DB2-BD59-A6C34878D82A}">
                    <a16:rowId xmlns:a16="http://schemas.microsoft.com/office/drawing/2014/main" val="1677600828"/>
                  </a:ext>
                </a:extLst>
              </a:tr>
              <a:tr h="488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mn-lt"/>
                          <a:ea typeface="+mn-ea"/>
                          <a:cs typeface="Calibri" panose="020F0502020204030204" pitchFamily="34" charset="0"/>
                        </a:rPr>
                        <a:t>GAP</a:t>
                      </a:r>
                      <a:endPar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endParaRPr>
                    </a:p>
                    <a:p>
                      <a:pPr marL="212090" marR="205740" lvl="0" indent="-127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chemeClr val="tx1"/>
                          </a:solidFill>
                          <a:effectLst/>
                          <a:uLnTx/>
                          <a:uFillTx/>
                          <a:latin typeface="+mn-lt"/>
                          <a:ea typeface="+mn-ea"/>
                          <a:cs typeface="Calibri" panose="020F0502020204030204" pitchFamily="34" charset="0"/>
                        </a:rPr>
                        <a:t>(Guardianship Assistance</a:t>
                      </a:r>
                      <a:r>
                        <a:rPr kumimoji="0" lang="en-US" sz="2000" b="1" i="0" u="none" strike="noStrike" kern="1200" cap="none" spc="-70" normalizeH="0" baseline="0" noProof="0">
                          <a:ln>
                            <a:noFill/>
                          </a:ln>
                          <a:solidFill>
                            <a:schemeClr val="tx1"/>
                          </a:solidFill>
                          <a:effectLst/>
                          <a:uLnTx/>
                          <a:uFillTx/>
                          <a:latin typeface="+mn-lt"/>
                          <a:ea typeface="+mn-ea"/>
                          <a:cs typeface="Calibri" panose="020F0502020204030204" pitchFamily="34" charset="0"/>
                        </a:rPr>
                        <a:t> </a:t>
                      </a:r>
                      <a:r>
                        <a:rPr kumimoji="0" lang="en-US" sz="2000" b="1" i="0" u="none" strike="noStrike" kern="1200" cap="none" spc="-10" normalizeH="0" baseline="0" noProof="0">
                          <a:ln>
                            <a:noFill/>
                          </a:ln>
                          <a:solidFill>
                            <a:schemeClr val="tx1"/>
                          </a:solidFill>
                          <a:effectLst/>
                          <a:uLnTx/>
                          <a:uFillTx/>
                          <a:latin typeface="+mn-lt"/>
                          <a:ea typeface="+mn-ea"/>
                          <a:cs typeface="Calibri" panose="020F0502020204030204" pitchFamily="34" charset="0"/>
                        </a:rPr>
                        <a:t>Program)</a:t>
                      </a:r>
                      <a:endParaRPr lang="en-US" sz="2000">
                        <a:solidFill>
                          <a:schemeClr val="tx1"/>
                        </a:solidFill>
                        <a:latin typeface="+mn-lt"/>
                        <a:cs typeface="Calibri" panose="020F0502020204030204" pitchFamily="34" charset="0"/>
                      </a:endParaRPr>
                    </a:p>
                  </a:txBody>
                  <a:tcPr anchor="c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The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GAP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agreement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must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be in place BEFORE </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getting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the guardianship court </a:t>
                      </a:r>
                      <a:r>
                        <a:rPr kumimoji="0" lang="en-US" sz="2000" b="0" i="0" u="none" strike="noStrike" kern="1200" cap="none" spc="-25" normalizeH="0" baseline="0" noProof="0">
                          <a:ln>
                            <a:noFill/>
                          </a:ln>
                          <a:solidFill>
                            <a:schemeClr val="tx1"/>
                          </a:solidFill>
                          <a:effectLst/>
                          <a:uLnTx/>
                          <a:uFillTx/>
                          <a:latin typeface="+mn-lt"/>
                          <a:ea typeface="+mn-ea"/>
                          <a:cs typeface="Calibri" panose="020F0502020204030204" pitchFamily="34" charset="0"/>
                        </a:rPr>
                        <a:t>order.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The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caregiver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will name a successor guardian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to </a:t>
                      </a:r>
                      <a:r>
                        <a:rPr kumimoji="0" lang="en-US" sz="2000" b="0" i="0" u="none" strike="noStrike" kern="1200" cap="none" spc="-20" normalizeH="0" baseline="0" noProof="0">
                          <a:ln>
                            <a:noFill/>
                          </a:ln>
                          <a:solidFill>
                            <a:schemeClr val="tx1"/>
                          </a:solidFill>
                          <a:effectLst/>
                          <a:uLnTx/>
                          <a:uFillTx/>
                          <a:latin typeface="+mn-lt"/>
                          <a:ea typeface="+mn-ea"/>
                          <a:cs typeface="Calibri" panose="020F0502020204030204" pitchFamily="34" charset="0"/>
                        </a:rPr>
                        <a:t>take </a:t>
                      </a:r>
                      <a:r>
                        <a:rPr kumimoji="0" lang="en-US" sz="2000" b="0" i="0" u="none" strike="noStrike" kern="1200" cap="none" spc="-30" normalizeH="0" baseline="0" noProof="0">
                          <a:ln>
                            <a:noFill/>
                          </a:ln>
                          <a:solidFill>
                            <a:schemeClr val="tx1"/>
                          </a:solidFill>
                          <a:effectLst/>
                          <a:uLnTx/>
                          <a:uFillTx/>
                          <a:latin typeface="+mn-lt"/>
                          <a:ea typeface="+mn-ea"/>
                          <a:cs typeface="Calibri" panose="020F0502020204030204" pitchFamily="34" charset="0"/>
                        </a:rPr>
                        <a:t>over.</a:t>
                      </a:r>
                      <a:r>
                        <a:rPr kumimoji="0" lang="en-US" sz="2000" b="0" i="0" u="none" strike="noStrike" kern="1200" cap="none" spc="-2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That successor does not </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have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to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be licensed or a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relative to </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get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the monthly financial</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assistance.</a:t>
                      </a:r>
                      <a:endParaRPr lang="en-US" sz="2000">
                        <a:solidFill>
                          <a:schemeClr val="tx1"/>
                        </a:solidFill>
                        <a:latin typeface="+mn-lt"/>
                        <a:cs typeface="Calibri" panose="020F0502020204030204" pitchFamily="34" charset="0"/>
                      </a:endParaRPr>
                    </a:p>
                  </a:txBody>
                  <a:tcPr anchor="ctr">
                    <a:solidFill>
                      <a:schemeClr val="accent6"/>
                    </a:solidFill>
                  </a:tcPr>
                </a:tc>
                <a:extLst>
                  <a:ext uri="{0D108BD9-81ED-4DB2-BD59-A6C34878D82A}">
                    <a16:rowId xmlns:a16="http://schemas.microsoft.com/office/drawing/2014/main" val="1193555615"/>
                  </a:ext>
                </a:extLst>
              </a:tr>
              <a:tr h="856282">
                <a:tc>
                  <a:txBody>
                    <a:bodyPr/>
                    <a:lstStyle/>
                    <a:p>
                      <a:pPr algn="ctr"/>
                      <a:r>
                        <a:rPr kumimoji="0" lang="en-US" sz="2000" b="1" i="0" u="none" strike="noStrike" kern="1200" cap="none" spc="-5" normalizeH="0" baseline="0" noProof="0">
                          <a:ln>
                            <a:noFill/>
                          </a:ln>
                          <a:solidFill>
                            <a:srgbClr val="FFFFFF"/>
                          </a:solidFill>
                          <a:effectLst/>
                          <a:uLnTx/>
                          <a:uFillTx/>
                          <a:latin typeface="+mn-lt"/>
                          <a:ea typeface="+mn-ea"/>
                          <a:cs typeface="Calibri" panose="020F0502020204030204" pitchFamily="34" charset="0"/>
                        </a:rPr>
                        <a:t>Adoption</a:t>
                      </a:r>
                      <a:endParaRPr lang="en-US" sz="2000">
                        <a:latin typeface="+mn-lt"/>
                        <a:cs typeface="Calibri" panose="020F0502020204030204" pitchFamily="34" charset="0"/>
                      </a:endParaRPr>
                    </a:p>
                  </a:txBody>
                  <a:tcPr anchor="c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 normalizeH="0" baseline="0" noProof="0">
                          <a:ln>
                            <a:noFill/>
                          </a:ln>
                          <a:solidFill>
                            <a:srgbClr val="FFFFFF"/>
                          </a:solidFill>
                          <a:effectLst/>
                          <a:uLnTx/>
                          <a:uFillTx/>
                          <a:latin typeface="+mn-lt"/>
                          <a:ea typeface="+mn-ea"/>
                          <a:cs typeface="Calibri" panose="020F0502020204030204" pitchFamily="34" charset="0"/>
                        </a:rPr>
                        <a:t>After the adoption process is complete, the adoptive parent can create a will and name a guardian for the child, just like any birth parent.</a:t>
                      </a:r>
                      <a:endParaRPr lang="en-US" sz="2000">
                        <a:latin typeface="+mn-lt"/>
                        <a:cs typeface="Calibri" panose="020F0502020204030204" pitchFamily="34" charset="0"/>
                      </a:endParaRPr>
                    </a:p>
                  </a:txBody>
                  <a:tcPr anchor="ctr">
                    <a:solidFill>
                      <a:schemeClr val="accent5"/>
                    </a:solidFill>
                  </a:tcPr>
                </a:tc>
                <a:extLst>
                  <a:ext uri="{0D108BD9-81ED-4DB2-BD59-A6C34878D82A}">
                    <a16:rowId xmlns:a16="http://schemas.microsoft.com/office/drawing/2014/main" val="2626854088"/>
                  </a:ext>
                </a:extLst>
              </a:tr>
              <a:tr h="1166251">
                <a:tc>
                  <a:txBody>
                    <a:bodyPr/>
                    <a:lstStyle/>
                    <a:p>
                      <a:pPr algn="ctr"/>
                      <a:r>
                        <a:rPr lang="en-US" sz="2000" b="1">
                          <a:solidFill>
                            <a:schemeClr val="tx1"/>
                          </a:solidFill>
                          <a:latin typeface="+mn-lt"/>
                          <a:cs typeface="Calibri" panose="020F0502020204030204" pitchFamily="34" charset="0"/>
                        </a:rPr>
                        <a:t>Adoption Assistance</a:t>
                      </a:r>
                    </a:p>
                  </a:txBody>
                  <a:tcPr anchor="c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As</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part</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of</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this</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process,</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the</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caregiver</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can</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name</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a</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successor</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guardian</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to</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20" normalizeH="0" baseline="0" noProof="0">
                          <a:ln>
                            <a:noFill/>
                          </a:ln>
                          <a:solidFill>
                            <a:schemeClr val="tx1"/>
                          </a:solidFill>
                          <a:effectLst/>
                          <a:uLnTx/>
                          <a:uFillTx/>
                          <a:latin typeface="+mn-lt"/>
                          <a:ea typeface="+mn-ea"/>
                          <a:cs typeface="Calibri" panose="020F0502020204030204" pitchFamily="34" charset="0"/>
                        </a:rPr>
                        <a:t>take</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over</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if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they</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die.</a:t>
                      </a:r>
                      <a:r>
                        <a:rPr kumimoji="0" lang="en-US" sz="2000" b="0" i="0" u="none" strike="noStrike" kern="1200" cap="none" spc="2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If</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the new</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caregiver</a:t>
                      </a:r>
                      <a:r>
                        <a:rPr kumimoji="0" lang="en-US" sz="2000" b="0" i="0" u="none" strike="noStrike" kern="1200" cap="none" spc="-1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then</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adopts the</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child,</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they</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may</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be able</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to</a:t>
                      </a:r>
                      <a:r>
                        <a:rPr kumimoji="0" lang="en-US" sz="2000" b="0" i="0" u="none" strike="noStrike" kern="1200" cap="none" spc="0"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10" normalizeH="0" baseline="0" noProof="0">
                          <a:ln>
                            <a:noFill/>
                          </a:ln>
                          <a:solidFill>
                            <a:schemeClr val="tx1"/>
                          </a:solidFill>
                          <a:effectLst/>
                          <a:uLnTx/>
                          <a:uFillTx/>
                          <a:latin typeface="+mn-lt"/>
                          <a:ea typeface="+mn-ea"/>
                          <a:cs typeface="Calibri" panose="020F0502020204030204" pitchFamily="34" charset="0"/>
                        </a:rPr>
                        <a:t>receive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the</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adoption</a:t>
                      </a:r>
                      <a:r>
                        <a:rPr kumimoji="0" lang="en-US" sz="2000" b="0" i="0" u="none" strike="noStrike" kern="1200" cap="none" spc="-25" normalizeH="0" baseline="0" noProof="0">
                          <a:ln>
                            <a:noFill/>
                          </a:ln>
                          <a:solidFill>
                            <a:schemeClr val="tx1"/>
                          </a:solidFill>
                          <a:effectLst/>
                          <a:uLnTx/>
                          <a:uFillTx/>
                          <a:latin typeface="+mn-lt"/>
                          <a:ea typeface="+mn-ea"/>
                          <a:cs typeface="Calibri" panose="020F0502020204030204" pitchFamily="34" charset="0"/>
                        </a:rPr>
                        <a:t> </a:t>
                      </a:r>
                      <a:r>
                        <a:rPr kumimoji="0" lang="en-US" sz="2000" b="0" i="0" u="none" strike="noStrike" kern="1200" cap="none" spc="-5" normalizeH="0" baseline="0" noProof="0">
                          <a:ln>
                            <a:noFill/>
                          </a:ln>
                          <a:solidFill>
                            <a:schemeClr val="tx1"/>
                          </a:solidFill>
                          <a:effectLst/>
                          <a:uLnTx/>
                          <a:uFillTx/>
                          <a:latin typeface="+mn-lt"/>
                          <a:ea typeface="+mn-ea"/>
                          <a:cs typeface="Calibri" panose="020F0502020204030204" pitchFamily="34" charset="0"/>
                        </a:rPr>
                        <a:t>assistance.</a:t>
                      </a:r>
                      <a:endParaRPr lang="en-US" sz="2000">
                        <a:solidFill>
                          <a:schemeClr val="tx1"/>
                        </a:solidFill>
                        <a:latin typeface="+mn-lt"/>
                        <a:cs typeface="Calibri" panose="020F0502020204030204" pitchFamily="34" charset="0"/>
                      </a:endParaRPr>
                    </a:p>
                  </a:txBody>
                  <a:tcPr anchor="ctr">
                    <a:solidFill>
                      <a:schemeClr val="accent6"/>
                    </a:solidFill>
                  </a:tcPr>
                </a:tc>
                <a:extLst>
                  <a:ext uri="{0D108BD9-81ED-4DB2-BD59-A6C34878D82A}">
                    <a16:rowId xmlns:a16="http://schemas.microsoft.com/office/drawing/2014/main" val="2185934080"/>
                  </a:ext>
                </a:extLst>
              </a:tr>
            </a:tbl>
          </a:graphicData>
        </a:graphic>
      </p:graphicFrame>
      <p:sp>
        <p:nvSpPr>
          <p:cNvPr id="3" name="object 21">
            <a:extLst>
              <a:ext uri="{FF2B5EF4-FFF2-40B4-BE49-F238E27FC236}">
                <a16:creationId xmlns:a16="http://schemas.microsoft.com/office/drawing/2014/main" id="{6B1B7346-3CBB-46ED-9038-A4B7CDF2332E}"/>
              </a:ext>
            </a:extLst>
          </p:cNvPr>
          <p:cNvSpPr txBox="1">
            <a:spLocks/>
          </p:cNvSpPr>
          <p:nvPr/>
        </p:nvSpPr>
        <p:spPr bwMode="gray">
          <a:xfrm>
            <a:off x="117335" y="132033"/>
            <a:ext cx="11682585" cy="873957"/>
          </a:xfrm>
          <a:prstGeom prst="rect">
            <a:avLst/>
          </a:prstGeom>
        </p:spPr>
        <p:txBody>
          <a:bodyPr vert="horz" wrap="square" lIns="0" tIns="12065" rIns="0" bIns="0" rtlCol="0" anchor="ctr">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2700" marR="5080" indent="-635">
              <a:spcBef>
                <a:spcPts val="95"/>
              </a:spcBef>
            </a:pPr>
            <a:r>
              <a:rPr lang="en-US" sz="2800">
                <a:solidFill>
                  <a:srgbClr val="2F082B"/>
                </a:solidFill>
              </a:rPr>
              <a:t>Alternate Care Planning for Kinship Families Inside Foster Care or Who Have Exited Foster Care</a:t>
            </a:r>
          </a:p>
        </p:txBody>
      </p:sp>
    </p:spTree>
    <p:extLst>
      <p:ext uri="{BB962C8B-B14F-4D97-AF65-F5344CB8AC3E}">
        <p14:creationId xmlns:p14="http://schemas.microsoft.com/office/powerpoint/2010/main" val="73805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1B264E-6790-8007-E0A8-B158974390DC}"/>
              </a:ext>
            </a:extLst>
          </p:cNvPr>
          <p:cNvSpPr>
            <a:spLocks noGrp="1"/>
          </p:cNvSpPr>
          <p:nvPr>
            <p:ph type="title" idx="4294967295"/>
          </p:nvPr>
        </p:nvSpPr>
        <p:spPr>
          <a:xfrm>
            <a:off x="664028" y="579891"/>
            <a:ext cx="10515600" cy="1014412"/>
          </a:xfrm>
        </p:spPr>
        <p:txBody>
          <a:bodyPr>
            <a:normAutofit/>
          </a:bodyPr>
          <a:lstStyle/>
          <a:p>
            <a:r>
              <a:rPr lang="en-US"/>
              <a:t>Add a slide with your website here</a:t>
            </a:r>
          </a:p>
        </p:txBody>
      </p:sp>
      <p:sp>
        <p:nvSpPr>
          <p:cNvPr id="4" name="Slide Number Placeholder 3">
            <a:extLst>
              <a:ext uri="{FF2B5EF4-FFF2-40B4-BE49-F238E27FC236}">
                <a16:creationId xmlns:a16="http://schemas.microsoft.com/office/drawing/2014/main" id="{7BF191B9-C00A-622A-14CC-12DC53FB9C5D}"/>
              </a:ext>
            </a:extLst>
          </p:cNvPr>
          <p:cNvSpPr>
            <a:spLocks noGrp="1"/>
          </p:cNvSpPr>
          <p:nvPr>
            <p:ph type="sldNum" sz="quarter" idx="4294967295"/>
          </p:nvPr>
        </p:nvSpPr>
        <p:spPr>
          <a:xfrm>
            <a:off x="0" y="6270625"/>
            <a:ext cx="463550" cy="365125"/>
          </a:xfrm>
        </p:spPr>
        <p:txBody>
          <a:bodyPr/>
          <a:lstStyle/>
          <a:p>
            <a:fld id="{A7B8A0EF-CE87-AF42-9969-68B25532AF96}" type="slidenum">
              <a:rPr lang="en-US" smtClean="0"/>
              <a:pPr/>
              <a:t>41</a:t>
            </a:fld>
            <a:endParaRPr lang="en-US"/>
          </a:p>
        </p:txBody>
      </p:sp>
    </p:spTree>
    <p:extLst>
      <p:ext uri="{BB962C8B-B14F-4D97-AF65-F5344CB8AC3E}">
        <p14:creationId xmlns:p14="http://schemas.microsoft.com/office/powerpoint/2010/main" val="426701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B106D5-7427-84D8-320A-B03E5FDC83B4}"/>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11FF6DEF-EA92-2BC3-9B00-763DD184359B}"/>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5E5E9034-C838-3E38-1307-0001CE3F636C}"/>
              </a:ext>
            </a:extLst>
          </p:cNvPr>
          <p:cNvSpPr>
            <a:spLocks noGrp="1"/>
          </p:cNvSpPr>
          <p:nvPr>
            <p:ph type="sldNum" sz="quarter" idx="16"/>
          </p:nvPr>
        </p:nvSpPr>
        <p:spPr>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647AD5-9793-4E04-9223-7507DFBF4F81}" type="slidenum">
              <a:rPr lang="en-US" sz="1400" b="1" smtClean="0"/>
              <a:pPr>
                <a:defRPr/>
              </a:pPr>
              <a:t>42</a:t>
            </a:fld>
            <a:endParaRPr lang="en-US" sz="1400" b="1"/>
          </a:p>
        </p:txBody>
      </p:sp>
      <p:pic>
        <p:nvPicPr>
          <p:cNvPr id="7" name="Picture 6" descr="A screenshot of the homepage of the Network's website">
            <a:extLst>
              <a:ext uri="{FF2B5EF4-FFF2-40B4-BE49-F238E27FC236}">
                <a16:creationId xmlns:a16="http://schemas.microsoft.com/office/drawing/2014/main" id="{986CC5C3-44F3-63D6-FA77-EEF8E480EE64}"/>
              </a:ext>
            </a:extLst>
          </p:cNvPr>
          <p:cNvPicPr>
            <a:picLocks noChangeAspect="1"/>
          </p:cNvPicPr>
          <p:nvPr/>
        </p:nvPicPr>
        <p:blipFill>
          <a:blip r:embed="rId2"/>
          <a:stretch>
            <a:fillRect/>
          </a:stretch>
        </p:blipFill>
        <p:spPr>
          <a:xfrm>
            <a:off x="920044" y="83003"/>
            <a:ext cx="10351911" cy="5758679"/>
          </a:xfrm>
          <a:prstGeom prst="rect">
            <a:avLst/>
          </a:prstGeom>
        </p:spPr>
      </p:pic>
      <p:sp>
        <p:nvSpPr>
          <p:cNvPr id="5" name="TextBox 4">
            <a:extLst>
              <a:ext uri="{FF2B5EF4-FFF2-40B4-BE49-F238E27FC236}">
                <a16:creationId xmlns:a16="http://schemas.microsoft.com/office/drawing/2014/main" id="{B0B1208B-F867-9DDF-8472-04F17EE14EB6}"/>
              </a:ext>
            </a:extLst>
          </p:cNvPr>
          <p:cNvSpPr txBox="1"/>
          <p:nvPr/>
        </p:nvSpPr>
        <p:spPr>
          <a:xfrm>
            <a:off x="7187184" y="6175593"/>
            <a:ext cx="4809744" cy="369332"/>
          </a:xfrm>
          <a:prstGeom prst="rect">
            <a:avLst/>
          </a:prstGeom>
          <a:noFill/>
        </p:spPr>
        <p:txBody>
          <a:bodyPr wrap="square" rtlCol="0">
            <a:spAutoFit/>
          </a:bodyPr>
          <a:lstStyle/>
          <a:p>
            <a:r>
              <a:rPr lang="en-US">
                <a:hlinkClick r:id="rId3"/>
              </a:rPr>
              <a:t>www.GKSNetwork.org</a:t>
            </a:r>
            <a:r>
              <a:rPr lang="en-US"/>
              <a:t> </a:t>
            </a:r>
          </a:p>
        </p:txBody>
      </p:sp>
    </p:spTree>
    <p:extLst>
      <p:ext uri="{BB962C8B-B14F-4D97-AF65-F5344CB8AC3E}">
        <p14:creationId xmlns:p14="http://schemas.microsoft.com/office/powerpoint/2010/main" val="1134586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5CAB26-740A-9AAD-499E-744F99B078E4}"/>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718577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03C3-D107-288C-449B-0F7D3AE8A039}"/>
              </a:ext>
            </a:extLst>
          </p:cNvPr>
          <p:cNvSpPr>
            <a:spLocks noGrp="1"/>
          </p:cNvSpPr>
          <p:nvPr>
            <p:ph type="ctrTitle"/>
          </p:nvPr>
        </p:nvSpPr>
        <p:spPr/>
        <p:txBody>
          <a:bodyPr/>
          <a:lstStyle/>
          <a:p>
            <a:r>
              <a:rPr lang="en-US"/>
              <a:t>Insert your contact info here</a:t>
            </a:r>
          </a:p>
        </p:txBody>
      </p:sp>
      <p:pic>
        <p:nvPicPr>
          <p:cNvPr id="5" name="Picture Placeholder 3" descr="A picture containing text, clock, vector graphics&#10;&#10;Description automatically generated">
            <a:extLst>
              <a:ext uri="{FF2B5EF4-FFF2-40B4-BE49-F238E27FC236}">
                <a16:creationId xmlns:a16="http://schemas.microsoft.com/office/drawing/2014/main" id="{27C2B246-E4B1-021B-0E0D-958DC918592F}"/>
              </a:ext>
            </a:extLst>
          </p:cNvPr>
          <p:cNvPicPr>
            <a:picLocks noGrp="1" noChangeAspect="1"/>
          </p:cNvPicPr>
          <p:nvPr>
            <p:ph type="pic" sz="quarter" idx="10"/>
          </p:nvPr>
        </p:nvPicPr>
        <p:blipFill>
          <a:blip r:embed="rId2"/>
          <a:srcRect t="1624" b="1624"/>
          <a:stretch>
            <a:fillRect/>
          </a:stretch>
        </p:blipFill>
        <p:spPr>
          <a:xfrm>
            <a:off x="5103813" y="0"/>
            <a:ext cx="7088187" cy="6858000"/>
          </a:xfrm>
        </p:spPr>
      </p:pic>
    </p:spTree>
    <p:extLst>
      <p:ext uri="{BB962C8B-B14F-4D97-AF65-F5344CB8AC3E}">
        <p14:creationId xmlns:p14="http://schemas.microsoft.com/office/powerpoint/2010/main" val="569563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BA94BE42-0FD4-4E7E-BC6C-6F7A33291797}"/>
              </a:ext>
            </a:extLst>
          </p:cNvPr>
          <p:cNvSpPr>
            <a:spLocks noGrp="1"/>
          </p:cNvSpPr>
          <p:nvPr>
            <p:ph type="body" sz="quarter" idx="14"/>
          </p:nvPr>
        </p:nvSpPr>
        <p:spPr>
          <a:xfrm>
            <a:off x="807720" y="1623317"/>
            <a:ext cx="10546080" cy="4320283"/>
          </a:xfrm>
        </p:spPr>
        <p:txBody>
          <a:bodyPr>
            <a:noAutofit/>
          </a:bodyPr>
          <a:lstStyle/>
          <a:p>
            <a:pPr marL="285750" lvl="0" indent="-285750">
              <a:buFont typeface="Arial" panose="020B0604020202020204" pitchFamily="34" charset="0"/>
              <a:buChar char="•"/>
            </a:pPr>
            <a:r>
              <a:rPr lang="en-US" sz="2200" noProof="0"/>
              <a:t>Unlike parents, grandparents and other kin lack an automatic legal relationship to the children they raise</a:t>
            </a:r>
          </a:p>
          <a:p>
            <a:pPr marL="285750" lvl="0" indent="-285750">
              <a:buFont typeface="Arial" panose="020B0604020202020204" pitchFamily="34" charset="0"/>
              <a:buChar char="•"/>
            </a:pPr>
            <a:r>
              <a:rPr lang="en-US" sz="2200" noProof="0"/>
              <a:t>Getting such a legal relationship can be very costly and take a long time</a:t>
            </a:r>
          </a:p>
          <a:p>
            <a:pPr marL="285750" lvl="0" indent="-285750">
              <a:buFont typeface="Arial" panose="020B0604020202020204" pitchFamily="34" charset="0"/>
              <a:buChar char="•"/>
            </a:pPr>
            <a:r>
              <a:rPr lang="en-US" sz="2200" noProof="0"/>
              <a:t>Without it, grandfamily/kin caregivers may not be able to access services and supports for the child</a:t>
            </a:r>
          </a:p>
          <a:p>
            <a:pPr marL="285750" lvl="0" indent="-285750">
              <a:buFont typeface="Arial" panose="020B0604020202020204" pitchFamily="34" charset="0"/>
              <a:buChar char="•"/>
            </a:pPr>
            <a:r>
              <a:rPr lang="en-US" sz="2200" noProof="0"/>
              <a:t>If </a:t>
            </a:r>
            <a:r>
              <a:rPr lang="en-US" sz="2200"/>
              <a:t>the</a:t>
            </a:r>
            <a:r>
              <a:rPr lang="en-US" sz="2200" noProof="0"/>
              <a:t> child is in foster care with the </a:t>
            </a:r>
            <a:r>
              <a:rPr lang="en-US" sz="2200"/>
              <a:t>kin</a:t>
            </a:r>
            <a:r>
              <a:rPr lang="en-US" sz="2200" noProof="0"/>
              <a:t> providing the care, the agency has legal custody of the child and can help access services</a:t>
            </a:r>
          </a:p>
          <a:p>
            <a:pPr marL="285750" lvl="0" indent="-285750">
              <a:buFont typeface="Arial" panose="020B0604020202020204" pitchFamily="34" charset="0"/>
              <a:buChar char="•"/>
            </a:pPr>
            <a:r>
              <a:rPr lang="en-US" sz="2200" noProof="0"/>
              <a:t>It is important that kin understand their options</a:t>
            </a:r>
          </a:p>
          <a:p>
            <a:pPr marL="285750" lvl="0" indent="-285750">
              <a:buFont typeface="Arial" panose="020B0604020202020204" pitchFamily="34" charset="0"/>
              <a:buChar char="•"/>
            </a:pPr>
            <a:r>
              <a:rPr lang="en-US" sz="2200"/>
              <a:t>The families are their own best expert, but they need accurate information to make the decision that works for them</a:t>
            </a:r>
            <a:endParaRPr lang="en-US" sz="2200" noProof="0"/>
          </a:p>
        </p:txBody>
      </p:sp>
      <p:sp>
        <p:nvSpPr>
          <p:cNvPr id="21" name="object 21"/>
          <p:cNvSpPr txBox="1">
            <a:spLocks noGrp="1"/>
          </p:cNvSpPr>
          <p:nvPr>
            <p:ph type="title"/>
          </p:nvPr>
        </p:nvSpPr>
        <p:spPr/>
        <p:txBody>
          <a:bodyPr/>
          <a:lstStyle/>
          <a:p>
            <a:r>
              <a:rPr lang="en-US"/>
              <a:t>Legal Obstacles</a:t>
            </a:r>
          </a:p>
        </p:txBody>
      </p:sp>
      <p:sp>
        <p:nvSpPr>
          <p:cNvPr id="2" name="Slide Number Placeholder 1">
            <a:extLst>
              <a:ext uri="{FF2B5EF4-FFF2-40B4-BE49-F238E27FC236}">
                <a16:creationId xmlns:a16="http://schemas.microsoft.com/office/drawing/2014/main" id="{C6E2D3FF-F497-BB24-A021-0F52EB3EE22E}"/>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5</a:t>
            </a:fld>
            <a:endParaRPr lang="en-US" sz="14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254910" y="1193391"/>
            <a:ext cx="3127544" cy="2463165"/>
          </a:xfrm>
          <a:custGeom>
            <a:avLst/>
            <a:gdLst/>
            <a:ahLst/>
            <a:cxnLst/>
            <a:rect l="l" t="t" r="r" b="b"/>
            <a:pathLst>
              <a:path w="5699759" h="2463165">
                <a:moveTo>
                  <a:pt x="4468368" y="0"/>
                </a:moveTo>
                <a:lnTo>
                  <a:pt x="4468368" y="307848"/>
                </a:lnTo>
                <a:lnTo>
                  <a:pt x="0" y="307848"/>
                </a:lnTo>
                <a:lnTo>
                  <a:pt x="0" y="2154936"/>
                </a:lnTo>
                <a:lnTo>
                  <a:pt x="4468368" y="2154936"/>
                </a:lnTo>
                <a:lnTo>
                  <a:pt x="4468368" y="2462784"/>
                </a:lnTo>
                <a:lnTo>
                  <a:pt x="5699760" y="1231392"/>
                </a:lnTo>
                <a:lnTo>
                  <a:pt x="4468368" y="0"/>
                </a:lnTo>
                <a:close/>
              </a:path>
            </a:pathLst>
          </a:custGeom>
          <a:solidFill>
            <a:srgbClr val="105F5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descr="Adoption&#10;Legal Custody&#10;Guardianship&#10;"/>
          <p:cNvSpPr txBox="1"/>
          <p:nvPr/>
        </p:nvSpPr>
        <p:spPr>
          <a:xfrm>
            <a:off x="7372256" y="1731796"/>
            <a:ext cx="2361292" cy="1256754"/>
          </a:xfrm>
          <a:prstGeom prst="rect">
            <a:avLst/>
          </a:prstGeom>
        </p:spPr>
        <p:txBody>
          <a:bodyPr vert="horz" wrap="square" lIns="0" tIns="12700" rIns="0" bIns="0" rtlCol="0">
            <a:spAutoFit/>
          </a:bodyPr>
          <a:lstStyle/>
          <a:p>
            <a:pPr marL="107950" marR="0" lvl="0" indent="-95885" algn="l" defTabSz="914400" rtl="0" eaLnBrk="1" fontAlgn="auto" latinLnBrk="0" hangingPunct="1">
              <a:lnSpc>
                <a:spcPct val="100000"/>
              </a:lnSpc>
              <a:spcBef>
                <a:spcPts val="100"/>
              </a:spcBef>
              <a:spcAft>
                <a:spcPts val="0"/>
              </a:spcAft>
              <a:buClrTx/>
              <a:buSzPct val="93333"/>
              <a:buFont typeface="Calibri"/>
              <a:buChar char="•"/>
              <a:tabLst>
                <a:tab pos="108585" algn="l"/>
              </a:tabLst>
              <a:defRPr/>
            </a:pPr>
            <a:r>
              <a:rPr kumimoji="0" lang="en-US" sz="2000" b="1" i="0" u="none" strike="noStrike" kern="1200" cap="none" spc="-5" normalizeH="0" baseline="0" noProof="0">
                <a:ln>
                  <a:noFill/>
                </a:ln>
                <a:solidFill>
                  <a:srgbClr val="FFFFFF"/>
                </a:solidFill>
                <a:effectLst/>
                <a:uLnTx/>
                <a:uFillTx/>
                <a:latin typeface="Calibri"/>
                <a:ea typeface="+mn-ea"/>
                <a:cs typeface="Calibri"/>
              </a:rPr>
              <a:t> </a:t>
            </a:r>
            <a:r>
              <a:rPr kumimoji="0" lang="en-US" sz="2000" b="1" i="0" u="none" strike="noStrike" kern="1200" cap="none" spc="-5" normalizeH="0" baseline="0" noProof="0">
                <a:ln>
                  <a:noFill/>
                </a:ln>
                <a:solidFill>
                  <a:srgbClr val="FFFFFF"/>
                </a:solidFill>
                <a:effectLst/>
                <a:uLnTx/>
                <a:uFillTx/>
                <a:ea typeface="+mn-ea"/>
                <a:cs typeface="Calibri"/>
              </a:rPr>
              <a:t>Adoption</a:t>
            </a:r>
          </a:p>
          <a:p>
            <a:pPr marL="107950" marR="0" lvl="0" indent="-95885" algn="l" defTabSz="914400" rtl="0" eaLnBrk="1" fontAlgn="auto" latinLnBrk="0" hangingPunct="1">
              <a:lnSpc>
                <a:spcPct val="100000"/>
              </a:lnSpc>
              <a:spcBef>
                <a:spcPts val="100"/>
              </a:spcBef>
              <a:spcAft>
                <a:spcPts val="0"/>
              </a:spcAft>
              <a:buClrTx/>
              <a:buSzPct val="93333"/>
              <a:buFont typeface="Calibri"/>
              <a:buChar char="•"/>
              <a:tabLst>
                <a:tab pos="108585" algn="l"/>
              </a:tabLst>
              <a:defRPr/>
            </a:pPr>
            <a:endParaRPr kumimoji="0" lang="en-US" sz="1000" b="0" i="0" u="none" strike="noStrike" kern="1200" cap="none" spc="0" normalizeH="0" baseline="0" noProof="0">
              <a:ln>
                <a:noFill/>
              </a:ln>
              <a:solidFill>
                <a:prstClr val="black"/>
              </a:solidFill>
              <a:effectLst/>
              <a:uLnTx/>
              <a:uFillTx/>
              <a:ea typeface="+mn-ea"/>
              <a:cs typeface="Calibri"/>
            </a:endParaRPr>
          </a:p>
          <a:p>
            <a:pPr marL="107950" marR="0" lvl="0" indent="-95885" algn="l" defTabSz="914400" rtl="0" eaLnBrk="1" fontAlgn="auto" latinLnBrk="0" hangingPunct="1">
              <a:lnSpc>
                <a:spcPct val="100000"/>
              </a:lnSpc>
              <a:spcBef>
                <a:spcPts val="35"/>
              </a:spcBef>
              <a:spcAft>
                <a:spcPts val="0"/>
              </a:spcAft>
              <a:buClrTx/>
              <a:buSzPct val="93333"/>
              <a:buFont typeface="Calibri"/>
              <a:buChar char="•"/>
              <a:tabLst>
                <a:tab pos="108585" algn="l"/>
              </a:tabLst>
              <a:defRPr/>
            </a:pPr>
            <a:r>
              <a:rPr kumimoji="0" lang="en-US" sz="2000" b="1" i="0" u="none" strike="noStrike" kern="1200" cap="none" spc="-10" normalizeH="0" baseline="0" noProof="0">
                <a:ln>
                  <a:noFill/>
                </a:ln>
                <a:solidFill>
                  <a:srgbClr val="FFFFFF"/>
                </a:solidFill>
                <a:effectLst/>
                <a:uLnTx/>
                <a:uFillTx/>
                <a:ea typeface="+mn-ea"/>
                <a:cs typeface="Calibri"/>
              </a:rPr>
              <a:t> Legal</a:t>
            </a:r>
            <a:r>
              <a:rPr kumimoji="0" lang="en-US" sz="2000" b="1" i="0" u="none" strike="noStrike" kern="1200" cap="none" spc="-35" normalizeH="0" baseline="0" noProof="0">
                <a:ln>
                  <a:noFill/>
                </a:ln>
                <a:solidFill>
                  <a:srgbClr val="FFFFFF"/>
                </a:solidFill>
                <a:effectLst/>
                <a:uLnTx/>
                <a:uFillTx/>
                <a:ea typeface="+mn-ea"/>
                <a:cs typeface="Calibri"/>
              </a:rPr>
              <a:t> </a:t>
            </a:r>
            <a:r>
              <a:rPr kumimoji="0" lang="en-US" sz="2000" b="1" i="0" u="none" strike="noStrike" kern="1200" cap="none" spc="-10" normalizeH="0" baseline="0" noProof="0">
                <a:ln>
                  <a:noFill/>
                </a:ln>
                <a:solidFill>
                  <a:srgbClr val="FFFFFF"/>
                </a:solidFill>
                <a:effectLst/>
                <a:uLnTx/>
                <a:uFillTx/>
                <a:ea typeface="+mn-ea"/>
                <a:cs typeface="Calibri"/>
              </a:rPr>
              <a:t>Custody</a:t>
            </a:r>
          </a:p>
          <a:p>
            <a:pPr marL="107950" marR="0" lvl="0" indent="-95885" algn="l" defTabSz="914400" rtl="0" eaLnBrk="1" fontAlgn="auto" latinLnBrk="0" hangingPunct="1">
              <a:lnSpc>
                <a:spcPct val="100000"/>
              </a:lnSpc>
              <a:spcBef>
                <a:spcPts val="35"/>
              </a:spcBef>
              <a:spcAft>
                <a:spcPts val="0"/>
              </a:spcAft>
              <a:buClrTx/>
              <a:buSzPct val="93333"/>
              <a:buFont typeface="Calibri"/>
              <a:buChar char="•"/>
              <a:tabLst>
                <a:tab pos="108585" algn="l"/>
              </a:tabLst>
              <a:defRPr/>
            </a:pPr>
            <a:endParaRPr kumimoji="0" lang="en-US" sz="1000" b="0" i="0" u="none" strike="noStrike" kern="1200" cap="none" spc="0" normalizeH="0" baseline="0" noProof="0">
              <a:ln>
                <a:noFill/>
              </a:ln>
              <a:solidFill>
                <a:prstClr val="black"/>
              </a:solidFill>
              <a:effectLst/>
              <a:uLnTx/>
              <a:uFillTx/>
              <a:ea typeface="+mn-ea"/>
              <a:cs typeface="Calibri"/>
            </a:endParaRPr>
          </a:p>
          <a:p>
            <a:pPr marL="107950" marR="0" lvl="0" indent="-95885" algn="l" defTabSz="914400" rtl="0" eaLnBrk="1" fontAlgn="auto" latinLnBrk="0" hangingPunct="1">
              <a:lnSpc>
                <a:spcPct val="100000"/>
              </a:lnSpc>
              <a:spcBef>
                <a:spcPts val="25"/>
              </a:spcBef>
              <a:spcAft>
                <a:spcPts val="0"/>
              </a:spcAft>
              <a:buClrTx/>
              <a:buSzPct val="93333"/>
              <a:buFont typeface="Calibri"/>
              <a:buChar char="•"/>
              <a:tabLst>
                <a:tab pos="108585" algn="l"/>
              </a:tabLst>
              <a:defRPr/>
            </a:pPr>
            <a:r>
              <a:rPr kumimoji="0" lang="en-US" sz="2000" b="1" i="0" u="none" strike="noStrike" kern="1200" cap="none" spc="-5" normalizeH="0" baseline="0" noProof="0">
                <a:ln>
                  <a:noFill/>
                </a:ln>
                <a:solidFill>
                  <a:srgbClr val="FFFFFF"/>
                </a:solidFill>
                <a:effectLst/>
                <a:uLnTx/>
                <a:uFillTx/>
                <a:ea typeface="+mn-ea"/>
                <a:cs typeface="Calibri"/>
              </a:rPr>
              <a:t> Guardianship</a:t>
            </a:r>
            <a:endParaRPr kumimoji="0" lang="en-US" sz="2000" b="0" i="0" u="none" strike="noStrike" kern="1200" cap="none" spc="0" normalizeH="0" baseline="0" noProof="0">
              <a:ln>
                <a:noFill/>
              </a:ln>
              <a:solidFill>
                <a:prstClr val="black"/>
              </a:solidFill>
              <a:effectLst/>
              <a:uLnTx/>
              <a:uFillTx/>
              <a:ea typeface="+mn-ea"/>
              <a:cs typeface="Calibri"/>
            </a:endParaRPr>
          </a:p>
        </p:txBody>
      </p:sp>
      <p:sp>
        <p:nvSpPr>
          <p:cNvPr id="8" name="object 8"/>
          <p:cNvSpPr/>
          <p:nvPr/>
        </p:nvSpPr>
        <p:spPr>
          <a:xfrm>
            <a:off x="744973" y="1086734"/>
            <a:ext cx="6439598" cy="2573020"/>
          </a:xfrm>
          <a:custGeom>
            <a:avLst/>
            <a:gdLst/>
            <a:ahLst/>
            <a:cxnLst/>
            <a:rect l="l" t="t" r="r" b="b"/>
            <a:pathLst>
              <a:path w="3929379" h="2573020">
                <a:moveTo>
                  <a:pt x="3500107" y="0"/>
                </a:moveTo>
                <a:lnTo>
                  <a:pt x="428764" y="0"/>
                </a:lnTo>
                <a:lnTo>
                  <a:pt x="382045" y="2515"/>
                </a:lnTo>
                <a:lnTo>
                  <a:pt x="336783" y="9889"/>
                </a:lnTo>
                <a:lnTo>
                  <a:pt x="293240" y="21858"/>
                </a:lnTo>
                <a:lnTo>
                  <a:pt x="251677" y="38161"/>
                </a:lnTo>
                <a:lnTo>
                  <a:pt x="212357" y="58538"/>
                </a:lnTo>
                <a:lnTo>
                  <a:pt x="175540" y="82725"/>
                </a:lnTo>
                <a:lnTo>
                  <a:pt x="141488" y="110462"/>
                </a:lnTo>
                <a:lnTo>
                  <a:pt x="110462" y="141488"/>
                </a:lnTo>
                <a:lnTo>
                  <a:pt x="82725" y="175540"/>
                </a:lnTo>
                <a:lnTo>
                  <a:pt x="58538" y="212357"/>
                </a:lnTo>
                <a:lnTo>
                  <a:pt x="38161" y="251677"/>
                </a:lnTo>
                <a:lnTo>
                  <a:pt x="21858" y="293240"/>
                </a:lnTo>
                <a:lnTo>
                  <a:pt x="9889" y="336783"/>
                </a:lnTo>
                <a:lnTo>
                  <a:pt x="2515" y="382045"/>
                </a:lnTo>
                <a:lnTo>
                  <a:pt x="0" y="428764"/>
                </a:lnTo>
                <a:lnTo>
                  <a:pt x="0" y="2143760"/>
                </a:lnTo>
                <a:lnTo>
                  <a:pt x="2515" y="2190476"/>
                </a:lnTo>
                <a:lnTo>
                  <a:pt x="9889" y="2235736"/>
                </a:lnTo>
                <a:lnTo>
                  <a:pt x="21858" y="2279278"/>
                </a:lnTo>
                <a:lnTo>
                  <a:pt x="38161" y="2320839"/>
                </a:lnTo>
                <a:lnTo>
                  <a:pt x="58538" y="2360158"/>
                </a:lnTo>
                <a:lnTo>
                  <a:pt x="82725" y="2396974"/>
                </a:lnTo>
                <a:lnTo>
                  <a:pt x="110462" y="2431025"/>
                </a:lnTo>
                <a:lnTo>
                  <a:pt x="141488" y="2462050"/>
                </a:lnTo>
                <a:lnTo>
                  <a:pt x="175540" y="2489787"/>
                </a:lnTo>
                <a:lnTo>
                  <a:pt x="212357" y="2513974"/>
                </a:lnTo>
                <a:lnTo>
                  <a:pt x="251677" y="2534350"/>
                </a:lnTo>
                <a:lnTo>
                  <a:pt x="293240" y="2550653"/>
                </a:lnTo>
                <a:lnTo>
                  <a:pt x="336783" y="2562622"/>
                </a:lnTo>
                <a:lnTo>
                  <a:pt x="382045" y="2569996"/>
                </a:lnTo>
                <a:lnTo>
                  <a:pt x="428764" y="2572512"/>
                </a:lnTo>
                <a:lnTo>
                  <a:pt x="3500107" y="2572512"/>
                </a:lnTo>
                <a:lnTo>
                  <a:pt x="3546826" y="2569996"/>
                </a:lnTo>
                <a:lnTo>
                  <a:pt x="3592088" y="2562622"/>
                </a:lnTo>
                <a:lnTo>
                  <a:pt x="3635631" y="2550653"/>
                </a:lnTo>
                <a:lnTo>
                  <a:pt x="3677194" y="2534350"/>
                </a:lnTo>
                <a:lnTo>
                  <a:pt x="3716514" y="2513974"/>
                </a:lnTo>
                <a:lnTo>
                  <a:pt x="3753331" y="2489787"/>
                </a:lnTo>
                <a:lnTo>
                  <a:pt x="3787383" y="2462050"/>
                </a:lnTo>
                <a:lnTo>
                  <a:pt x="3818409" y="2431025"/>
                </a:lnTo>
                <a:lnTo>
                  <a:pt x="3846146" y="2396974"/>
                </a:lnTo>
                <a:lnTo>
                  <a:pt x="3870333" y="2360158"/>
                </a:lnTo>
                <a:lnTo>
                  <a:pt x="3890710" y="2320839"/>
                </a:lnTo>
                <a:lnTo>
                  <a:pt x="3907013" y="2279278"/>
                </a:lnTo>
                <a:lnTo>
                  <a:pt x="3918982" y="2235736"/>
                </a:lnTo>
                <a:lnTo>
                  <a:pt x="3926356" y="2190476"/>
                </a:lnTo>
                <a:lnTo>
                  <a:pt x="3928872" y="2143760"/>
                </a:lnTo>
                <a:lnTo>
                  <a:pt x="3928872" y="428764"/>
                </a:lnTo>
                <a:lnTo>
                  <a:pt x="3926356" y="382045"/>
                </a:lnTo>
                <a:lnTo>
                  <a:pt x="3918982" y="336783"/>
                </a:lnTo>
                <a:lnTo>
                  <a:pt x="3907013" y="293240"/>
                </a:lnTo>
                <a:lnTo>
                  <a:pt x="3890710" y="251677"/>
                </a:lnTo>
                <a:lnTo>
                  <a:pt x="3870333" y="212357"/>
                </a:lnTo>
                <a:lnTo>
                  <a:pt x="3846146" y="175540"/>
                </a:lnTo>
                <a:lnTo>
                  <a:pt x="3818409" y="141488"/>
                </a:lnTo>
                <a:lnTo>
                  <a:pt x="3787383" y="110462"/>
                </a:lnTo>
                <a:lnTo>
                  <a:pt x="3753331" y="82725"/>
                </a:lnTo>
                <a:lnTo>
                  <a:pt x="3716514" y="58538"/>
                </a:lnTo>
                <a:lnTo>
                  <a:pt x="3677194" y="38161"/>
                </a:lnTo>
                <a:lnTo>
                  <a:pt x="3635631" y="21858"/>
                </a:lnTo>
                <a:lnTo>
                  <a:pt x="3592088" y="9889"/>
                </a:lnTo>
                <a:lnTo>
                  <a:pt x="3546826" y="2515"/>
                </a:lnTo>
                <a:lnTo>
                  <a:pt x="3500107"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descr="INSIDE FOSTER CARE&#10;State has legal custody of the child&#10;&#10;Licensed kin:&#10;Monthly financial assistance&#10;&#10;Unlicensed kin:&#10;Financial assistance varies  Usually only Temporary Assistance for&#10;Needy Families (TANF)"/>
          <p:cNvSpPr txBox="1"/>
          <p:nvPr/>
        </p:nvSpPr>
        <p:spPr>
          <a:xfrm>
            <a:off x="794563" y="1086734"/>
            <a:ext cx="6227617" cy="2376933"/>
          </a:xfrm>
          <a:prstGeom prst="rect">
            <a:avLst/>
          </a:prstGeom>
        </p:spPr>
        <p:txBody>
          <a:bodyPr vert="horz" wrap="square" lIns="0" tIns="15938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ea typeface="+mn-ea"/>
                <a:cs typeface="Calibri"/>
              </a:rPr>
              <a:t>INSIDE</a:t>
            </a:r>
            <a:r>
              <a:rPr kumimoji="0" lang="en-US" b="1" i="0" u="none" strike="noStrike" kern="1200" cap="none" spc="-40" normalizeH="0" baseline="0" noProof="0">
                <a:ln>
                  <a:noFill/>
                </a:ln>
                <a:solidFill>
                  <a:schemeClr val="bg1"/>
                </a:solidFill>
                <a:effectLst/>
                <a:uLnTx/>
                <a:uFillTx/>
                <a:ea typeface="+mn-ea"/>
                <a:cs typeface="Calibri"/>
              </a:rPr>
              <a:t> </a:t>
            </a:r>
            <a:r>
              <a:rPr kumimoji="0" lang="en-US" b="1" i="0" u="none" strike="noStrike" kern="1200" cap="none" spc="-10" normalizeH="0" baseline="0" noProof="0">
                <a:ln>
                  <a:noFill/>
                </a:ln>
                <a:solidFill>
                  <a:schemeClr val="bg1"/>
                </a:solidFill>
                <a:effectLst/>
                <a:uLnTx/>
                <a:uFillTx/>
                <a:ea typeface="+mn-ea"/>
                <a:cs typeface="Calibri"/>
              </a:rPr>
              <a:t>FOSTER</a:t>
            </a:r>
            <a:r>
              <a:rPr kumimoji="0" lang="en-US" b="1" i="0" u="none" strike="noStrike" kern="1200" cap="none" spc="-20" normalizeH="0" baseline="0" noProof="0">
                <a:ln>
                  <a:noFill/>
                </a:ln>
                <a:solidFill>
                  <a:schemeClr val="bg1"/>
                </a:solidFill>
                <a:effectLst/>
                <a:uLnTx/>
                <a:uFillTx/>
                <a:ea typeface="+mn-ea"/>
                <a:cs typeface="Calibri"/>
              </a:rPr>
              <a:t> </a:t>
            </a:r>
            <a:r>
              <a:rPr kumimoji="0" lang="en-US" b="1" i="0" u="none" strike="noStrike" kern="1200" cap="none" spc="-5" normalizeH="0" baseline="0" noProof="0">
                <a:ln>
                  <a:noFill/>
                </a:ln>
                <a:solidFill>
                  <a:schemeClr val="bg1"/>
                </a:solidFill>
                <a:effectLst/>
                <a:uLnTx/>
                <a:uFillTx/>
                <a:ea typeface="+mn-ea"/>
                <a:cs typeface="Calibri"/>
              </a:rPr>
              <a:t>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5" normalizeH="0" baseline="0" noProof="0">
                <a:ln>
                  <a:noFill/>
                </a:ln>
                <a:solidFill>
                  <a:schemeClr val="bg1"/>
                </a:solidFill>
                <a:effectLst/>
                <a:uLnTx/>
                <a:uFillTx/>
                <a:ea typeface="+mn-ea"/>
                <a:cs typeface="Calibri"/>
              </a:rPr>
              <a:t>State has legal custody of the child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5" normalizeH="0" baseline="0" noProof="0">
              <a:ln>
                <a:noFill/>
              </a:ln>
              <a:solidFill>
                <a:schemeClr val="bg1"/>
              </a:solidFill>
              <a:effectLst/>
              <a:uLnTx/>
              <a:uFillTx/>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5" normalizeH="0" baseline="0" noProof="0">
                <a:ln>
                  <a:noFill/>
                </a:ln>
                <a:solidFill>
                  <a:schemeClr val="bg1"/>
                </a:solidFill>
                <a:effectLst/>
                <a:uLnTx/>
                <a:uFillTx/>
                <a:ea typeface="+mn-ea"/>
                <a:cs typeface="Calibri"/>
              </a:rPr>
              <a:t>Licensed</a:t>
            </a:r>
            <a:r>
              <a:rPr kumimoji="0" lang="en-US" b="1" i="0" u="none" strike="noStrike" kern="1200" cap="none" spc="-20" normalizeH="0" baseline="0" noProof="0">
                <a:ln>
                  <a:noFill/>
                </a:ln>
                <a:solidFill>
                  <a:schemeClr val="bg1"/>
                </a:solidFill>
                <a:effectLst/>
                <a:uLnTx/>
                <a:uFillTx/>
                <a:ea typeface="+mn-ea"/>
                <a:cs typeface="Calibri"/>
              </a:rPr>
              <a:t> </a:t>
            </a:r>
            <a:r>
              <a:rPr kumimoji="0" lang="en-US" b="1" i="0" u="none" strike="noStrike" kern="1200" cap="none" spc="-5" normalizeH="0" baseline="0" noProof="0">
                <a:ln>
                  <a:noFill/>
                </a:ln>
                <a:solidFill>
                  <a:schemeClr val="bg1"/>
                </a:solidFill>
                <a:effectLst/>
                <a:uLnTx/>
                <a:uFillTx/>
                <a:ea typeface="+mn-ea"/>
                <a:cs typeface="Calibri"/>
              </a:rPr>
              <a:t>kin:</a:t>
            </a:r>
            <a:endParaRPr kumimoji="0" lang="en-US" b="0" i="0" u="none" strike="noStrike" kern="1200" cap="none" spc="0" normalizeH="0" baseline="0" noProof="0">
              <a:ln>
                <a:noFill/>
              </a:ln>
              <a:solidFill>
                <a:schemeClr val="bg1"/>
              </a:solidFill>
              <a:effectLst/>
              <a:uLnTx/>
              <a:uFillTx/>
              <a:ea typeface="+mn-ea"/>
              <a:cs typeface="Calibri"/>
            </a:endParaRPr>
          </a:p>
          <a:p>
            <a:pPr marL="635"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5" normalizeH="0" baseline="0" noProof="0">
                <a:ln>
                  <a:noFill/>
                </a:ln>
                <a:solidFill>
                  <a:schemeClr val="bg1"/>
                </a:solidFill>
                <a:effectLst/>
                <a:uLnTx/>
                <a:uFillTx/>
                <a:ea typeface="+mn-ea"/>
                <a:cs typeface="Calibri"/>
              </a:rPr>
              <a:t>Monthly</a:t>
            </a:r>
            <a:r>
              <a:rPr kumimoji="0" lang="en-US" b="0" i="0" u="none" strike="noStrike" kern="1200" cap="none" spc="-10" normalizeH="0" baseline="0" noProof="0">
                <a:ln>
                  <a:noFill/>
                </a:ln>
                <a:solidFill>
                  <a:schemeClr val="bg1"/>
                </a:solidFill>
                <a:effectLst/>
                <a:uLnTx/>
                <a:uFillTx/>
                <a:ea typeface="+mn-ea"/>
                <a:cs typeface="Calibri"/>
              </a:rPr>
              <a:t> </a:t>
            </a:r>
            <a:r>
              <a:rPr kumimoji="0" lang="en-US" b="0" i="0" u="none" strike="noStrike" kern="1200" cap="none" spc="-5" normalizeH="0" baseline="0" noProof="0">
                <a:ln>
                  <a:noFill/>
                </a:ln>
                <a:solidFill>
                  <a:schemeClr val="bg1"/>
                </a:solidFill>
                <a:effectLst/>
                <a:uLnTx/>
                <a:uFillTx/>
                <a:ea typeface="+mn-ea"/>
                <a:cs typeface="Calibri"/>
              </a:rPr>
              <a:t>financial</a:t>
            </a:r>
            <a:r>
              <a:rPr kumimoji="0" lang="en-US" b="0" i="0" u="none" strike="noStrike" kern="1200" cap="none" spc="-15" normalizeH="0" baseline="0" noProof="0">
                <a:ln>
                  <a:noFill/>
                </a:ln>
                <a:solidFill>
                  <a:schemeClr val="bg1"/>
                </a:solidFill>
                <a:effectLst/>
                <a:uLnTx/>
                <a:uFillTx/>
                <a:ea typeface="+mn-ea"/>
                <a:cs typeface="Calibri"/>
              </a:rPr>
              <a:t> </a:t>
            </a:r>
            <a:r>
              <a:rPr kumimoji="0" lang="en-US" b="0" i="0" u="none" strike="noStrike" kern="1200" cap="none" spc="-10" normalizeH="0" baseline="0" noProof="0">
                <a:ln>
                  <a:noFill/>
                </a:ln>
                <a:solidFill>
                  <a:schemeClr val="bg1"/>
                </a:solidFill>
                <a:effectLst/>
                <a:uLnTx/>
                <a:uFillTx/>
                <a:ea typeface="+mn-ea"/>
                <a:cs typeface="Calibri"/>
              </a:rPr>
              <a:t>assistance</a:t>
            </a:r>
            <a:endParaRPr kumimoji="0" lang="en-US" b="0" i="0" u="none" strike="noStrike" kern="1200" cap="none" spc="0" normalizeH="0" baseline="0" noProof="0">
              <a:ln>
                <a:noFill/>
              </a:ln>
              <a:solidFill>
                <a:schemeClr val="bg1"/>
              </a:solidFill>
              <a:effectLst/>
              <a:uLnTx/>
              <a:uFillTx/>
              <a:ea typeface="+mn-ea"/>
              <a:cs typeface="Calibri"/>
            </a:endParaRPr>
          </a:p>
          <a:p>
            <a:pPr marL="0" marR="0" lvl="0" indent="0" algn="ctr" defTabSz="914400" rtl="0" eaLnBrk="1" fontAlgn="auto" latinLnBrk="0" hangingPunct="1">
              <a:lnSpc>
                <a:spcPct val="100000"/>
              </a:lnSpc>
              <a:spcBef>
                <a:spcPts val="35"/>
              </a:spcBef>
              <a:spcAft>
                <a:spcPts val="0"/>
              </a:spcAft>
              <a:buClrTx/>
              <a:buSzTx/>
              <a:buFontTx/>
              <a:buNone/>
              <a:tabLst/>
              <a:defRPr/>
            </a:pPr>
            <a:r>
              <a:rPr kumimoji="0" lang="en-US" b="1" i="0" u="none" strike="noStrike" kern="1200" cap="none" spc="-5" normalizeH="0" baseline="0" noProof="0">
                <a:ln>
                  <a:noFill/>
                </a:ln>
                <a:solidFill>
                  <a:schemeClr val="bg1"/>
                </a:solidFill>
                <a:effectLst/>
                <a:uLnTx/>
                <a:uFillTx/>
                <a:ea typeface="+mn-ea"/>
                <a:cs typeface="Calibri"/>
              </a:rPr>
              <a:t>Unlicensed</a:t>
            </a:r>
            <a:r>
              <a:rPr kumimoji="0" lang="en-US" b="1" i="0" u="none" strike="noStrike" kern="1200" cap="none" spc="-20" normalizeH="0" baseline="0" noProof="0">
                <a:ln>
                  <a:noFill/>
                </a:ln>
                <a:solidFill>
                  <a:schemeClr val="bg1"/>
                </a:solidFill>
                <a:effectLst/>
                <a:uLnTx/>
                <a:uFillTx/>
                <a:ea typeface="+mn-ea"/>
                <a:cs typeface="Calibri"/>
              </a:rPr>
              <a:t> </a:t>
            </a:r>
            <a:r>
              <a:rPr kumimoji="0" lang="en-US" b="1" i="0" u="none" strike="noStrike" kern="1200" cap="none" spc="-5" normalizeH="0" baseline="0" noProof="0">
                <a:ln>
                  <a:noFill/>
                </a:ln>
                <a:solidFill>
                  <a:schemeClr val="bg1"/>
                </a:solidFill>
                <a:effectLst/>
                <a:uLnTx/>
                <a:uFillTx/>
                <a:ea typeface="+mn-ea"/>
                <a:cs typeface="Calibri"/>
              </a:rPr>
              <a:t>kin:</a:t>
            </a:r>
            <a:endParaRPr lang="en-US">
              <a:solidFill>
                <a:schemeClr val="bg1"/>
              </a:solidFill>
              <a:cs typeface="Calibri"/>
            </a:endParaRPr>
          </a:p>
          <a:p>
            <a:pPr marL="0" marR="0" lvl="0" indent="0" algn="ctr" defTabSz="914400" rtl="0" eaLnBrk="1" fontAlgn="auto" latinLnBrk="0" hangingPunct="1">
              <a:lnSpc>
                <a:spcPct val="100000"/>
              </a:lnSpc>
              <a:spcBef>
                <a:spcPts val="35"/>
              </a:spcBef>
              <a:spcAft>
                <a:spcPts val="0"/>
              </a:spcAft>
              <a:buClrTx/>
              <a:buSzTx/>
              <a:buFontTx/>
              <a:buNone/>
              <a:tabLst/>
              <a:defRPr/>
            </a:pPr>
            <a:r>
              <a:rPr kumimoji="0" lang="en-US" b="0" i="0" u="none" strike="noStrike" kern="1200" cap="none" spc="-5" normalizeH="0" baseline="0" noProof="0">
                <a:ln>
                  <a:noFill/>
                </a:ln>
                <a:solidFill>
                  <a:schemeClr val="bg1"/>
                </a:solidFill>
                <a:effectLst/>
                <a:uLnTx/>
                <a:uFillTx/>
                <a:ea typeface="+mn-ea"/>
                <a:cs typeface="Calibri"/>
              </a:rPr>
              <a:t>Financial</a:t>
            </a:r>
            <a:r>
              <a:rPr kumimoji="0" lang="en-US" b="0" i="0" u="none" strike="noStrike" kern="1200" cap="none" spc="-15" normalizeH="0" baseline="0" noProof="0">
                <a:ln>
                  <a:noFill/>
                </a:ln>
                <a:solidFill>
                  <a:schemeClr val="bg1"/>
                </a:solidFill>
                <a:effectLst/>
                <a:uLnTx/>
                <a:uFillTx/>
                <a:ea typeface="+mn-ea"/>
                <a:cs typeface="Calibri"/>
              </a:rPr>
              <a:t> </a:t>
            </a:r>
            <a:r>
              <a:rPr kumimoji="0" lang="en-US" b="0" i="0" u="none" strike="noStrike" kern="1200" cap="none" spc="-10" normalizeH="0" baseline="0" noProof="0">
                <a:ln>
                  <a:noFill/>
                </a:ln>
                <a:solidFill>
                  <a:schemeClr val="bg1"/>
                </a:solidFill>
                <a:effectLst/>
                <a:uLnTx/>
                <a:uFillTx/>
                <a:ea typeface="+mn-ea"/>
                <a:cs typeface="Calibri"/>
              </a:rPr>
              <a:t>assistance</a:t>
            </a:r>
            <a:r>
              <a:rPr kumimoji="0" lang="en-US" b="0" i="0" u="none" strike="noStrike" kern="1200" cap="none" spc="5" normalizeH="0" baseline="0" noProof="0">
                <a:ln>
                  <a:noFill/>
                </a:ln>
                <a:solidFill>
                  <a:schemeClr val="bg1"/>
                </a:solidFill>
                <a:effectLst/>
                <a:uLnTx/>
                <a:uFillTx/>
                <a:ea typeface="+mn-ea"/>
                <a:cs typeface="Calibri"/>
              </a:rPr>
              <a:t> </a:t>
            </a:r>
            <a:r>
              <a:rPr kumimoji="0" lang="en-US" b="0" i="0" u="none" strike="noStrike" kern="1200" cap="none" spc="-10" normalizeH="0" baseline="0" noProof="0">
                <a:ln>
                  <a:noFill/>
                </a:ln>
                <a:solidFill>
                  <a:schemeClr val="bg1"/>
                </a:solidFill>
                <a:effectLst/>
                <a:uLnTx/>
                <a:uFillTx/>
                <a:ea typeface="+mn-ea"/>
                <a:cs typeface="Calibri"/>
              </a:rPr>
              <a:t>varies </a:t>
            </a:r>
          </a:p>
          <a:p>
            <a:pPr marL="0" marR="0" lvl="0" indent="0" algn="ctr" defTabSz="914400" rtl="0" eaLnBrk="1" fontAlgn="auto" latinLnBrk="0" hangingPunct="1">
              <a:lnSpc>
                <a:spcPct val="100000"/>
              </a:lnSpc>
              <a:spcBef>
                <a:spcPts val="35"/>
              </a:spcBef>
              <a:spcAft>
                <a:spcPts val="0"/>
              </a:spcAft>
              <a:buClrTx/>
              <a:buSzTx/>
              <a:buFontTx/>
              <a:buNone/>
              <a:tabLst/>
              <a:defRPr/>
            </a:pPr>
            <a:r>
              <a:rPr kumimoji="0" lang="en-US" b="0" i="0" u="none" strike="noStrike" kern="1200" cap="none" spc="-5" normalizeH="0" baseline="0" noProof="0">
                <a:ln>
                  <a:noFill/>
                </a:ln>
                <a:solidFill>
                  <a:schemeClr val="bg1"/>
                </a:solidFill>
                <a:effectLst/>
                <a:uLnTx/>
                <a:uFillTx/>
                <a:ea typeface="+mn-ea"/>
                <a:cs typeface="Calibri"/>
              </a:rPr>
              <a:t>Usually</a:t>
            </a:r>
            <a:r>
              <a:rPr kumimoji="0" lang="en-US" b="0" i="0" u="none" strike="noStrike" kern="1200" cap="none" spc="-10" normalizeH="0" baseline="0" noProof="0">
                <a:ln>
                  <a:noFill/>
                </a:ln>
                <a:solidFill>
                  <a:schemeClr val="bg1"/>
                </a:solidFill>
                <a:effectLst/>
                <a:uLnTx/>
                <a:uFillTx/>
                <a:ea typeface="+mn-ea"/>
                <a:cs typeface="Calibri"/>
              </a:rPr>
              <a:t> </a:t>
            </a:r>
            <a:r>
              <a:rPr kumimoji="0" lang="en-US" b="0" i="0" u="none" strike="noStrike" kern="1200" cap="none" spc="-5" normalizeH="0" baseline="0" noProof="0">
                <a:ln>
                  <a:noFill/>
                </a:ln>
                <a:solidFill>
                  <a:schemeClr val="bg1"/>
                </a:solidFill>
                <a:effectLst/>
                <a:uLnTx/>
                <a:uFillTx/>
                <a:ea typeface="+mn-ea"/>
                <a:cs typeface="Calibri"/>
              </a:rPr>
              <a:t>only</a:t>
            </a:r>
            <a:r>
              <a:rPr kumimoji="0" lang="en-US" b="0" i="0" u="none" strike="noStrike" kern="1200" cap="none" spc="5" normalizeH="0" baseline="0" noProof="0">
                <a:ln>
                  <a:noFill/>
                </a:ln>
                <a:solidFill>
                  <a:schemeClr val="bg1"/>
                </a:solidFill>
                <a:effectLst/>
                <a:uLnTx/>
                <a:uFillTx/>
                <a:ea typeface="+mn-ea"/>
                <a:cs typeface="Calibri"/>
              </a:rPr>
              <a:t> </a:t>
            </a:r>
            <a:r>
              <a:rPr kumimoji="0" lang="en-US" b="0" i="0" u="none" strike="noStrike" kern="1200" cap="none" spc="-25" normalizeH="0" baseline="0" noProof="0">
                <a:ln>
                  <a:noFill/>
                </a:ln>
                <a:solidFill>
                  <a:schemeClr val="bg1"/>
                </a:solidFill>
                <a:effectLst/>
                <a:uLnTx/>
                <a:uFillTx/>
                <a:ea typeface="+mn-ea"/>
                <a:cs typeface="Calibri"/>
              </a:rPr>
              <a:t>Temporary</a:t>
            </a:r>
            <a:r>
              <a:rPr kumimoji="0" lang="en-US" b="0" i="0" u="none" strike="noStrike" kern="1200" cap="none" spc="10" normalizeH="0" baseline="0" noProof="0">
                <a:ln>
                  <a:noFill/>
                </a:ln>
                <a:solidFill>
                  <a:schemeClr val="bg1"/>
                </a:solidFill>
                <a:effectLst/>
                <a:uLnTx/>
                <a:uFillTx/>
                <a:ea typeface="+mn-ea"/>
                <a:cs typeface="Calibri"/>
              </a:rPr>
              <a:t> </a:t>
            </a:r>
            <a:r>
              <a:rPr kumimoji="0" lang="en-US" b="0" i="0" u="none" strike="noStrike" kern="1200" cap="none" spc="-10" normalizeH="0" baseline="0" noProof="0">
                <a:ln>
                  <a:noFill/>
                </a:ln>
                <a:solidFill>
                  <a:schemeClr val="bg1"/>
                </a:solidFill>
                <a:effectLst/>
                <a:uLnTx/>
                <a:uFillTx/>
                <a:ea typeface="+mn-ea"/>
                <a:cs typeface="Calibri"/>
              </a:rPr>
              <a:t>Assistance</a:t>
            </a:r>
            <a:r>
              <a:rPr kumimoji="0" lang="en-US" b="0" i="0" u="none" strike="noStrike" kern="1200" cap="none" spc="5" normalizeH="0" baseline="0" noProof="0">
                <a:ln>
                  <a:noFill/>
                </a:ln>
                <a:solidFill>
                  <a:schemeClr val="bg1"/>
                </a:solidFill>
                <a:effectLst/>
                <a:uLnTx/>
                <a:uFillTx/>
                <a:ea typeface="+mn-ea"/>
                <a:cs typeface="Calibri"/>
              </a:rPr>
              <a:t> </a:t>
            </a:r>
            <a:r>
              <a:rPr kumimoji="0" lang="en-US" b="0" i="0" u="none" strike="noStrike" kern="1200" cap="none" spc="-20" normalizeH="0" baseline="0" noProof="0">
                <a:ln>
                  <a:noFill/>
                </a:ln>
                <a:solidFill>
                  <a:schemeClr val="bg1"/>
                </a:solidFill>
                <a:effectLst/>
                <a:uLnTx/>
                <a:uFillTx/>
                <a:ea typeface="+mn-ea"/>
                <a:cs typeface="Calibri"/>
              </a:rPr>
              <a:t>for</a:t>
            </a:r>
            <a:r>
              <a:rPr lang="en-US">
                <a:solidFill>
                  <a:schemeClr val="bg1"/>
                </a:solidFill>
                <a:cs typeface="Calibri"/>
              </a:rPr>
              <a:t> </a:t>
            </a:r>
            <a:r>
              <a:rPr kumimoji="0" lang="en-US" b="0" i="0" u="none" strike="noStrike" kern="1200" cap="none" spc="-5" normalizeH="0" baseline="0" noProof="0">
                <a:ln>
                  <a:noFill/>
                </a:ln>
                <a:solidFill>
                  <a:schemeClr val="bg1"/>
                </a:solidFill>
                <a:effectLst/>
                <a:uLnTx/>
                <a:uFillTx/>
                <a:ea typeface="+mn-ea"/>
                <a:cs typeface="Calibri"/>
              </a:rPr>
              <a:t>Needy</a:t>
            </a:r>
            <a:r>
              <a:rPr kumimoji="0" lang="en-US" b="0" i="0" u="none" strike="noStrike" kern="1200" cap="none" spc="-15" normalizeH="0" baseline="0" noProof="0">
                <a:ln>
                  <a:noFill/>
                </a:ln>
                <a:solidFill>
                  <a:schemeClr val="bg1"/>
                </a:solidFill>
                <a:effectLst/>
                <a:uLnTx/>
                <a:uFillTx/>
                <a:ea typeface="+mn-ea"/>
                <a:cs typeface="Calibri"/>
              </a:rPr>
              <a:t> </a:t>
            </a:r>
            <a:r>
              <a:rPr kumimoji="0" lang="en-US" b="0" i="0" u="none" strike="noStrike" kern="1200" cap="none" spc="-10" normalizeH="0" baseline="0" noProof="0">
                <a:ln>
                  <a:noFill/>
                </a:ln>
                <a:solidFill>
                  <a:schemeClr val="bg1"/>
                </a:solidFill>
                <a:effectLst/>
                <a:uLnTx/>
                <a:uFillTx/>
                <a:ea typeface="+mn-ea"/>
                <a:cs typeface="Calibri"/>
              </a:rPr>
              <a:t>Families </a:t>
            </a:r>
            <a:r>
              <a:rPr kumimoji="0" lang="en-US" b="0" i="0" u="none" strike="noStrike" kern="1200" cap="none" spc="-25" normalizeH="0" baseline="0" noProof="0">
                <a:ln>
                  <a:noFill/>
                </a:ln>
                <a:solidFill>
                  <a:schemeClr val="bg1"/>
                </a:solidFill>
                <a:effectLst/>
                <a:uLnTx/>
                <a:uFillTx/>
                <a:ea typeface="+mn-ea"/>
                <a:cs typeface="Calibri"/>
              </a:rPr>
              <a:t>(TANF)</a:t>
            </a:r>
            <a:endParaRPr kumimoji="0" lang="en-US" b="0" i="0" u="none" strike="noStrike" kern="1200" cap="none" spc="0" normalizeH="0" baseline="0" noProof="0">
              <a:ln>
                <a:noFill/>
              </a:ln>
              <a:solidFill>
                <a:schemeClr val="bg1"/>
              </a:solidFill>
              <a:effectLst/>
              <a:uLnTx/>
              <a:uFillTx/>
              <a:ea typeface="+mn-ea"/>
              <a:cs typeface="Calibri"/>
            </a:endParaRPr>
          </a:p>
        </p:txBody>
      </p:sp>
      <p:sp>
        <p:nvSpPr>
          <p:cNvPr id="11" name="object 11"/>
          <p:cNvSpPr txBox="1"/>
          <p:nvPr/>
        </p:nvSpPr>
        <p:spPr>
          <a:xfrm>
            <a:off x="4851444" y="4286582"/>
            <a:ext cx="4003040" cy="936795"/>
          </a:xfrm>
          <a:prstGeom prst="rect">
            <a:avLst/>
          </a:prstGeom>
        </p:spPr>
        <p:txBody>
          <a:bodyPr vert="horz" wrap="square" lIns="0" tIns="13335" rIns="0" bIns="0" rtlCol="0">
            <a:spAutoFit/>
          </a:bodyPr>
          <a:lstStyle/>
          <a:p>
            <a:pPr marL="99060" marR="0" lvl="0" indent="-86995" algn="l" defTabSz="914400" rtl="0" eaLnBrk="1" fontAlgn="auto" latinLnBrk="0" hangingPunct="1">
              <a:lnSpc>
                <a:spcPct val="100000"/>
              </a:lnSpc>
              <a:spcBef>
                <a:spcPts val="105"/>
              </a:spcBef>
              <a:spcAft>
                <a:spcPts val="0"/>
              </a:spcAft>
              <a:buClrTx/>
              <a:buSzPct val="92592"/>
              <a:buFont typeface="Calibri"/>
              <a:buChar char="•"/>
              <a:tabLst>
                <a:tab pos="99695" algn="l"/>
              </a:tabLst>
              <a:defRPr/>
            </a:pPr>
            <a:r>
              <a:rPr kumimoji="0" sz="2000" b="1" i="0" u="none" strike="noStrike" kern="1200" cap="none" spc="0" normalizeH="0" baseline="0" noProof="0">
                <a:ln>
                  <a:noFill/>
                </a:ln>
                <a:solidFill>
                  <a:srgbClr val="FFFFFF"/>
                </a:solidFill>
                <a:effectLst/>
                <a:uLnTx/>
                <a:uFillTx/>
                <a:latin typeface="Calibri"/>
                <a:ea typeface="+mn-ea"/>
                <a:cs typeface="Calibri"/>
              </a:rPr>
              <a:t>Adoption</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99060" marR="0" lvl="0" indent="-86995" algn="l" defTabSz="914400" rtl="0" eaLnBrk="1" fontAlgn="auto" latinLnBrk="0" hangingPunct="1">
              <a:lnSpc>
                <a:spcPct val="100000"/>
              </a:lnSpc>
              <a:spcBef>
                <a:spcPts val="20"/>
              </a:spcBef>
              <a:spcAft>
                <a:spcPts val="0"/>
              </a:spcAft>
              <a:buClrTx/>
              <a:buSzPct val="92592"/>
              <a:buFont typeface="Calibri"/>
              <a:buChar char="•"/>
              <a:tabLst>
                <a:tab pos="99695" algn="l"/>
              </a:tabLst>
              <a:defRPr/>
            </a:pPr>
            <a:r>
              <a:rPr kumimoji="0" sz="2000" b="1" i="0" u="none" strike="noStrike" kern="1200" cap="none" spc="0" normalizeH="0" baseline="0" noProof="0">
                <a:ln>
                  <a:noFill/>
                </a:ln>
                <a:solidFill>
                  <a:srgbClr val="FFFFFF"/>
                </a:solidFill>
                <a:effectLst/>
                <a:uLnTx/>
                <a:uFillTx/>
                <a:latin typeface="Calibri"/>
                <a:ea typeface="+mn-ea"/>
                <a:cs typeface="Calibri"/>
              </a:rPr>
              <a:t>Le</a:t>
            </a:r>
            <a:r>
              <a:rPr kumimoji="0" sz="2000" b="1" i="0" u="none" strike="noStrike" kern="1200" cap="none" spc="-20" normalizeH="0" baseline="0" noProof="0">
                <a:ln>
                  <a:noFill/>
                </a:ln>
                <a:solidFill>
                  <a:srgbClr val="FFFFFF"/>
                </a:solidFill>
                <a:effectLst/>
                <a:uLnTx/>
                <a:uFillTx/>
                <a:latin typeface="Calibri"/>
                <a:ea typeface="+mn-ea"/>
                <a:cs typeface="Calibri"/>
              </a:rPr>
              <a:t>g</a:t>
            </a:r>
            <a:r>
              <a:rPr kumimoji="0" sz="2000" b="1" i="0" u="none" strike="noStrike" kern="1200" cap="none" spc="0" normalizeH="0" baseline="0" noProof="0">
                <a:ln>
                  <a:noFill/>
                </a:ln>
                <a:solidFill>
                  <a:srgbClr val="FFFFFF"/>
                </a:solidFill>
                <a:effectLst/>
                <a:uLnTx/>
                <a:uFillTx/>
                <a:latin typeface="Calibri"/>
                <a:ea typeface="+mn-ea"/>
                <a:cs typeface="Calibri"/>
              </a:rPr>
              <a:t>al</a:t>
            </a:r>
            <a:r>
              <a:rPr kumimoji="0" sz="2000" b="1" i="0" u="none" strike="noStrike" kern="1200" cap="none" spc="-25" normalizeH="0" baseline="0" noProof="0">
                <a:ln>
                  <a:noFill/>
                </a:ln>
                <a:solidFill>
                  <a:srgbClr val="FFFFFF"/>
                </a:solidFill>
                <a:effectLst/>
                <a:uLnTx/>
                <a:uFillTx/>
                <a:latin typeface="Calibri"/>
                <a:ea typeface="+mn-ea"/>
                <a:cs typeface="Calibri"/>
              </a:rPr>
              <a:t> </a:t>
            </a:r>
            <a:r>
              <a:rPr kumimoji="0" sz="2000" b="1" i="0" u="none" strike="noStrike" kern="1200" cap="none" spc="0" normalizeH="0" baseline="0" noProof="0">
                <a:ln>
                  <a:noFill/>
                </a:ln>
                <a:solidFill>
                  <a:srgbClr val="FFFFFF"/>
                </a:solidFill>
                <a:effectLst/>
                <a:uLnTx/>
                <a:uFillTx/>
                <a:latin typeface="Calibri"/>
                <a:ea typeface="+mn-ea"/>
                <a:cs typeface="Calibri"/>
              </a:rPr>
              <a:t>Cu</a:t>
            </a:r>
            <a:r>
              <a:rPr kumimoji="0" sz="2000" b="1" i="0" u="none" strike="noStrike" kern="1200" cap="none" spc="-15" normalizeH="0" baseline="0" noProof="0">
                <a:ln>
                  <a:noFill/>
                </a:ln>
                <a:solidFill>
                  <a:srgbClr val="FFFFFF"/>
                </a:solidFill>
                <a:effectLst/>
                <a:uLnTx/>
                <a:uFillTx/>
                <a:latin typeface="Calibri"/>
                <a:ea typeface="+mn-ea"/>
                <a:cs typeface="Calibri"/>
              </a:rPr>
              <a:t>st</a:t>
            </a:r>
            <a:r>
              <a:rPr kumimoji="0" sz="2000" b="1" i="0" u="none" strike="noStrike" kern="1200" cap="none" spc="0" normalizeH="0" baseline="0" noProof="0">
                <a:ln>
                  <a:noFill/>
                </a:ln>
                <a:solidFill>
                  <a:srgbClr val="FFFFFF"/>
                </a:solidFill>
                <a:effectLst/>
                <a:uLnTx/>
                <a:uFillTx/>
                <a:latin typeface="Calibri"/>
                <a:ea typeface="+mn-ea"/>
                <a:cs typeface="Calibri"/>
              </a:rPr>
              <a:t>ody</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99060" marR="0" lvl="0" indent="-86995" algn="l" defTabSz="914400" rtl="0" eaLnBrk="1" fontAlgn="auto" latinLnBrk="0" hangingPunct="1">
              <a:lnSpc>
                <a:spcPct val="100000"/>
              </a:lnSpc>
              <a:spcBef>
                <a:spcPts val="25"/>
              </a:spcBef>
              <a:spcAft>
                <a:spcPts val="0"/>
              </a:spcAft>
              <a:buClrTx/>
              <a:buSzPct val="92592"/>
              <a:buFont typeface="Calibri"/>
              <a:buChar char="•"/>
              <a:tabLst>
                <a:tab pos="99695" algn="l"/>
              </a:tabLst>
              <a:defRPr/>
            </a:pPr>
            <a:r>
              <a:rPr kumimoji="0" sz="2000" b="1" i="0" u="none" strike="noStrike" kern="1200" cap="none" spc="-5" normalizeH="0" baseline="0" noProof="0">
                <a:ln>
                  <a:noFill/>
                </a:ln>
                <a:solidFill>
                  <a:srgbClr val="FFFFFF"/>
                </a:solidFill>
                <a:effectLst/>
                <a:uLnTx/>
                <a:uFillTx/>
                <a:latin typeface="Calibri"/>
                <a:ea typeface="+mn-ea"/>
                <a:cs typeface="Calibri"/>
              </a:rPr>
              <a:t>Guardianship</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2" name="object 12"/>
          <p:cNvGrpSpPr/>
          <p:nvPr/>
        </p:nvGrpSpPr>
        <p:grpSpPr>
          <a:xfrm>
            <a:off x="794563" y="3778370"/>
            <a:ext cx="6408089" cy="2573020"/>
            <a:chOff x="744473" y="3733032"/>
            <a:chExt cx="3874135" cy="2573020"/>
          </a:xfrm>
        </p:grpSpPr>
        <p:sp>
          <p:nvSpPr>
            <p:cNvPr id="13" name="object 13"/>
            <p:cNvSpPr/>
            <p:nvPr/>
          </p:nvSpPr>
          <p:spPr>
            <a:xfrm>
              <a:off x="744473" y="3733032"/>
              <a:ext cx="3874135" cy="2573020"/>
            </a:xfrm>
            <a:custGeom>
              <a:avLst/>
              <a:gdLst/>
              <a:ahLst/>
              <a:cxnLst/>
              <a:rect l="l" t="t" r="r" b="b"/>
              <a:pathLst>
                <a:path w="3874135" h="2573020">
                  <a:moveTo>
                    <a:pt x="3445243" y="0"/>
                  </a:moveTo>
                  <a:lnTo>
                    <a:pt x="428764" y="0"/>
                  </a:lnTo>
                  <a:lnTo>
                    <a:pt x="382045" y="2516"/>
                  </a:lnTo>
                  <a:lnTo>
                    <a:pt x="336783" y="9889"/>
                  </a:lnTo>
                  <a:lnTo>
                    <a:pt x="293240" y="21859"/>
                  </a:lnTo>
                  <a:lnTo>
                    <a:pt x="251677" y="38163"/>
                  </a:lnTo>
                  <a:lnTo>
                    <a:pt x="212357" y="58540"/>
                  </a:lnTo>
                  <a:lnTo>
                    <a:pt x="175540" y="82729"/>
                  </a:lnTo>
                  <a:lnTo>
                    <a:pt x="141488" y="110467"/>
                  </a:lnTo>
                  <a:lnTo>
                    <a:pt x="110462" y="141493"/>
                  </a:lnTo>
                  <a:lnTo>
                    <a:pt x="82725" y="175545"/>
                  </a:lnTo>
                  <a:lnTo>
                    <a:pt x="58538" y="212362"/>
                  </a:lnTo>
                  <a:lnTo>
                    <a:pt x="38161" y="251683"/>
                  </a:lnTo>
                  <a:lnTo>
                    <a:pt x="21858" y="293245"/>
                  </a:lnTo>
                  <a:lnTo>
                    <a:pt x="9889" y="336787"/>
                  </a:lnTo>
                  <a:lnTo>
                    <a:pt x="2515" y="382047"/>
                  </a:lnTo>
                  <a:lnTo>
                    <a:pt x="0" y="428764"/>
                  </a:lnTo>
                  <a:lnTo>
                    <a:pt x="0" y="2143759"/>
                  </a:lnTo>
                  <a:lnTo>
                    <a:pt x="2515" y="2190476"/>
                  </a:lnTo>
                  <a:lnTo>
                    <a:pt x="9889" y="2235736"/>
                  </a:lnTo>
                  <a:lnTo>
                    <a:pt x="21858" y="2279278"/>
                  </a:lnTo>
                  <a:lnTo>
                    <a:pt x="38161" y="2320839"/>
                  </a:lnTo>
                  <a:lnTo>
                    <a:pt x="58538" y="2360158"/>
                  </a:lnTo>
                  <a:lnTo>
                    <a:pt x="82725" y="2396974"/>
                  </a:lnTo>
                  <a:lnTo>
                    <a:pt x="110462" y="2431025"/>
                  </a:lnTo>
                  <a:lnTo>
                    <a:pt x="141488" y="2462050"/>
                  </a:lnTo>
                  <a:lnTo>
                    <a:pt x="175540" y="2489787"/>
                  </a:lnTo>
                  <a:lnTo>
                    <a:pt x="212357" y="2513974"/>
                  </a:lnTo>
                  <a:lnTo>
                    <a:pt x="251677" y="2534350"/>
                  </a:lnTo>
                  <a:lnTo>
                    <a:pt x="293240" y="2550653"/>
                  </a:lnTo>
                  <a:lnTo>
                    <a:pt x="336783" y="2562622"/>
                  </a:lnTo>
                  <a:lnTo>
                    <a:pt x="382045" y="2569996"/>
                  </a:lnTo>
                  <a:lnTo>
                    <a:pt x="428764" y="2572511"/>
                  </a:lnTo>
                  <a:lnTo>
                    <a:pt x="3445243" y="2572511"/>
                  </a:lnTo>
                  <a:lnTo>
                    <a:pt x="3491962" y="2569996"/>
                  </a:lnTo>
                  <a:lnTo>
                    <a:pt x="3537224" y="2562622"/>
                  </a:lnTo>
                  <a:lnTo>
                    <a:pt x="3580767" y="2550653"/>
                  </a:lnTo>
                  <a:lnTo>
                    <a:pt x="3622330" y="2534350"/>
                  </a:lnTo>
                  <a:lnTo>
                    <a:pt x="3661650" y="2513974"/>
                  </a:lnTo>
                  <a:lnTo>
                    <a:pt x="3698467" y="2489787"/>
                  </a:lnTo>
                  <a:lnTo>
                    <a:pt x="3732519" y="2462050"/>
                  </a:lnTo>
                  <a:lnTo>
                    <a:pt x="3763545" y="2431025"/>
                  </a:lnTo>
                  <a:lnTo>
                    <a:pt x="3791282" y="2396974"/>
                  </a:lnTo>
                  <a:lnTo>
                    <a:pt x="3815469" y="2360158"/>
                  </a:lnTo>
                  <a:lnTo>
                    <a:pt x="3835846" y="2320839"/>
                  </a:lnTo>
                  <a:lnTo>
                    <a:pt x="3852149" y="2279278"/>
                  </a:lnTo>
                  <a:lnTo>
                    <a:pt x="3864118" y="2235736"/>
                  </a:lnTo>
                  <a:lnTo>
                    <a:pt x="3871492" y="2190476"/>
                  </a:lnTo>
                  <a:lnTo>
                    <a:pt x="3874008" y="2143759"/>
                  </a:lnTo>
                  <a:lnTo>
                    <a:pt x="3874008" y="428764"/>
                  </a:lnTo>
                  <a:lnTo>
                    <a:pt x="3871492" y="382047"/>
                  </a:lnTo>
                  <a:lnTo>
                    <a:pt x="3864118" y="336787"/>
                  </a:lnTo>
                  <a:lnTo>
                    <a:pt x="3852149" y="293245"/>
                  </a:lnTo>
                  <a:lnTo>
                    <a:pt x="3835846" y="251683"/>
                  </a:lnTo>
                  <a:lnTo>
                    <a:pt x="3815469" y="212362"/>
                  </a:lnTo>
                  <a:lnTo>
                    <a:pt x="3791282" y="175545"/>
                  </a:lnTo>
                  <a:lnTo>
                    <a:pt x="3763545" y="141493"/>
                  </a:lnTo>
                  <a:lnTo>
                    <a:pt x="3732519" y="110467"/>
                  </a:lnTo>
                  <a:lnTo>
                    <a:pt x="3698467" y="82729"/>
                  </a:lnTo>
                  <a:lnTo>
                    <a:pt x="3661650" y="58540"/>
                  </a:lnTo>
                  <a:lnTo>
                    <a:pt x="3622330" y="38163"/>
                  </a:lnTo>
                  <a:lnTo>
                    <a:pt x="3580767" y="21859"/>
                  </a:lnTo>
                  <a:lnTo>
                    <a:pt x="3537224" y="9889"/>
                  </a:lnTo>
                  <a:lnTo>
                    <a:pt x="3491962" y="2516"/>
                  </a:lnTo>
                  <a:lnTo>
                    <a:pt x="3445243" y="0"/>
                  </a:lnTo>
                  <a:close/>
                </a:path>
              </a:pathLst>
            </a:custGeom>
            <a:solidFill>
              <a:srgbClr val="1A35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744473" y="3733032"/>
              <a:ext cx="3874135" cy="2573020"/>
            </a:xfrm>
            <a:custGeom>
              <a:avLst/>
              <a:gdLst/>
              <a:ahLst/>
              <a:cxnLst/>
              <a:rect l="l" t="t" r="r" b="b"/>
              <a:pathLst>
                <a:path w="3874135" h="2573020">
                  <a:moveTo>
                    <a:pt x="0" y="428764"/>
                  </a:moveTo>
                  <a:lnTo>
                    <a:pt x="2515" y="382047"/>
                  </a:lnTo>
                  <a:lnTo>
                    <a:pt x="9889" y="336787"/>
                  </a:lnTo>
                  <a:lnTo>
                    <a:pt x="21858" y="293245"/>
                  </a:lnTo>
                  <a:lnTo>
                    <a:pt x="38161" y="251683"/>
                  </a:lnTo>
                  <a:lnTo>
                    <a:pt x="58538" y="212362"/>
                  </a:lnTo>
                  <a:lnTo>
                    <a:pt x="82725" y="175545"/>
                  </a:lnTo>
                  <a:lnTo>
                    <a:pt x="110462" y="141493"/>
                  </a:lnTo>
                  <a:lnTo>
                    <a:pt x="141488" y="110467"/>
                  </a:lnTo>
                  <a:lnTo>
                    <a:pt x="175540" y="82729"/>
                  </a:lnTo>
                  <a:lnTo>
                    <a:pt x="212357" y="58540"/>
                  </a:lnTo>
                  <a:lnTo>
                    <a:pt x="251677" y="38163"/>
                  </a:lnTo>
                  <a:lnTo>
                    <a:pt x="293240" y="21859"/>
                  </a:lnTo>
                  <a:lnTo>
                    <a:pt x="336783" y="9889"/>
                  </a:lnTo>
                  <a:lnTo>
                    <a:pt x="382045" y="2516"/>
                  </a:lnTo>
                  <a:lnTo>
                    <a:pt x="428764" y="0"/>
                  </a:lnTo>
                  <a:lnTo>
                    <a:pt x="3445243" y="0"/>
                  </a:lnTo>
                  <a:lnTo>
                    <a:pt x="3491962" y="2516"/>
                  </a:lnTo>
                  <a:lnTo>
                    <a:pt x="3537224" y="9889"/>
                  </a:lnTo>
                  <a:lnTo>
                    <a:pt x="3580767" y="21859"/>
                  </a:lnTo>
                  <a:lnTo>
                    <a:pt x="3622330" y="38163"/>
                  </a:lnTo>
                  <a:lnTo>
                    <a:pt x="3661650" y="58540"/>
                  </a:lnTo>
                  <a:lnTo>
                    <a:pt x="3698467" y="82729"/>
                  </a:lnTo>
                  <a:lnTo>
                    <a:pt x="3732519" y="110467"/>
                  </a:lnTo>
                  <a:lnTo>
                    <a:pt x="3763545" y="141493"/>
                  </a:lnTo>
                  <a:lnTo>
                    <a:pt x="3791282" y="175545"/>
                  </a:lnTo>
                  <a:lnTo>
                    <a:pt x="3815469" y="212362"/>
                  </a:lnTo>
                  <a:lnTo>
                    <a:pt x="3835846" y="251683"/>
                  </a:lnTo>
                  <a:lnTo>
                    <a:pt x="3852149" y="293245"/>
                  </a:lnTo>
                  <a:lnTo>
                    <a:pt x="3864118" y="336787"/>
                  </a:lnTo>
                  <a:lnTo>
                    <a:pt x="3871492" y="382047"/>
                  </a:lnTo>
                  <a:lnTo>
                    <a:pt x="3874008" y="428764"/>
                  </a:lnTo>
                  <a:lnTo>
                    <a:pt x="3874008" y="2143759"/>
                  </a:lnTo>
                  <a:lnTo>
                    <a:pt x="3871492" y="2190476"/>
                  </a:lnTo>
                  <a:lnTo>
                    <a:pt x="3864118" y="2235736"/>
                  </a:lnTo>
                  <a:lnTo>
                    <a:pt x="3852149" y="2279278"/>
                  </a:lnTo>
                  <a:lnTo>
                    <a:pt x="3835846" y="2320839"/>
                  </a:lnTo>
                  <a:lnTo>
                    <a:pt x="3815469" y="2360158"/>
                  </a:lnTo>
                  <a:lnTo>
                    <a:pt x="3791282" y="2396974"/>
                  </a:lnTo>
                  <a:lnTo>
                    <a:pt x="3763545" y="2431025"/>
                  </a:lnTo>
                  <a:lnTo>
                    <a:pt x="3732519" y="2462050"/>
                  </a:lnTo>
                  <a:lnTo>
                    <a:pt x="3698467" y="2489787"/>
                  </a:lnTo>
                  <a:lnTo>
                    <a:pt x="3661650" y="2513974"/>
                  </a:lnTo>
                  <a:lnTo>
                    <a:pt x="3622330" y="2534350"/>
                  </a:lnTo>
                  <a:lnTo>
                    <a:pt x="3580767" y="2550653"/>
                  </a:lnTo>
                  <a:lnTo>
                    <a:pt x="3537224" y="2562622"/>
                  </a:lnTo>
                  <a:lnTo>
                    <a:pt x="3491962" y="2569996"/>
                  </a:lnTo>
                  <a:lnTo>
                    <a:pt x="3445243" y="2572511"/>
                  </a:lnTo>
                  <a:lnTo>
                    <a:pt x="428764" y="2572511"/>
                  </a:lnTo>
                  <a:lnTo>
                    <a:pt x="382045" y="2569996"/>
                  </a:lnTo>
                  <a:lnTo>
                    <a:pt x="336783" y="2562622"/>
                  </a:lnTo>
                  <a:lnTo>
                    <a:pt x="293240" y="2550653"/>
                  </a:lnTo>
                  <a:lnTo>
                    <a:pt x="251677" y="2534350"/>
                  </a:lnTo>
                  <a:lnTo>
                    <a:pt x="212357" y="2513974"/>
                  </a:lnTo>
                  <a:lnTo>
                    <a:pt x="175540" y="2489787"/>
                  </a:lnTo>
                  <a:lnTo>
                    <a:pt x="141488" y="2462050"/>
                  </a:lnTo>
                  <a:lnTo>
                    <a:pt x="110462" y="2431025"/>
                  </a:lnTo>
                  <a:lnTo>
                    <a:pt x="82725" y="2396974"/>
                  </a:lnTo>
                  <a:lnTo>
                    <a:pt x="58538" y="2360158"/>
                  </a:lnTo>
                  <a:lnTo>
                    <a:pt x="38161" y="2320839"/>
                  </a:lnTo>
                  <a:lnTo>
                    <a:pt x="21858" y="2279278"/>
                  </a:lnTo>
                  <a:lnTo>
                    <a:pt x="9889" y="2235736"/>
                  </a:lnTo>
                  <a:lnTo>
                    <a:pt x="2515" y="2190476"/>
                  </a:lnTo>
                  <a:lnTo>
                    <a:pt x="0" y="2143759"/>
                  </a:lnTo>
                  <a:lnTo>
                    <a:pt x="0" y="428764"/>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object 15" descr="OUTSIDE FOSTER CARE&#10;No automatic legal relationship to  grandchildren or other kin&#10;&#10;Temporary legal authority possible through power of attorney or consent laws&#10;&#10;Only source of ongoing financial  assistance typically TANF"/>
          <p:cNvSpPr txBox="1"/>
          <p:nvPr/>
        </p:nvSpPr>
        <p:spPr>
          <a:xfrm>
            <a:off x="1389060" y="3851902"/>
            <a:ext cx="5219093" cy="2253822"/>
          </a:xfrm>
          <a:prstGeom prst="rect">
            <a:avLst/>
          </a:prstGeom>
        </p:spPr>
        <p:txBody>
          <a:bodyPr vert="horz" wrap="square" lIns="0" tIns="12890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FFFF"/>
                </a:solidFill>
                <a:effectLst/>
                <a:uLnTx/>
                <a:uFillTx/>
                <a:ea typeface="+mn-ea"/>
                <a:cs typeface="Calibri"/>
              </a:rPr>
              <a:t>OUTSIDE</a:t>
            </a:r>
            <a:r>
              <a:rPr kumimoji="0" lang="en-US" b="1" i="0" u="none" strike="noStrike" kern="1200" cap="none" spc="-40" normalizeH="0" baseline="0" noProof="0">
                <a:ln>
                  <a:noFill/>
                </a:ln>
                <a:solidFill>
                  <a:srgbClr val="FFFFFF"/>
                </a:solidFill>
                <a:effectLst/>
                <a:uLnTx/>
                <a:uFillTx/>
                <a:ea typeface="+mn-ea"/>
                <a:cs typeface="Calibri"/>
              </a:rPr>
              <a:t> </a:t>
            </a:r>
            <a:r>
              <a:rPr kumimoji="0" lang="en-US" b="1" i="0" u="none" strike="noStrike" kern="1200" cap="none" spc="-10" normalizeH="0" baseline="0" noProof="0">
                <a:ln>
                  <a:noFill/>
                </a:ln>
                <a:solidFill>
                  <a:srgbClr val="FFFFFF"/>
                </a:solidFill>
                <a:effectLst/>
                <a:uLnTx/>
                <a:uFillTx/>
                <a:ea typeface="+mn-ea"/>
                <a:cs typeface="Calibri"/>
              </a:rPr>
              <a:t>FOSTER</a:t>
            </a:r>
            <a:r>
              <a:rPr kumimoji="0" lang="en-US" b="1" i="0" u="none" strike="noStrike" kern="1200" cap="none" spc="-25" normalizeH="0" baseline="0" noProof="0">
                <a:ln>
                  <a:noFill/>
                </a:ln>
                <a:solidFill>
                  <a:srgbClr val="FFFFFF"/>
                </a:solidFill>
                <a:effectLst/>
                <a:uLnTx/>
                <a:uFillTx/>
                <a:ea typeface="+mn-ea"/>
                <a:cs typeface="Calibri"/>
              </a:rPr>
              <a:t> </a:t>
            </a:r>
            <a:r>
              <a:rPr kumimoji="0" lang="en-US" b="1" i="0" u="none" strike="noStrike" kern="1200" cap="none" spc="-5" normalizeH="0" baseline="0" noProof="0">
                <a:ln>
                  <a:noFill/>
                </a:ln>
                <a:solidFill>
                  <a:srgbClr val="FFFFFF"/>
                </a:solidFill>
                <a:effectLst/>
                <a:uLnTx/>
                <a:uFillTx/>
                <a:ea typeface="+mn-ea"/>
                <a:cs typeface="Calibri"/>
              </a:rPr>
              <a:t>CARE</a:t>
            </a:r>
            <a:endParaRPr kumimoji="0" lang="en-US" b="0" i="0" u="none" strike="noStrike" kern="1200" cap="none" spc="0" normalizeH="0" baseline="0" noProof="0">
              <a:ln>
                <a:noFill/>
              </a:ln>
              <a:solidFill>
                <a:prstClr val="black"/>
              </a:solidFill>
              <a:effectLst/>
              <a:uLnTx/>
              <a:uFillTx/>
              <a:ea typeface="+mn-ea"/>
              <a:cs typeface="Calibri"/>
            </a:endParaRPr>
          </a:p>
          <a:p>
            <a:pPr marL="12700" marR="5080" lvl="0" indent="0" algn="ctr" defTabSz="914400" rtl="0" eaLnBrk="1" fontAlgn="auto" latinLnBrk="0" hangingPunct="1">
              <a:lnSpc>
                <a:spcPts val="1750"/>
              </a:lnSpc>
              <a:spcBef>
                <a:spcPts val="0"/>
              </a:spcBef>
              <a:spcAft>
                <a:spcPts val="0"/>
              </a:spcAft>
              <a:buClrTx/>
              <a:buSzTx/>
              <a:buFontTx/>
              <a:buNone/>
              <a:tabLst/>
              <a:defRPr/>
            </a:pPr>
            <a:r>
              <a:rPr kumimoji="0" lang="en-US" b="0" i="0" u="none" strike="noStrike" kern="1200" cap="none" spc="-5" normalizeH="0" baseline="0" noProof="0">
                <a:ln>
                  <a:noFill/>
                </a:ln>
                <a:solidFill>
                  <a:srgbClr val="FFFFFF"/>
                </a:solidFill>
                <a:effectLst/>
                <a:uLnTx/>
                <a:uFillTx/>
                <a:ea typeface="+mn-ea"/>
                <a:cs typeface="Calibri"/>
              </a:rPr>
              <a:t>No automatic </a:t>
            </a:r>
            <a:r>
              <a:rPr kumimoji="0" lang="en-US" b="0" i="0" u="none" strike="noStrike" kern="1200" cap="none" spc="-10" normalizeH="0" baseline="0" noProof="0">
                <a:ln>
                  <a:noFill/>
                </a:ln>
                <a:solidFill>
                  <a:srgbClr val="FFFFFF"/>
                </a:solidFill>
                <a:effectLst/>
                <a:uLnTx/>
                <a:uFillTx/>
                <a:ea typeface="+mn-ea"/>
                <a:cs typeface="Calibri"/>
              </a:rPr>
              <a:t>legal </a:t>
            </a:r>
            <a:r>
              <a:rPr kumimoji="0" lang="en-US" b="0" i="0" u="none" strike="noStrike" kern="1200" cap="none" spc="-5" normalizeH="0" baseline="0" noProof="0">
                <a:ln>
                  <a:noFill/>
                </a:ln>
                <a:solidFill>
                  <a:srgbClr val="FFFFFF"/>
                </a:solidFill>
                <a:effectLst/>
                <a:uLnTx/>
                <a:uFillTx/>
                <a:ea typeface="+mn-ea"/>
                <a:cs typeface="Calibri"/>
              </a:rPr>
              <a:t>relationship </a:t>
            </a:r>
            <a:r>
              <a:rPr kumimoji="0" lang="en-US" b="0" i="0" u="none" strike="noStrike" kern="1200" cap="none" spc="-10" normalizeH="0" baseline="0" noProof="0">
                <a:ln>
                  <a:noFill/>
                </a:ln>
                <a:solidFill>
                  <a:srgbClr val="FFFFFF"/>
                </a:solidFill>
                <a:effectLst/>
                <a:uLnTx/>
                <a:uFillTx/>
                <a:ea typeface="+mn-ea"/>
                <a:cs typeface="Calibri"/>
              </a:rPr>
              <a:t>to grandchildren</a:t>
            </a:r>
            <a:r>
              <a:rPr kumimoji="0" lang="en-US" b="0" i="0" u="none" strike="noStrike" kern="1200" cap="none" spc="5" normalizeH="0" baseline="0" noProof="0">
                <a:ln>
                  <a:noFill/>
                </a:ln>
                <a:solidFill>
                  <a:srgbClr val="FFFFFF"/>
                </a:solidFill>
                <a:effectLst/>
                <a:uLnTx/>
                <a:uFillTx/>
                <a:ea typeface="+mn-ea"/>
                <a:cs typeface="Calibri"/>
              </a:rPr>
              <a:t> </a:t>
            </a:r>
            <a:r>
              <a:rPr kumimoji="0" lang="en-US" b="0" i="0" u="none" strike="noStrike" kern="1200" cap="none" spc="-5" normalizeH="0" baseline="0" noProof="0">
                <a:ln>
                  <a:noFill/>
                </a:ln>
                <a:solidFill>
                  <a:srgbClr val="FFFFFF"/>
                </a:solidFill>
                <a:effectLst/>
                <a:uLnTx/>
                <a:uFillTx/>
                <a:ea typeface="+mn-ea"/>
                <a:cs typeface="Calibri"/>
              </a:rPr>
              <a:t>or</a:t>
            </a:r>
            <a:r>
              <a:rPr kumimoji="0" lang="en-US" b="0" i="0" u="none" strike="noStrike" kern="1200" cap="none" spc="0" normalizeH="0" baseline="0" noProof="0">
                <a:ln>
                  <a:noFill/>
                </a:ln>
                <a:solidFill>
                  <a:srgbClr val="FFFFFF"/>
                </a:solidFill>
                <a:effectLst/>
                <a:uLnTx/>
                <a:uFillTx/>
                <a:ea typeface="+mn-ea"/>
                <a:cs typeface="Calibri"/>
              </a:rPr>
              <a:t> </a:t>
            </a:r>
            <a:r>
              <a:rPr kumimoji="0" lang="en-US" b="0" i="0" u="none" strike="noStrike" kern="1200" cap="none" spc="-5" normalizeH="0" baseline="0" noProof="0">
                <a:ln>
                  <a:noFill/>
                </a:ln>
                <a:solidFill>
                  <a:srgbClr val="FFFFFF"/>
                </a:solidFill>
                <a:effectLst/>
                <a:uLnTx/>
                <a:uFillTx/>
                <a:ea typeface="+mn-ea"/>
                <a:cs typeface="Calibri"/>
              </a:rPr>
              <a:t>other</a:t>
            </a:r>
            <a:r>
              <a:rPr kumimoji="0" lang="en-US" b="0" i="0" u="none" strike="noStrike" kern="1200" cap="none" spc="5" normalizeH="0" baseline="0" noProof="0">
                <a:ln>
                  <a:noFill/>
                </a:ln>
                <a:solidFill>
                  <a:srgbClr val="FFFFFF"/>
                </a:solidFill>
                <a:effectLst/>
                <a:uLnTx/>
                <a:uFillTx/>
                <a:ea typeface="+mn-ea"/>
                <a:cs typeface="Calibri"/>
              </a:rPr>
              <a:t> </a:t>
            </a:r>
            <a:r>
              <a:rPr kumimoji="0" lang="en-US" b="0" i="0" u="none" strike="noStrike" kern="1200" cap="none" spc="-5" normalizeH="0" baseline="0" noProof="0">
                <a:ln>
                  <a:noFill/>
                </a:ln>
                <a:solidFill>
                  <a:srgbClr val="FFFFFF"/>
                </a:solidFill>
                <a:effectLst/>
                <a:uLnTx/>
                <a:uFillTx/>
                <a:ea typeface="+mn-ea"/>
                <a:cs typeface="Calibri"/>
              </a:rPr>
              <a:t>kin</a:t>
            </a:r>
          </a:p>
          <a:p>
            <a:pPr marL="12700" marR="5080" lvl="0" indent="0" algn="ctr" defTabSz="914400" rtl="0" eaLnBrk="1" fontAlgn="auto" latinLnBrk="0" hangingPunct="1">
              <a:lnSpc>
                <a:spcPts val="1750"/>
              </a:lnSpc>
              <a:spcBef>
                <a:spcPts val="0"/>
              </a:spcBef>
              <a:spcAft>
                <a:spcPts val="0"/>
              </a:spcAft>
              <a:buClrTx/>
              <a:buSzTx/>
              <a:buFontTx/>
              <a:buNone/>
              <a:tabLst/>
              <a:defRPr/>
            </a:pPr>
            <a:endParaRPr kumimoji="0" lang="en-US" b="0" i="0" u="none" strike="noStrike" kern="1200" cap="none" spc="-5" normalizeH="0" baseline="0" noProof="0">
              <a:ln>
                <a:noFill/>
              </a:ln>
              <a:solidFill>
                <a:srgbClr val="FFFFFF"/>
              </a:solidFill>
              <a:effectLst/>
              <a:uLnTx/>
              <a:uFillTx/>
              <a:ea typeface="+mn-ea"/>
              <a:cs typeface="Calibri"/>
            </a:endParaRPr>
          </a:p>
          <a:p>
            <a:pPr marL="12700" marR="5080" lvl="0" indent="0" algn="ctr" defTabSz="914400" rtl="0" eaLnBrk="1" fontAlgn="auto" latinLnBrk="0" hangingPunct="1">
              <a:lnSpc>
                <a:spcPts val="1750"/>
              </a:lnSpc>
              <a:spcBef>
                <a:spcPts val="0"/>
              </a:spcBef>
              <a:spcAft>
                <a:spcPts val="0"/>
              </a:spcAft>
              <a:buClrTx/>
              <a:buSzTx/>
              <a:buFontTx/>
              <a:buNone/>
              <a:tabLst/>
              <a:defRPr/>
            </a:pPr>
            <a:r>
              <a:rPr kumimoji="0" lang="en-US" b="0" i="0" u="none" strike="noStrike" kern="1200" cap="none" spc="-5" normalizeH="0" baseline="0" noProof="0">
                <a:ln>
                  <a:noFill/>
                </a:ln>
                <a:solidFill>
                  <a:srgbClr val="FFFFFF"/>
                </a:solidFill>
                <a:effectLst/>
                <a:uLnTx/>
                <a:uFillTx/>
                <a:ea typeface="+mn-ea"/>
                <a:cs typeface="Calibri"/>
              </a:rPr>
              <a:t>Temporary legal authority possible through power of attorney or consent laws</a:t>
            </a:r>
            <a:endParaRPr kumimoji="0" lang="en-US" b="0" i="0" u="none" strike="noStrike" kern="1200" cap="none" spc="0" normalizeH="0" baseline="0" noProof="0">
              <a:ln>
                <a:noFill/>
              </a:ln>
              <a:solidFill>
                <a:prstClr val="black"/>
              </a:solidFill>
              <a:effectLst/>
              <a:uLnTx/>
              <a:uFillTx/>
              <a:ea typeface="+mn-ea"/>
              <a:cs typeface="Calibri"/>
            </a:endParaRPr>
          </a:p>
          <a:p>
            <a:pPr marL="391795" marR="81915" lvl="0" indent="-305435" algn="ctr" defTabSz="914400" rtl="0" eaLnBrk="1" fontAlgn="auto" latinLnBrk="0" hangingPunct="1">
              <a:lnSpc>
                <a:spcPts val="1750"/>
              </a:lnSpc>
              <a:spcBef>
                <a:spcPts val="0"/>
              </a:spcBef>
              <a:spcAft>
                <a:spcPts val="0"/>
              </a:spcAft>
              <a:buClrTx/>
              <a:buSzTx/>
              <a:buFontTx/>
              <a:buNone/>
              <a:tabLst/>
              <a:defRPr/>
            </a:pPr>
            <a:endParaRPr kumimoji="0" lang="en-US" b="0" i="0" u="none" strike="noStrike" kern="1200" cap="none" spc="-5" normalizeH="0" baseline="0" noProof="0">
              <a:ln>
                <a:noFill/>
              </a:ln>
              <a:solidFill>
                <a:srgbClr val="FFFFFF"/>
              </a:solidFill>
              <a:effectLst/>
              <a:uLnTx/>
              <a:uFillTx/>
              <a:ea typeface="+mn-ea"/>
              <a:cs typeface="Calibri"/>
            </a:endParaRPr>
          </a:p>
          <a:p>
            <a:pPr marL="391795" marR="81915" lvl="0" indent="-305435" algn="ctr" defTabSz="914400" rtl="0" eaLnBrk="1" fontAlgn="auto" latinLnBrk="0" hangingPunct="1">
              <a:lnSpc>
                <a:spcPts val="1750"/>
              </a:lnSpc>
              <a:spcBef>
                <a:spcPts val="0"/>
              </a:spcBef>
              <a:spcAft>
                <a:spcPts val="0"/>
              </a:spcAft>
              <a:buClrTx/>
              <a:buSzTx/>
              <a:buFontTx/>
              <a:buNone/>
              <a:tabLst/>
              <a:defRPr/>
            </a:pPr>
            <a:r>
              <a:rPr kumimoji="0" lang="en-US" b="0" i="0" u="none" strike="noStrike" kern="1200" cap="none" spc="-5" normalizeH="0" baseline="0" noProof="0">
                <a:ln>
                  <a:noFill/>
                </a:ln>
                <a:solidFill>
                  <a:srgbClr val="FFFFFF"/>
                </a:solidFill>
                <a:effectLst/>
                <a:uLnTx/>
                <a:uFillTx/>
                <a:ea typeface="+mn-ea"/>
                <a:cs typeface="Calibri"/>
              </a:rPr>
              <a:t>Only</a:t>
            </a:r>
            <a:r>
              <a:rPr kumimoji="0" lang="en-US" b="0" i="0" u="none" strike="noStrike" kern="1200" cap="none" spc="-15" normalizeH="0" baseline="0" noProof="0">
                <a:ln>
                  <a:noFill/>
                </a:ln>
                <a:solidFill>
                  <a:srgbClr val="FFFFFF"/>
                </a:solidFill>
                <a:effectLst/>
                <a:uLnTx/>
                <a:uFillTx/>
                <a:ea typeface="+mn-ea"/>
                <a:cs typeface="Calibri"/>
              </a:rPr>
              <a:t> </a:t>
            </a:r>
            <a:r>
              <a:rPr kumimoji="0" lang="en-US" b="0" i="0" u="none" strike="noStrike" kern="1200" cap="none" spc="-10" normalizeH="0" baseline="0" noProof="0">
                <a:ln>
                  <a:noFill/>
                </a:ln>
                <a:solidFill>
                  <a:srgbClr val="FFFFFF"/>
                </a:solidFill>
                <a:effectLst/>
                <a:uLnTx/>
                <a:uFillTx/>
                <a:ea typeface="+mn-ea"/>
                <a:cs typeface="Calibri"/>
              </a:rPr>
              <a:t>source</a:t>
            </a:r>
            <a:r>
              <a:rPr kumimoji="0" lang="en-US" b="0" i="0" u="none" strike="noStrike" kern="1200" cap="none" spc="10" normalizeH="0" baseline="0" noProof="0">
                <a:ln>
                  <a:noFill/>
                </a:ln>
                <a:solidFill>
                  <a:srgbClr val="FFFFFF"/>
                </a:solidFill>
                <a:effectLst/>
                <a:uLnTx/>
                <a:uFillTx/>
                <a:ea typeface="+mn-ea"/>
                <a:cs typeface="Calibri"/>
              </a:rPr>
              <a:t> </a:t>
            </a:r>
            <a:r>
              <a:rPr kumimoji="0" lang="en-US" b="0" i="0" u="none" strike="noStrike" kern="1200" cap="none" spc="-5" normalizeH="0" baseline="0" noProof="0">
                <a:ln>
                  <a:noFill/>
                </a:ln>
                <a:solidFill>
                  <a:srgbClr val="FFFFFF"/>
                </a:solidFill>
                <a:effectLst/>
                <a:uLnTx/>
                <a:uFillTx/>
                <a:ea typeface="+mn-ea"/>
                <a:cs typeface="Calibri"/>
              </a:rPr>
              <a:t>of ongoing</a:t>
            </a:r>
            <a:r>
              <a:rPr kumimoji="0" lang="en-US" b="0" i="0" u="none" strike="noStrike" kern="1200" cap="none" spc="0" normalizeH="0" baseline="0" noProof="0">
                <a:ln>
                  <a:noFill/>
                </a:ln>
                <a:solidFill>
                  <a:srgbClr val="FFFFFF"/>
                </a:solidFill>
                <a:effectLst/>
                <a:uLnTx/>
                <a:uFillTx/>
                <a:ea typeface="+mn-ea"/>
                <a:cs typeface="Calibri"/>
              </a:rPr>
              <a:t> </a:t>
            </a:r>
            <a:r>
              <a:rPr kumimoji="0" lang="en-US" b="0" i="0" u="none" strike="noStrike" kern="1200" cap="none" spc="-5" normalizeH="0" baseline="0" noProof="0">
                <a:ln>
                  <a:noFill/>
                </a:ln>
                <a:solidFill>
                  <a:srgbClr val="FFFFFF"/>
                </a:solidFill>
                <a:effectLst/>
                <a:uLnTx/>
                <a:uFillTx/>
                <a:ea typeface="+mn-ea"/>
                <a:cs typeface="Calibri"/>
              </a:rPr>
              <a:t>financial </a:t>
            </a:r>
            <a:r>
              <a:rPr kumimoji="0" lang="en-US" b="0" i="0" u="none" strike="noStrike" kern="1200" cap="none" spc="-10" normalizeH="0" baseline="0" noProof="0">
                <a:ln>
                  <a:noFill/>
                </a:ln>
                <a:solidFill>
                  <a:srgbClr val="FFFFFF"/>
                </a:solidFill>
                <a:effectLst/>
                <a:uLnTx/>
                <a:uFillTx/>
                <a:ea typeface="+mn-ea"/>
                <a:cs typeface="Calibri"/>
              </a:rPr>
              <a:t>assistance </a:t>
            </a:r>
            <a:r>
              <a:rPr kumimoji="0" lang="en-US" b="0" i="0" u="none" strike="noStrike" kern="1200" cap="none" spc="-5" normalizeH="0" baseline="0" noProof="0">
                <a:ln>
                  <a:noFill/>
                </a:ln>
                <a:solidFill>
                  <a:srgbClr val="FFFFFF"/>
                </a:solidFill>
                <a:effectLst/>
                <a:uLnTx/>
                <a:uFillTx/>
                <a:ea typeface="+mn-ea"/>
                <a:cs typeface="Calibri"/>
              </a:rPr>
              <a:t>typically</a:t>
            </a:r>
            <a:r>
              <a:rPr kumimoji="0" lang="en-US" b="0" i="0" u="none" strike="noStrike" kern="1200" cap="none" spc="-10" normalizeH="0" baseline="0" noProof="0">
                <a:ln>
                  <a:noFill/>
                </a:ln>
                <a:solidFill>
                  <a:srgbClr val="FFFFFF"/>
                </a:solidFill>
                <a:effectLst/>
                <a:uLnTx/>
                <a:uFillTx/>
                <a:ea typeface="+mn-ea"/>
                <a:cs typeface="Calibri"/>
              </a:rPr>
              <a:t> </a:t>
            </a:r>
            <a:r>
              <a:rPr kumimoji="0" lang="en-US" b="0" i="0" u="none" strike="noStrike" kern="1200" cap="none" spc="-35" normalizeH="0" baseline="0" noProof="0">
                <a:ln>
                  <a:noFill/>
                </a:ln>
                <a:solidFill>
                  <a:srgbClr val="FFFFFF"/>
                </a:solidFill>
                <a:effectLst/>
                <a:uLnTx/>
                <a:uFillTx/>
                <a:ea typeface="+mn-ea"/>
                <a:cs typeface="Calibri"/>
              </a:rPr>
              <a:t>TANF</a:t>
            </a:r>
            <a:endParaRPr kumimoji="0" lang="en-US" b="0" i="0" u="none" strike="noStrike" kern="1200" cap="none" spc="0" normalizeH="0" baseline="0" noProof="0">
              <a:ln>
                <a:noFill/>
              </a:ln>
              <a:solidFill>
                <a:prstClr val="black"/>
              </a:solidFill>
              <a:effectLst/>
              <a:uLnTx/>
              <a:uFillTx/>
              <a:ea typeface="+mn-ea"/>
              <a:cs typeface="Calibri"/>
            </a:endParaRPr>
          </a:p>
        </p:txBody>
      </p:sp>
      <p:sp>
        <p:nvSpPr>
          <p:cNvPr id="16" name="object 16"/>
          <p:cNvSpPr txBox="1">
            <a:spLocks noGrp="1"/>
          </p:cNvSpPr>
          <p:nvPr>
            <p:ph type="title" idx="4294967295"/>
          </p:nvPr>
        </p:nvSpPr>
        <p:spPr>
          <a:xfrm>
            <a:off x="357152" y="253385"/>
            <a:ext cx="9152608" cy="641201"/>
          </a:xfrm>
          <a:solidFill>
            <a:schemeClr val="accent5"/>
          </a:solidFill>
        </p:spPr>
        <p:txBody>
          <a:bodyPr vert="horz" wrap="square" lIns="0" tIns="25400" rIns="0" bIns="0" rtlCol="0">
            <a:spAutoFit/>
          </a:bodyPr>
          <a:lstStyle/>
          <a:p>
            <a:r>
              <a:rPr lang="en-US" b="1">
                <a:solidFill>
                  <a:schemeClr val="bg1"/>
                </a:solidFill>
                <a:latin typeface="Calibri" panose="020F0502020204030204" pitchFamily="34" charset="0"/>
                <a:cs typeface="Calibri" panose="020F0502020204030204" pitchFamily="34" charset="0"/>
              </a:rPr>
              <a:t> </a:t>
            </a:r>
            <a:r>
              <a:rPr lang="en-US" b="1">
                <a:solidFill>
                  <a:schemeClr val="bg1"/>
                </a:solidFill>
                <a:latin typeface="+mn-lt"/>
                <a:cs typeface="Calibri" panose="020F0502020204030204" pitchFamily="34" charset="0"/>
              </a:rPr>
              <a:t>Paths to Permanent Kinship Families</a:t>
            </a:r>
          </a:p>
        </p:txBody>
      </p:sp>
      <p:grpSp>
        <p:nvGrpSpPr>
          <p:cNvPr id="19" name="object 3" descr="arrow">
            <a:extLst>
              <a:ext uri="{FF2B5EF4-FFF2-40B4-BE49-F238E27FC236}">
                <a16:creationId xmlns:a16="http://schemas.microsoft.com/office/drawing/2014/main" id="{41AD00DE-4820-4B20-82D2-46671C298A0E}"/>
              </a:ext>
            </a:extLst>
          </p:cNvPr>
          <p:cNvGrpSpPr/>
          <p:nvPr/>
        </p:nvGrpSpPr>
        <p:grpSpPr>
          <a:xfrm>
            <a:off x="7260130" y="3825761"/>
            <a:ext cx="3123587" cy="2463165"/>
            <a:chOff x="4723638" y="977643"/>
            <a:chExt cx="5699760" cy="2463165"/>
          </a:xfrm>
          <a:solidFill>
            <a:srgbClr val="105F53"/>
          </a:solidFill>
        </p:grpSpPr>
        <p:sp>
          <p:nvSpPr>
            <p:cNvPr id="20" name="object 4">
              <a:extLst>
                <a:ext uri="{FF2B5EF4-FFF2-40B4-BE49-F238E27FC236}">
                  <a16:creationId xmlns:a16="http://schemas.microsoft.com/office/drawing/2014/main" id="{C76C8095-A776-410C-B0F3-01F30DB489E8}"/>
                </a:ext>
              </a:extLst>
            </p:cNvPr>
            <p:cNvSpPr/>
            <p:nvPr/>
          </p:nvSpPr>
          <p:spPr>
            <a:xfrm>
              <a:off x="4723638" y="977643"/>
              <a:ext cx="5699760" cy="2463165"/>
            </a:xfrm>
            <a:custGeom>
              <a:avLst/>
              <a:gdLst/>
              <a:ahLst/>
              <a:cxnLst/>
              <a:rect l="l" t="t" r="r" b="b"/>
              <a:pathLst>
                <a:path w="5699759" h="2463165">
                  <a:moveTo>
                    <a:pt x="4468368" y="0"/>
                  </a:moveTo>
                  <a:lnTo>
                    <a:pt x="4468368" y="307848"/>
                  </a:lnTo>
                  <a:lnTo>
                    <a:pt x="0" y="307848"/>
                  </a:lnTo>
                  <a:lnTo>
                    <a:pt x="0" y="2154936"/>
                  </a:lnTo>
                  <a:lnTo>
                    <a:pt x="4468368" y="2154936"/>
                  </a:lnTo>
                  <a:lnTo>
                    <a:pt x="4468368" y="2462784"/>
                  </a:lnTo>
                  <a:lnTo>
                    <a:pt x="5699760" y="1231392"/>
                  </a:lnTo>
                  <a:lnTo>
                    <a:pt x="4468368" y="0"/>
                  </a:lnTo>
                  <a:close/>
                </a:path>
              </a:pathLst>
            </a:cu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5">
              <a:extLst>
                <a:ext uri="{FF2B5EF4-FFF2-40B4-BE49-F238E27FC236}">
                  <a16:creationId xmlns:a16="http://schemas.microsoft.com/office/drawing/2014/main" id="{B2009149-7A31-45D1-8B27-82434025C9FB}"/>
                </a:ext>
              </a:extLst>
            </p:cNvPr>
            <p:cNvSpPr/>
            <p:nvPr/>
          </p:nvSpPr>
          <p:spPr>
            <a:xfrm>
              <a:off x="4723638" y="977643"/>
              <a:ext cx="5699760" cy="2463165"/>
            </a:xfrm>
            <a:custGeom>
              <a:avLst/>
              <a:gdLst/>
              <a:ahLst/>
              <a:cxnLst/>
              <a:rect l="l" t="t" r="r" b="b"/>
              <a:pathLst>
                <a:path w="5699759" h="2463165">
                  <a:moveTo>
                    <a:pt x="0" y="307848"/>
                  </a:moveTo>
                  <a:lnTo>
                    <a:pt x="4468368" y="307848"/>
                  </a:lnTo>
                  <a:lnTo>
                    <a:pt x="4468368" y="0"/>
                  </a:lnTo>
                  <a:lnTo>
                    <a:pt x="5699760" y="1231392"/>
                  </a:lnTo>
                  <a:lnTo>
                    <a:pt x="4468368" y="2462784"/>
                  </a:lnTo>
                  <a:lnTo>
                    <a:pt x="4468368" y="2154936"/>
                  </a:lnTo>
                  <a:lnTo>
                    <a:pt x="0" y="2154936"/>
                  </a:lnTo>
                  <a:lnTo>
                    <a:pt x="0" y="307848"/>
                  </a:lnTo>
                  <a:close/>
                </a:path>
              </a:pathLst>
            </a:custGeom>
            <a:grpFill/>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object 6" descr="Adoption&#10;Legal Custody&#10;Guardianship&#10;">
            <a:extLst>
              <a:ext uri="{FF2B5EF4-FFF2-40B4-BE49-F238E27FC236}">
                <a16:creationId xmlns:a16="http://schemas.microsoft.com/office/drawing/2014/main" id="{F1103187-A1D5-96FD-A9AC-3D39720CB02F}"/>
              </a:ext>
            </a:extLst>
          </p:cNvPr>
          <p:cNvSpPr txBox="1"/>
          <p:nvPr/>
        </p:nvSpPr>
        <p:spPr>
          <a:xfrm>
            <a:off x="7372257" y="4428966"/>
            <a:ext cx="2517702" cy="1256754"/>
          </a:xfrm>
          <a:prstGeom prst="rect">
            <a:avLst/>
          </a:prstGeom>
        </p:spPr>
        <p:txBody>
          <a:bodyPr vert="horz" wrap="square" lIns="0" tIns="12700" rIns="0" bIns="0" rtlCol="0">
            <a:spAutoFit/>
          </a:bodyPr>
          <a:lstStyle/>
          <a:p>
            <a:pPr marL="107950" marR="0" lvl="0" indent="-95885" algn="l" defTabSz="914400" rtl="0" eaLnBrk="1" fontAlgn="auto" latinLnBrk="0" hangingPunct="1">
              <a:lnSpc>
                <a:spcPct val="100000"/>
              </a:lnSpc>
              <a:spcBef>
                <a:spcPts val="100"/>
              </a:spcBef>
              <a:spcAft>
                <a:spcPts val="0"/>
              </a:spcAft>
              <a:buClrTx/>
              <a:buSzPct val="93333"/>
              <a:buFont typeface="Calibri"/>
              <a:buChar char="•"/>
              <a:tabLst>
                <a:tab pos="108585" algn="l"/>
              </a:tabLst>
              <a:defRPr/>
            </a:pPr>
            <a:r>
              <a:rPr kumimoji="0" lang="en-US" sz="2000" b="1" i="0" u="none" strike="noStrike" kern="1200" cap="none" spc="-5" normalizeH="0" baseline="0" noProof="0">
                <a:ln>
                  <a:noFill/>
                </a:ln>
                <a:solidFill>
                  <a:srgbClr val="FFFFFF"/>
                </a:solidFill>
                <a:effectLst/>
                <a:uLnTx/>
                <a:uFillTx/>
                <a:ea typeface="+mn-ea"/>
                <a:cs typeface="Calibri"/>
              </a:rPr>
              <a:t> Adoption</a:t>
            </a:r>
          </a:p>
          <a:p>
            <a:pPr marL="107950" marR="0" lvl="0" indent="-95885" algn="l" defTabSz="914400" rtl="0" eaLnBrk="1" fontAlgn="auto" latinLnBrk="0" hangingPunct="1">
              <a:lnSpc>
                <a:spcPct val="100000"/>
              </a:lnSpc>
              <a:spcBef>
                <a:spcPts val="100"/>
              </a:spcBef>
              <a:spcAft>
                <a:spcPts val="0"/>
              </a:spcAft>
              <a:buClrTx/>
              <a:buSzPct val="93333"/>
              <a:buFont typeface="Calibri"/>
              <a:buChar char="•"/>
              <a:tabLst>
                <a:tab pos="108585" algn="l"/>
              </a:tabLst>
              <a:defRPr/>
            </a:pPr>
            <a:endParaRPr kumimoji="0" lang="en-US" sz="1000" b="0" i="0" u="none" strike="noStrike" kern="1200" cap="none" spc="0" normalizeH="0" baseline="0" noProof="0">
              <a:ln>
                <a:noFill/>
              </a:ln>
              <a:solidFill>
                <a:prstClr val="black"/>
              </a:solidFill>
              <a:effectLst/>
              <a:uLnTx/>
              <a:uFillTx/>
              <a:ea typeface="+mn-ea"/>
              <a:cs typeface="Calibri"/>
            </a:endParaRPr>
          </a:p>
          <a:p>
            <a:pPr marL="107950" marR="0" lvl="0" indent="-95885" algn="l" defTabSz="914400" rtl="0" eaLnBrk="1" fontAlgn="auto" latinLnBrk="0" hangingPunct="1">
              <a:lnSpc>
                <a:spcPct val="100000"/>
              </a:lnSpc>
              <a:spcBef>
                <a:spcPts val="35"/>
              </a:spcBef>
              <a:spcAft>
                <a:spcPts val="0"/>
              </a:spcAft>
              <a:buClrTx/>
              <a:buSzPct val="93333"/>
              <a:buFont typeface="Calibri"/>
              <a:buChar char="•"/>
              <a:tabLst>
                <a:tab pos="108585" algn="l"/>
              </a:tabLst>
              <a:defRPr/>
            </a:pPr>
            <a:r>
              <a:rPr kumimoji="0" lang="en-US" sz="2000" b="1" i="0" u="none" strike="noStrike" kern="1200" cap="none" spc="-10" normalizeH="0" baseline="0" noProof="0">
                <a:ln>
                  <a:noFill/>
                </a:ln>
                <a:solidFill>
                  <a:srgbClr val="FFFFFF"/>
                </a:solidFill>
                <a:effectLst/>
                <a:uLnTx/>
                <a:uFillTx/>
                <a:ea typeface="+mn-ea"/>
                <a:cs typeface="Calibri"/>
              </a:rPr>
              <a:t> Legal</a:t>
            </a:r>
            <a:r>
              <a:rPr kumimoji="0" lang="en-US" sz="2000" b="1" i="0" u="none" strike="noStrike" kern="1200" cap="none" spc="-35" normalizeH="0" baseline="0" noProof="0">
                <a:ln>
                  <a:noFill/>
                </a:ln>
                <a:solidFill>
                  <a:srgbClr val="FFFFFF"/>
                </a:solidFill>
                <a:effectLst/>
                <a:uLnTx/>
                <a:uFillTx/>
                <a:ea typeface="+mn-ea"/>
                <a:cs typeface="Calibri"/>
              </a:rPr>
              <a:t> </a:t>
            </a:r>
            <a:r>
              <a:rPr kumimoji="0" lang="en-US" sz="2000" b="1" i="0" u="none" strike="noStrike" kern="1200" cap="none" spc="-10" normalizeH="0" baseline="0" noProof="0">
                <a:ln>
                  <a:noFill/>
                </a:ln>
                <a:solidFill>
                  <a:srgbClr val="FFFFFF"/>
                </a:solidFill>
                <a:effectLst/>
                <a:uLnTx/>
                <a:uFillTx/>
                <a:ea typeface="+mn-ea"/>
                <a:cs typeface="Calibri"/>
              </a:rPr>
              <a:t>Custody</a:t>
            </a:r>
          </a:p>
          <a:p>
            <a:pPr marL="107950" marR="0" lvl="0" indent="-95885" algn="l" defTabSz="914400" rtl="0" eaLnBrk="1" fontAlgn="auto" latinLnBrk="0" hangingPunct="1">
              <a:lnSpc>
                <a:spcPct val="100000"/>
              </a:lnSpc>
              <a:spcBef>
                <a:spcPts val="35"/>
              </a:spcBef>
              <a:spcAft>
                <a:spcPts val="0"/>
              </a:spcAft>
              <a:buClrTx/>
              <a:buSzPct val="93333"/>
              <a:buFont typeface="Calibri"/>
              <a:buChar char="•"/>
              <a:tabLst>
                <a:tab pos="108585" algn="l"/>
              </a:tabLst>
              <a:defRPr/>
            </a:pPr>
            <a:endParaRPr kumimoji="0" lang="en-US" sz="1000" b="0" i="0" u="none" strike="noStrike" kern="1200" cap="none" spc="0" normalizeH="0" baseline="0" noProof="0">
              <a:ln>
                <a:noFill/>
              </a:ln>
              <a:solidFill>
                <a:prstClr val="black"/>
              </a:solidFill>
              <a:effectLst/>
              <a:uLnTx/>
              <a:uFillTx/>
              <a:ea typeface="+mn-ea"/>
              <a:cs typeface="Calibri"/>
            </a:endParaRPr>
          </a:p>
          <a:p>
            <a:pPr marL="107950" marR="0" lvl="0" indent="-95885" algn="l" defTabSz="914400" rtl="0" eaLnBrk="1" fontAlgn="auto" latinLnBrk="0" hangingPunct="1">
              <a:lnSpc>
                <a:spcPct val="100000"/>
              </a:lnSpc>
              <a:spcBef>
                <a:spcPts val="25"/>
              </a:spcBef>
              <a:spcAft>
                <a:spcPts val="0"/>
              </a:spcAft>
              <a:buClrTx/>
              <a:buSzPct val="93333"/>
              <a:buFont typeface="Calibri"/>
              <a:buChar char="•"/>
              <a:tabLst>
                <a:tab pos="108585" algn="l"/>
              </a:tabLst>
              <a:defRPr/>
            </a:pPr>
            <a:r>
              <a:rPr kumimoji="0" lang="en-US" sz="2000" b="1" i="0" u="none" strike="noStrike" kern="1200" cap="none" spc="-5" normalizeH="0" baseline="0" noProof="0">
                <a:ln>
                  <a:noFill/>
                </a:ln>
                <a:solidFill>
                  <a:srgbClr val="FFFFFF"/>
                </a:solidFill>
                <a:effectLst/>
                <a:uLnTx/>
                <a:uFillTx/>
                <a:ea typeface="+mn-ea"/>
                <a:cs typeface="Calibri"/>
              </a:rPr>
              <a:t> Guardianship</a:t>
            </a:r>
            <a:endParaRPr kumimoji="0" lang="en-US" sz="2000" b="0" i="0" u="none" strike="noStrike" kern="1200" cap="none" spc="0" normalizeH="0" baseline="0" noProof="0">
              <a:ln>
                <a:noFill/>
              </a:ln>
              <a:solidFill>
                <a:prstClr val="black"/>
              </a:solidFill>
              <a:effectLst/>
              <a:uLnTx/>
              <a:uFillTx/>
              <a:ea typeface="+mn-ea"/>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09F1A07-8054-4F36-A9B9-BDB95E843BEA}"/>
              </a:ext>
            </a:extLst>
          </p:cNvPr>
          <p:cNvSpPr>
            <a:spLocks noGrp="1"/>
          </p:cNvSpPr>
          <p:nvPr>
            <p:ph type="body" sz="quarter" idx="14"/>
          </p:nvPr>
        </p:nvSpPr>
        <p:spPr>
          <a:xfrm>
            <a:off x="807720" y="1468582"/>
            <a:ext cx="5118947" cy="4210858"/>
          </a:xfrm>
        </p:spPr>
        <p:txBody>
          <a:bodyPr>
            <a:normAutofit/>
          </a:bodyPr>
          <a:lstStyle/>
          <a:p>
            <a:pPr marL="0" indent="0">
              <a:buNone/>
            </a:pPr>
            <a:r>
              <a:rPr lang="en-US" sz="2000"/>
              <a:t>Tool that provides a national overview about choices and considerations to help caregivers both inside and outside the child welfare system make informed decisions about the pathways to pursue </a:t>
            </a:r>
          </a:p>
          <a:p>
            <a:pPr marL="0" indent="0">
              <a:buNone/>
            </a:pPr>
            <a:r>
              <a:rPr lang="en-US" sz="2000">
                <a:solidFill>
                  <a:schemeClr val="tx1"/>
                </a:solidFill>
              </a:rPr>
              <a:t> </a:t>
            </a:r>
          </a:p>
          <a:p>
            <a:pPr marL="0" indent="0">
              <a:buNone/>
            </a:pPr>
            <a:r>
              <a:rPr lang="en-US" sz="2000">
                <a:solidFill>
                  <a:schemeClr val="tx1"/>
                </a:solidFill>
              </a:rPr>
              <a:t>Available at: </a:t>
            </a:r>
            <a:r>
              <a:rPr lang="en-US" sz="2000">
                <a:solidFill>
                  <a:srgbClr val="105F53"/>
                </a:solidFill>
                <a:hlinkClick r:id="rId3">
                  <a:extLst>
                    <a:ext uri="{A12FA001-AC4F-418D-AE19-62706E023703}">
                      <ahyp:hlinkClr xmlns:ahyp="http://schemas.microsoft.com/office/drawing/2018/hyperlinkcolor" val="tx"/>
                    </a:ext>
                  </a:extLst>
                </a:hlinkClick>
              </a:rPr>
              <a:t>https://www.grandfamilies.org/Portals/0/Documents/Care-Custody/kin-caregiving-options-dec21%202022-01-10%2022_34_13.pdf</a:t>
            </a:r>
            <a:endParaRPr lang="en-US" sz="2000">
              <a:solidFill>
                <a:srgbClr val="105F53"/>
              </a:solidFill>
            </a:endParaRPr>
          </a:p>
          <a:p>
            <a:pPr marL="0" indent="0">
              <a:buNone/>
            </a:pPr>
            <a:endParaRPr lang="en-US">
              <a:solidFill>
                <a:schemeClr val="accent1"/>
              </a:solidFill>
            </a:endParaRPr>
          </a:p>
          <a:p>
            <a:pPr marL="0" indent="0">
              <a:lnSpc>
                <a:spcPct val="100000"/>
              </a:lnSpc>
              <a:spcBef>
                <a:spcPts val="0"/>
              </a:spcBef>
              <a:buNone/>
            </a:pPr>
            <a:endParaRPr lang="en-US" i="1"/>
          </a:p>
        </p:txBody>
      </p:sp>
      <p:sp>
        <p:nvSpPr>
          <p:cNvPr id="2" name="Title 1">
            <a:extLst>
              <a:ext uri="{FF2B5EF4-FFF2-40B4-BE49-F238E27FC236}">
                <a16:creationId xmlns:a16="http://schemas.microsoft.com/office/drawing/2014/main" id="{7835BAA1-52F9-45E9-AA75-35D878CAFEE9}"/>
              </a:ext>
            </a:extLst>
          </p:cNvPr>
          <p:cNvSpPr>
            <a:spLocks noGrp="1"/>
          </p:cNvSpPr>
          <p:nvPr>
            <p:ph type="title"/>
          </p:nvPr>
        </p:nvSpPr>
        <p:spPr>
          <a:xfrm>
            <a:off x="807720" y="353458"/>
            <a:ext cx="10515600" cy="1013860"/>
          </a:xfrm>
        </p:spPr>
        <p:txBody>
          <a:bodyPr>
            <a:normAutofit/>
          </a:bodyPr>
          <a:lstStyle/>
          <a:p>
            <a:r>
              <a:rPr lang="en-US" sz="4000" b="1" bmk="">
                <a:cs typeface="Calibri" panose="020F0502020204030204" pitchFamily="34" charset="0"/>
              </a:rPr>
              <a:t>Kinship Caregiving Options</a:t>
            </a:r>
          </a:p>
        </p:txBody>
      </p:sp>
      <p:pic>
        <p:nvPicPr>
          <p:cNvPr id="9" name="Content Placeholder 8">
            <a:hlinkClick r:id="rId4"/>
            <a:extLst>
              <a:ext uri="{FF2B5EF4-FFF2-40B4-BE49-F238E27FC236}">
                <a16:creationId xmlns:a16="http://schemas.microsoft.com/office/drawing/2014/main" id="{9B472637-D4B8-4D9B-9314-91ECE7248D1A}"/>
              </a:ext>
            </a:extLst>
          </p:cNvPr>
          <p:cNvPicPr>
            <a:picLocks noGrp="1" noChangeAspect="1"/>
          </p:cNvPicPr>
          <p:nvPr>
            <p:ph idx="4294967295"/>
          </p:nvPr>
        </p:nvPicPr>
        <p:blipFill>
          <a:blip r:embed="rId5"/>
          <a:stretch>
            <a:fillRect/>
          </a:stretch>
        </p:blipFill>
        <p:spPr>
          <a:xfrm>
            <a:off x="6742546" y="1068016"/>
            <a:ext cx="4580774" cy="4918356"/>
          </a:xfrm>
        </p:spPr>
      </p:pic>
      <p:sp>
        <p:nvSpPr>
          <p:cNvPr id="3" name="Slide Number Placeholder 1">
            <a:extLst>
              <a:ext uri="{FF2B5EF4-FFF2-40B4-BE49-F238E27FC236}">
                <a16:creationId xmlns:a16="http://schemas.microsoft.com/office/drawing/2014/main" id="{1A69859D-AB02-D519-6E74-CDC9D07FAFED}"/>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7</a:t>
            </a:fld>
            <a:endParaRPr lang="en-US" sz="1400" b="1"/>
          </a:p>
        </p:txBody>
      </p:sp>
    </p:spTree>
    <p:extLst>
      <p:ext uri="{BB962C8B-B14F-4D97-AF65-F5344CB8AC3E}">
        <p14:creationId xmlns:p14="http://schemas.microsoft.com/office/powerpoint/2010/main" val="3503388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E6617E28-D93B-4BEB-B183-2D364832888C}"/>
              </a:ext>
            </a:extLst>
          </p:cNvPr>
          <p:cNvSpPr>
            <a:spLocks noGrp="1"/>
          </p:cNvSpPr>
          <p:nvPr>
            <p:ph type="body" sz="quarter" idx="14"/>
          </p:nvPr>
        </p:nvSpPr>
        <p:spPr>
          <a:xfrm>
            <a:off x="838200" y="1645920"/>
            <a:ext cx="10515600" cy="4069080"/>
          </a:xfrm>
        </p:spPr>
        <p:txBody>
          <a:bodyPr>
            <a:normAutofit lnSpcReduction="10000"/>
          </a:bodyPr>
          <a:lstStyle/>
          <a:p>
            <a:pPr marL="285750" lvl="0" indent="-285750">
              <a:buFont typeface="Arial" panose="020B0604020202020204" pitchFamily="34" charset="0"/>
              <a:buChar char="•"/>
            </a:pPr>
            <a:r>
              <a:rPr lang="en-US" sz="2400" noProof="0"/>
              <a:t>Caregiver becomes the parent in the eyes of the law forever </a:t>
            </a:r>
          </a:p>
          <a:p>
            <a:pPr marL="285750" lvl="0" indent="-285750">
              <a:buFont typeface="Arial" panose="020B0604020202020204" pitchFamily="34" charset="0"/>
              <a:buChar char="•"/>
            </a:pPr>
            <a:r>
              <a:rPr lang="en-US" sz="2400" noProof="0"/>
              <a:t>Caregiver has all rights and responsibilities for the child</a:t>
            </a:r>
          </a:p>
          <a:p>
            <a:pPr marL="285750" lvl="0" indent="-285750">
              <a:buFont typeface="Arial" panose="020B0604020202020204" pitchFamily="34" charset="0"/>
              <a:buChar char="•"/>
            </a:pPr>
            <a:r>
              <a:rPr lang="en-US" sz="2400" noProof="0"/>
              <a:t>The birth parents’ rights are terminated but they may have a right to contact or visit</a:t>
            </a:r>
          </a:p>
          <a:p>
            <a:pPr marL="285750" lvl="0" indent="-285750">
              <a:buFont typeface="Arial" panose="020B0604020202020204" pitchFamily="34" charset="0"/>
              <a:buChar char="•"/>
            </a:pPr>
            <a:r>
              <a:rPr lang="en-US" sz="2400" noProof="0"/>
              <a:t>Some relatives do not feel adoption is right for them</a:t>
            </a:r>
          </a:p>
          <a:p>
            <a:pPr marL="742950" lvl="1" indent="-285750">
              <a:buFont typeface="Arial" panose="020B0604020202020204" pitchFamily="34" charset="0"/>
              <a:buChar char="•"/>
            </a:pPr>
            <a:r>
              <a:rPr lang="en-US" sz="2400" noProof="0"/>
              <a:t>They do not want to change the nature of their relationship with the child or parent</a:t>
            </a:r>
          </a:p>
          <a:p>
            <a:pPr marL="742950" lvl="1" indent="-285750">
              <a:buFont typeface="Arial" panose="020B0604020202020204" pitchFamily="34" charset="0"/>
              <a:buChar char="•"/>
            </a:pPr>
            <a:r>
              <a:rPr lang="en-US" sz="2400" noProof="0"/>
              <a:t>For example, grandma becomes mom and mom becomes sister</a:t>
            </a:r>
          </a:p>
          <a:p>
            <a:pPr lvl="0"/>
            <a:r>
              <a:rPr lang="en-US" sz="2400" noProof="0">
                <a:solidFill>
                  <a:srgbClr val="105F53"/>
                </a:solidFill>
                <a:hlinkClick r:id="rId3">
                  <a:extLst>
                    <a:ext uri="{A12FA001-AC4F-418D-AE19-62706E023703}">
                      <ahyp:hlinkClr xmlns:ahyp="http://schemas.microsoft.com/office/drawing/2018/hyperlinkcolor" val="tx"/>
                    </a:ext>
                  </a:extLst>
                </a:hlinkClick>
              </a:rPr>
              <a:t>More information at www.grandfamilies.org/Topics/Adoption/Adoption- Summary-Analysis</a:t>
            </a:r>
            <a:endParaRPr lang="en-US" sz="2400" noProof="0">
              <a:solidFill>
                <a:srgbClr val="105F53"/>
              </a:solidFill>
            </a:endParaRPr>
          </a:p>
        </p:txBody>
      </p:sp>
      <p:sp>
        <p:nvSpPr>
          <p:cNvPr id="21" name="object 21"/>
          <p:cNvSpPr txBox="1">
            <a:spLocks noGrp="1"/>
          </p:cNvSpPr>
          <p:nvPr>
            <p:ph type="title"/>
          </p:nvPr>
        </p:nvSpPr>
        <p:spPr/>
        <p:txBody>
          <a:bodyPr/>
          <a:lstStyle/>
          <a:p>
            <a:r>
              <a:rPr lang="en-US"/>
              <a:t>Adoption</a:t>
            </a:r>
          </a:p>
        </p:txBody>
      </p:sp>
      <p:sp>
        <p:nvSpPr>
          <p:cNvPr id="2" name="Slide Number Placeholder 1">
            <a:extLst>
              <a:ext uri="{FF2B5EF4-FFF2-40B4-BE49-F238E27FC236}">
                <a16:creationId xmlns:a16="http://schemas.microsoft.com/office/drawing/2014/main" id="{A47D6432-2B18-F392-6093-A0442502EE78}"/>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8</a:t>
            </a:fld>
            <a:endParaRPr lang="en-US" sz="14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F1C014C3-2357-47D4-8F34-58BC541B0419}"/>
              </a:ext>
            </a:extLst>
          </p:cNvPr>
          <p:cNvSpPr>
            <a:spLocks noGrp="1"/>
          </p:cNvSpPr>
          <p:nvPr>
            <p:ph type="body" sz="quarter" idx="14"/>
          </p:nvPr>
        </p:nvSpPr>
        <p:spPr>
          <a:xfrm>
            <a:off x="707136" y="1630744"/>
            <a:ext cx="6592022" cy="4304836"/>
          </a:xfrm>
        </p:spPr>
        <p:txBody>
          <a:bodyPr>
            <a:normAutofit fontScale="92500" lnSpcReduction="10000"/>
          </a:bodyPr>
          <a:lstStyle/>
          <a:p>
            <a:pPr marL="285750" lvl="0" indent="-285750">
              <a:buFont typeface="Arial" panose="020B0604020202020204" pitchFamily="34" charset="0"/>
              <a:buChar char="•"/>
            </a:pPr>
            <a:r>
              <a:rPr lang="en-US" sz="2400" noProof="0"/>
              <a:t>Legal custodians usually have rights and responsibilities that are similar to legal guardians</a:t>
            </a:r>
          </a:p>
          <a:p>
            <a:pPr marL="285750" lvl="0" indent="-285750">
              <a:buFont typeface="Arial" panose="020B0604020202020204" pitchFamily="34" charset="0"/>
              <a:buChar char="•"/>
            </a:pPr>
            <a:r>
              <a:rPr lang="en-US" sz="2400" noProof="0"/>
              <a:t>Some states use the term “guardianship,” others use “legal custody,” and some use both</a:t>
            </a:r>
          </a:p>
          <a:p>
            <a:pPr marL="285750" lvl="0" indent="-285750">
              <a:buFont typeface="Arial" panose="020B0604020202020204" pitchFamily="34" charset="0"/>
              <a:buChar char="•"/>
            </a:pPr>
            <a:r>
              <a:rPr lang="en-US" sz="2400" noProof="0"/>
              <a:t>De Facto Custody –</a:t>
            </a:r>
          </a:p>
          <a:p>
            <a:pPr marL="742950" lvl="1" indent="-285750">
              <a:buFont typeface="Arial" panose="020B0604020202020204" pitchFamily="34" charset="0"/>
              <a:buChar char="•"/>
            </a:pPr>
            <a:r>
              <a:rPr lang="en-US" sz="2400" noProof="0"/>
              <a:t>Person who has been primary caregiver for a period of time has same standing as a parent in a legal custody dispute</a:t>
            </a:r>
          </a:p>
          <a:p>
            <a:pPr marL="742950" lvl="1" indent="-285750">
              <a:buFont typeface="Arial" panose="020B0604020202020204" pitchFamily="34" charset="0"/>
              <a:buChar char="•"/>
            </a:pPr>
            <a:r>
              <a:rPr lang="en-US" sz="2400" noProof="0"/>
              <a:t>Custody is then determined based on the best interests of the child</a:t>
            </a:r>
          </a:p>
          <a:p>
            <a:pPr marL="742950" lvl="1" indent="-285750">
              <a:buFont typeface="Arial" panose="020B0604020202020204" pitchFamily="34" charset="0"/>
              <a:buChar char="•"/>
            </a:pPr>
            <a:r>
              <a:rPr lang="en-US" sz="2400"/>
              <a:t>Only some states recognize this form of custody </a:t>
            </a:r>
            <a:endParaRPr lang="en-US" sz="2400" noProof="0"/>
          </a:p>
          <a:p>
            <a:pPr marL="742950" lvl="1" indent="-285750">
              <a:buFont typeface="Arial" panose="020B0604020202020204" pitchFamily="34" charset="0"/>
              <a:buChar char="•"/>
            </a:pPr>
            <a:endParaRPr lang="en-US" sz="2400" noProof="0"/>
          </a:p>
          <a:p>
            <a:endParaRPr lang="en-US"/>
          </a:p>
        </p:txBody>
      </p:sp>
      <p:sp>
        <p:nvSpPr>
          <p:cNvPr id="21" name="object 21"/>
          <p:cNvSpPr txBox="1">
            <a:spLocks noGrp="1"/>
          </p:cNvSpPr>
          <p:nvPr>
            <p:ph type="title"/>
          </p:nvPr>
        </p:nvSpPr>
        <p:spPr/>
        <p:txBody>
          <a:bodyPr/>
          <a:lstStyle/>
          <a:p>
            <a:r>
              <a:rPr lang="en-US"/>
              <a:t>Legal Custody and a Subtype</a:t>
            </a:r>
          </a:p>
        </p:txBody>
      </p:sp>
      <p:pic>
        <p:nvPicPr>
          <p:cNvPr id="23" name="object 23"/>
          <p:cNvPicPr/>
          <p:nvPr/>
        </p:nvPicPr>
        <p:blipFill>
          <a:blip r:embed="rId3" cstate="print"/>
          <a:stretch>
            <a:fillRect/>
          </a:stretch>
        </p:blipFill>
        <p:spPr>
          <a:xfrm>
            <a:off x="7426824" y="1630743"/>
            <a:ext cx="4415027" cy="3200399"/>
          </a:xfrm>
          <a:prstGeom prst="rect">
            <a:avLst/>
          </a:prstGeom>
        </p:spPr>
      </p:pic>
      <p:sp>
        <p:nvSpPr>
          <p:cNvPr id="2" name="Slide Number Placeholder 1">
            <a:extLst>
              <a:ext uri="{FF2B5EF4-FFF2-40B4-BE49-F238E27FC236}">
                <a16:creationId xmlns:a16="http://schemas.microsoft.com/office/drawing/2014/main" id="{62BB9C41-7773-3833-394E-3B87EBF03C0C}"/>
              </a:ext>
            </a:extLst>
          </p:cNvPr>
          <p:cNvSpPr>
            <a:spLocks noGrp="1"/>
          </p:cNvSpPr>
          <p:nvPr>
            <p:ph type="sldNum" sz="quarter" idx="16"/>
          </p:nvPr>
        </p:nvSpPr>
        <p:spPr>
          <a:xfrm>
            <a:off x="798338" y="6270869"/>
            <a:ext cx="463260" cy="365125"/>
          </a:xfrm>
        </p:spPr>
        <p:txBody>
          <a:bodyPr/>
          <a:lstStyle/>
          <a:p>
            <a:fld id="{A7B8A0EF-CE87-AF42-9969-68B25532AF96}" type="slidenum">
              <a:rPr lang="en-US" sz="1400" b="1" smtClean="0"/>
              <a:pPr/>
              <a:t>9</a:t>
            </a:fld>
            <a:endParaRPr lang="en-US" sz="1400" b="1"/>
          </a:p>
        </p:txBody>
      </p:sp>
    </p:spTree>
  </p:cSld>
  <p:clrMapOvr>
    <a:masterClrMapping/>
  </p:clrMapOvr>
</p:sld>
</file>

<file path=ppt/theme/theme1.xml><?xml version="1.0" encoding="utf-8"?>
<a:theme xmlns:a="http://schemas.openxmlformats.org/drawingml/2006/main" name="GSKN Title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93598235-2767-3D49-A925-632830ADAD2B}"/>
    </a:ext>
  </a:extLst>
</a:theme>
</file>

<file path=ppt/theme/theme2.xml><?xml version="1.0" encoding="utf-8"?>
<a:theme xmlns:a="http://schemas.openxmlformats.org/drawingml/2006/main" name="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3.xml><?xml version="1.0" encoding="utf-8"?>
<a:theme xmlns:a="http://schemas.openxmlformats.org/drawingml/2006/main" name="1_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2D521439-FAE2-2D45-B03A-E7A9B8A7E05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7072FC8BEDFA4AB4AC5E9D176AD9DD" ma:contentTypeVersion="16" ma:contentTypeDescription="Create a new document." ma:contentTypeScope="" ma:versionID="9f69a6a797cf29e073d48f2585a2281f">
  <xsd:schema xmlns:xsd="http://www.w3.org/2001/XMLSchema" xmlns:xs="http://www.w3.org/2001/XMLSchema" xmlns:p="http://schemas.microsoft.com/office/2006/metadata/properties" xmlns:ns2="38e4af78-8246-4bc3-9bc4-78ae9d73607b" xmlns:ns3="b4cde283-9962-4bab-b354-d801e20ed257" targetNamespace="http://schemas.microsoft.com/office/2006/metadata/properties" ma:root="true" ma:fieldsID="ff292d33634e626ef967e0476fef2953" ns2:_="" ns3:_="">
    <xsd:import namespace="38e4af78-8246-4bc3-9bc4-78ae9d73607b"/>
    <xsd:import namespace="b4cde283-9962-4bab-b354-d801e20ed2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af78-8246-4bc3-9bc4-78ae9d7360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0a0b4b1-23dc-4b15-922d-dd537dd05cd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cde283-9962-4bab-b354-d801e20ed25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62a9529-2403-4a98-bd3a-5700766b250a}" ma:internalName="TaxCatchAll" ma:showField="CatchAllData" ma:web="b4cde283-9962-4bab-b354-d801e20ed2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e4af78-8246-4bc3-9bc4-78ae9d73607b">
      <Terms xmlns="http://schemas.microsoft.com/office/infopath/2007/PartnerControls"/>
    </lcf76f155ced4ddcb4097134ff3c332f>
    <TaxCatchAll xmlns="b4cde283-9962-4bab-b354-d801e20ed257" xsi:nil="true"/>
  </documentManagement>
</p:properties>
</file>

<file path=customXml/itemProps1.xml><?xml version="1.0" encoding="utf-8"?>
<ds:datastoreItem xmlns:ds="http://schemas.openxmlformats.org/officeDocument/2006/customXml" ds:itemID="{9A94098A-49B5-4420-AC15-FE15DD67BCBA}">
  <ds:schemaRefs>
    <ds:schemaRef ds:uri="38e4af78-8246-4bc3-9bc4-78ae9d73607b"/>
    <ds:schemaRef ds:uri="b4cde283-9962-4bab-b354-d801e20ed2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B2F60D9-AF7B-49A3-8F7F-C645D1AE5A3D}">
  <ds:schemaRefs>
    <ds:schemaRef ds:uri="http://schemas.microsoft.com/sharepoint/v3/contenttype/forms"/>
  </ds:schemaRefs>
</ds:datastoreItem>
</file>

<file path=customXml/itemProps3.xml><?xml version="1.0" encoding="utf-8"?>
<ds:datastoreItem xmlns:ds="http://schemas.openxmlformats.org/officeDocument/2006/customXml" ds:itemID="{748817E8-1DE5-4D45-9D7F-4E7C9F19FE1D}">
  <ds:schemaRefs>
    <ds:schemaRef ds:uri="38e4af78-8246-4bc3-9bc4-78ae9d73607b"/>
    <ds:schemaRef ds:uri="b4cde283-9962-4bab-b354-d801e20ed2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GU_GSKN_Template_040622 (1)</Template>
  <TotalTime>0</TotalTime>
  <Words>4699</Words>
  <Application>Microsoft Office PowerPoint</Application>
  <PresentationFormat>Widescreen</PresentationFormat>
  <Paragraphs>419</Paragraphs>
  <Slides>44</Slides>
  <Notes>38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Arial Black</vt:lpstr>
      <vt:lpstr>Calibri</vt:lpstr>
      <vt:lpstr>Courier New</vt:lpstr>
      <vt:lpstr>inherit</vt:lpstr>
      <vt:lpstr>Wingdings</vt:lpstr>
      <vt:lpstr>GSKN Title Master</vt:lpstr>
      <vt:lpstr>GSKN Body Master</vt:lpstr>
      <vt:lpstr>1_GSKN Body Master</vt:lpstr>
      <vt:lpstr> Legal Relationships and Public Benefits Insert Date  Presented by …Insert presenter names  Training Template created by the Grandfamilies &amp; Kinship Support Network:  A National Technical Assistance Center    </vt:lpstr>
      <vt:lpstr>Introduction</vt:lpstr>
      <vt:lpstr>GrandFacts Caregiver Resources  https://www.grandfamilies.org/State-Fact-Sheets  </vt:lpstr>
      <vt:lpstr>Legal Relationships</vt:lpstr>
      <vt:lpstr>Legal Obstacles</vt:lpstr>
      <vt:lpstr> Paths to Permanent Kinship Families</vt:lpstr>
      <vt:lpstr>Kinship Caregiving Options</vt:lpstr>
      <vt:lpstr>Adoption</vt:lpstr>
      <vt:lpstr>Legal Custody and a Subtype</vt:lpstr>
      <vt:lpstr>Guardianship and its Subtypes</vt:lpstr>
      <vt:lpstr>Comparing Adoption and Guardianship</vt:lpstr>
      <vt:lpstr>Power of Attorney</vt:lpstr>
      <vt:lpstr>Educational and Health Care  Consent Laws</vt:lpstr>
      <vt:lpstr>Deciding Which  Legal Path</vt:lpstr>
      <vt:lpstr>When Legal Custody/Guardianship  May be Appropriate</vt:lpstr>
      <vt:lpstr>When Adoption May be Appropriate</vt:lpstr>
      <vt:lpstr>When A Temporary Legal Relationship May Be Appropriate</vt:lpstr>
      <vt:lpstr>Hear Directly from Kinship/Grandfamilies As Part of Your Trainings</vt:lpstr>
      <vt:lpstr>Public Benefits</vt:lpstr>
      <vt:lpstr>Monthly Financial Assistance</vt:lpstr>
      <vt:lpstr>Adoption Assistance</vt:lpstr>
      <vt:lpstr>Guardianship Assistance Program (GAP)</vt:lpstr>
      <vt:lpstr>Temporary Assistance for Needy Families (TANF)</vt:lpstr>
      <vt:lpstr>PowerPoint Presentation</vt:lpstr>
      <vt:lpstr>Social Security:  Old-Age, Survivors, and Disability Insurance</vt:lpstr>
      <vt:lpstr>Supplemental Security Income</vt:lpstr>
      <vt:lpstr>Health Care: Medicaid and CHIP</vt:lpstr>
      <vt:lpstr>Food and Nutrition Programs</vt:lpstr>
      <vt:lpstr>Child Care</vt:lpstr>
      <vt:lpstr>Education</vt:lpstr>
      <vt:lpstr>Housing:  Family Unification Program</vt:lpstr>
      <vt:lpstr>Restrictions for Lawfully Residing Immigrant Children and Caregivers to Access Benefits</vt:lpstr>
      <vt:lpstr>National Family Caregiver Support Program (NFCSP) and Native American Caregiver Support Program (NACSP)</vt:lpstr>
      <vt:lpstr>NFCSP and NACSP cont’d</vt:lpstr>
      <vt:lpstr>Tax Credits:  Earned Income Tax Credit (EITC)</vt:lpstr>
      <vt:lpstr>Child Tax Credit</vt:lpstr>
      <vt:lpstr>Adoption Tax Credit</vt:lpstr>
      <vt:lpstr>Alternative Care Planning</vt:lpstr>
      <vt:lpstr>PowerPoint Presentation</vt:lpstr>
      <vt:lpstr>PowerPoint Presentation</vt:lpstr>
      <vt:lpstr>Add a slide with your website here</vt:lpstr>
      <vt:lpstr>PowerPoint Presentation</vt:lpstr>
      <vt:lpstr>PowerPoint Presentation</vt:lpstr>
      <vt:lpstr>Insert your contact info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O'Connor</dc:creator>
  <cp:lastModifiedBy>Melissa Devlin</cp:lastModifiedBy>
  <cp:revision>1</cp:revision>
  <cp:lastPrinted>2022-11-10T16:10:07Z</cp:lastPrinted>
  <dcterms:created xsi:type="dcterms:W3CDTF">2022-04-07T15:21:03Z</dcterms:created>
  <dcterms:modified xsi:type="dcterms:W3CDTF">2022-11-11T21:56:52Z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0x0101003F7072FC8BEDFA4AB4AC5E9D176AD9DD</vt:lpwstr>
  </property>
  <property fmtid="{D5CDD505-2E9C-101B-9397-08002B2CF9AE}" pid="3" name="MediaServiceImageTags">
    <vt:lpwstr/>
  </property>
</Properties>
</file>