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6" r:id="rId4"/>
    <p:sldMasterId id="2147483688" r:id="rId5"/>
    <p:sldMasterId id="2147483710" r:id="rId6"/>
    <p:sldMasterId id="2147483727" r:id="rId7"/>
    <p:sldMasterId id="2147484239" r:id="rId8"/>
    <p:sldMasterId id="2147483757" r:id="rId9"/>
    <p:sldMasterId id="2147483774" r:id="rId10"/>
    <p:sldMasterId id="2147483783" r:id="rId11"/>
    <p:sldMasterId id="2147483786" r:id="rId12"/>
    <p:sldMasterId id="2147484200" r:id="rId13"/>
    <p:sldMasterId id="2147484269" r:id="rId14"/>
    <p:sldMasterId id="2147484260" r:id="rId15"/>
    <p:sldMasterId id="2147483850" r:id="rId16"/>
    <p:sldMasterId id="2147483648" r:id="rId17"/>
    <p:sldMasterId id="2147484265" r:id="rId18"/>
    <p:sldMasterId id="2147483674" r:id="rId19"/>
    <p:sldMasterId id="2147483660" r:id="rId20"/>
  </p:sldMasterIdLst>
  <p:notesMasterIdLst>
    <p:notesMasterId r:id="rId112"/>
  </p:notesMasterIdLst>
  <p:sldIdLst>
    <p:sldId id="1238" r:id="rId21"/>
    <p:sldId id="1240" r:id="rId22"/>
    <p:sldId id="284" r:id="rId23"/>
    <p:sldId id="285" r:id="rId24"/>
    <p:sldId id="290" r:id="rId25"/>
    <p:sldId id="299" r:id="rId26"/>
    <p:sldId id="296" r:id="rId27"/>
    <p:sldId id="305" r:id="rId28"/>
    <p:sldId id="1163" r:id="rId29"/>
    <p:sldId id="1186" r:id="rId30"/>
    <p:sldId id="1174" r:id="rId31"/>
    <p:sldId id="1185" r:id="rId32"/>
    <p:sldId id="1242" r:id="rId33"/>
    <p:sldId id="1243" r:id="rId34"/>
    <p:sldId id="1244" r:id="rId35"/>
    <p:sldId id="1245" r:id="rId36"/>
    <p:sldId id="1246" r:id="rId37"/>
    <p:sldId id="1247" r:id="rId38"/>
    <p:sldId id="1248" r:id="rId39"/>
    <p:sldId id="1249" r:id="rId40"/>
    <p:sldId id="1250" r:id="rId41"/>
    <p:sldId id="1251" r:id="rId42"/>
    <p:sldId id="1252" r:id="rId43"/>
    <p:sldId id="1253" r:id="rId44"/>
    <p:sldId id="1254" r:id="rId45"/>
    <p:sldId id="1255" r:id="rId46"/>
    <p:sldId id="1256" r:id="rId47"/>
    <p:sldId id="1257" r:id="rId48"/>
    <p:sldId id="1258" r:id="rId49"/>
    <p:sldId id="1259" r:id="rId50"/>
    <p:sldId id="1260" r:id="rId51"/>
    <p:sldId id="1279" r:id="rId52"/>
    <p:sldId id="1280" r:id="rId53"/>
    <p:sldId id="1281" r:id="rId54"/>
    <p:sldId id="1282" r:id="rId55"/>
    <p:sldId id="1283" r:id="rId56"/>
    <p:sldId id="1284" r:id="rId57"/>
    <p:sldId id="1285" r:id="rId58"/>
    <p:sldId id="1286" r:id="rId59"/>
    <p:sldId id="1287" r:id="rId60"/>
    <p:sldId id="1288" r:id="rId61"/>
    <p:sldId id="1289" r:id="rId62"/>
    <p:sldId id="1290" r:id="rId63"/>
    <p:sldId id="1291" r:id="rId64"/>
    <p:sldId id="1292" r:id="rId65"/>
    <p:sldId id="1261" r:id="rId66"/>
    <p:sldId id="1262" r:id="rId67"/>
    <p:sldId id="1263" r:id="rId68"/>
    <p:sldId id="1264" r:id="rId69"/>
    <p:sldId id="1265" r:id="rId70"/>
    <p:sldId id="1266" r:id="rId71"/>
    <p:sldId id="1267" r:id="rId72"/>
    <p:sldId id="1268" r:id="rId73"/>
    <p:sldId id="1269" r:id="rId74"/>
    <p:sldId id="1270" r:id="rId75"/>
    <p:sldId id="1271" r:id="rId76"/>
    <p:sldId id="1272" r:id="rId77"/>
    <p:sldId id="1273" r:id="rId78"/>
    <p:sldId id="1274" r:id="rId79"/>
    <p:sldId id="1275" r:id="rId80"/>
    <p:sldId id="1276" r:id="rId81"/>
    <p:sldId id="1277" r:id="rId82"/>
    <p:sldId id="1278" r:id="rId83"/>
    <p:sldId id="1293" r:id="rId84"/>
    <p:sldId id="1294" r:id="rId85"/>
    <p:sldId id="1295" r:id="rId86"/>
    <p:sldId id="1296" r:id="rId87"/>
    <p:sldId id="1297" r:id="rId88"/>
    <p:sldId id="1298" r:id="rId89"/>
    <p:sldId id="1299" r:id="rId90"/>
    <p:sldId id="1300" r:id="rId91"/>
    <p:sldId id="1301" r:id="rId92"/>
    <p:sldId id="1302" r:id="rId93"/>
    <p:sldId id="1303" r:id="rId94"/>
    <p:sldId id="1304" r:id="rId95"/>
    <p:sldId id="1305" r:id="rId96"/>
    <p:sldId id="1306" r:id="rId97"/>
    <p:sldId id="1307" r:id="rId98"/>
    <p:sldId id="1308" r:id="rId99"/>
    <p:sldId id="1309" r:id="rId100"/>
    <p:sldId id="1310" r:id="rId101"/>
    <p:sldId id="1311" r:id="rId102"/>
    <p:sldId id="1312" r:id="rId103"/>
    <p:sldId id="1313" r:id="rId104"/>
    <p:sldId id="1314" r:id="rId105"/>
    <p:sldId id="1315" r:id="rId106"/>
    <p:sldId id="1316" r:id="rId107"/>
    <p:sldId id="1317" r:id="rId108"/>
    <p:sldId id="1318" r:id="rId109"/>
    <p:sldId id="1319" r:id="rId110"/>
    <p:sldId id="1320"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823070-6FCC-C9C0-479B-6C1FAA80D102}" name="Laura O'Connor" initials="LO" userId="S::Laura.O'Connor@burness.com::d5811cce-23c6-47ce-8516-eea81fccc7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4C7"/>
    <a:srgbClr val="000000"/>
    <a:srgbClr val="FFFFFF"/>
    <a:srgbClr val="2F082B"/>
    <a:srgbClr val="F1E2EA"/>
    <a:srgbClr val="54184F"/>
    <a:srgbClr val="105F53"/>
    <a:srgbClr val="3F7282"/>
    <a:srgbClr val="AD3057"/>
    <a:srgbClr val="1A3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6327"/>
  </p:normalViewPr>
  <p:slideViewPr>
    <p:cSldViewPr snapToGrid="0" snapToObjects="1" showGuides="1">
      <p:cViewPr varScale="1">
        <p:scale>
          <a:sx n="62" d="100"/>
          <a:sy n="62" d="100"/>
        </p:scale>
        <p:origin x="784"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microsoft.com/office/2018/10/relationships/authors" Target="authors.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notesMaster" Target="notesMasters/notesMaster1.xml"/><Relationship Id="rId16" Type="http://schemas.openxmlformats.org/officeDocument/2006/relationships/slideMaster" Target="slideMasters/slideMaster13.xml"/><Relationship Id="rId107" Type="http://schemas.openxmlformats.org/officeDocument/2006/relationships/slide" Target="slides/slide87.xml"/><Relationship Id="rId11" Type="http://schemas.openxmlformats.org/officeDocument/2006/relationships/slideMaster" Target="slideMasters/slideMaster8.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2.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presProps" Target="presProp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theme" Target="theme/theme1.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2.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mily\AppData\Roaming\Microsoft\Excel\Book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Emily\AppData\Roaming\Microsoft\Excel\Book1%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REFERRALS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Sheet2!$A$2:$A$6</c:f>
              <c:strCache>
                <c:ptCount val="5"/>
                <c:pt idx="0">
                  <c:v>FY2018</c:v>
                </c:pt>
                <c:pt idx="1">
                  <c:v>FY2019</c:v>
                </c:pt>
                <c:pt idx="2">
                  <c:v>FY2020</c:v>
                </c:pt>
                <c:pt idx="3">
                  <c:v>FY2021</c:v>
                </c:pt>
                <c:pt idx="4">
                  <c:v>FY2022</c:v>
                </c:pt>
              </c:strCache>
            </c:strRef>
          </c:cat>
          <c:val>
            <c:numRef>
              <c:f>Sheet2!$B$2:$B$6</c:f>
              <c:numCache>
                <c:formatCode>#,##0</c:formatCode>
                <c:ptCount val="5"/>
                <c:pt idx="0">
                  <c:v>49100</c:v>
                </c:pt>
                <c:pt idx="1">
                  <c:v>69488</c:v>
                </c:pt>
                <c:pt idx="2">
                  <c:v>15381</c:v>
                </c:pt>
                <c:pt idx="3">
                  <c:v>122731</c:v>
                </c:pt>
                <c:pt idx="4">
                  <c:v>128904</c:v>
                </c:pt>
              </c:numCache>
            </c:numRef>
          </c:val>
          <c:extLst>
            <c:ext xmlns:c16="http://schemas.microsoft.com/office/drawing/2014/chart" uri="{C3380CC4-5D6E-409C-BE32-E72D297353CC}">
              <c16:uniqueId val="{00000000-958D-44ED-9669-1E211563948D}"/>
            </c:ext>
          </c:extLst>
        </c:ser>
        <c:dLbls>
          <c:dLblPos val="outEnd"/>
          <c:showLegendKey val="0"/>
          <c:showVal val="1"/>
          <c:showCatName val="0"/>
          <c:showSerName val="0"/>
          <c:showPercent val="0"/>
          <c:showBubbleSize val="0"/>
        </c:dLbls>
        <c:gapWidth val="129"/>
        <c:overlap val="100"/>
        <c:axId val="1118206208"/>
        <c:axId val="1118184128"/>
      </c:barChart>
      <c:catAx>
        <c:axId val="11182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8184128"/>
        <c:crosses val="autoZero"/>
        <c:auto val="1"/>
        <c:lblAlgn val="ctr"/>
        <c:lblOffset val="100"/>
        <c:noMultiLvlLbl val="0"/>
      </c:catAx>
      <c:valAx>
        <c:axId val="1118184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8206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Sheet1!$B$2:$B$52</cx:f>
        <cx:nf>Sheet1!$B$1</cx:nf>
        <cx:lvl ptCount="51" name="Total categorized">
          <cx:pt idx="0">10-999</cx:pt>
          <cx:pt idx="1">10-999</cx:pt>
          <cx:pt idx="2">10-999</cx:pt>
          <cx:pt idx="3">10-999</cx:pt>
          <cx:pt idx="4">10-999</cx:pt>
          <cx:pt idx="5">10-999</cx:pt>
          <cx:pt idx="6">10-999</cx:pt>
          <cx:pt idx="7">10-999</cx:pt>
          <cx:pt idx="8">10-999</cx:pt>
          <cx:pt idx="9">10-999</cx:pt>
          <cx:pt idx="10">10-999</cx:pt>
          <cx:pt idx="11">10-999</cx:pt>
          <cx:pt idx="12">1,000-2,499</cx:pt>
          <cx:pt idx="13">1,000-2,499</cx:pt>
          <cx:pt idx="14">1,000-2,499</cx:pt>
          <cx:pt idx="15">1,000-2,499</cx:pt>
          <cx:pt idx="16">1,000-2,499</cx:pt>
          <cx:pt idx="17">1,000-2,499</cx:pt>
          <cx:pt idx="18">1,000-2,499</cx:pt>
          <cx:pt idx="19">1,000-2,499</cx:pt>
          <cx:pt idx="20">1,000-2,499</cx:pt>
          <cx:pt idx="21">1,000-2,499</cx:pt>
          <cx:pt idx="22">1,000-2,499</cx:pt>
          <cx:pt idx="23">1,000-2,499</cx:pt>
          <cx:pt idx="24">1,000-2,499</cx:pt>
          <cx:pt idx="25">2,500-4,999</cx:pt>
          <cx:pt idx="26">2,500-4,999</cx:pt>
          <cx:pt idx="27">2,500-4,999</cx:pt>
          <cx:pt idx="28">2,500-4,999</cx:pt>
          <cx:pt idx="29">2,500-4,999</cx:pt>
          <cx:pt idx="30">2,500-4,999</cx:pt>
          <cx:pt idx="31">2,500-4,999</cx:pt>
          <cx:pt idx="32">2,500-4,999</cx:pt>
          <cx:pt idx="33">2,500-4,999</cx:pt>
          <cx:pt idx="34">5,000-9,999</cx:pt>
          <cx:pt idx="35">5,000-9,999</cx:pt>
          <cx:pt idx="36">5,000-9,999</cx:pt>
          <cx:pt idx="37">5,000-9,999</cx:pt>
          <cx:pt idx="38">5,000-9,999</cx:pt>
          <cx:pt idx="39">5,000-9,999</cx:pt>
          <cx:pt idx="40">5,000-9,999</cx:pt>
          <cx:pt idx="41">10,000-24,999</cx:pt>
          <cx:pt idx="42">10,000-24,999</cx:pt>
          <cx:pt idx="43">10,000-24,999</cx:pt>
          <cx:pt idx="44">10,000-24,999</cx:pt>
          <cx:pt idx="45">10,000-24,999</cx:pt>
          <cx:pt idx="46">10,000-24,999</cx:pt>
          <cx:pt idx="47">25,000-49,999</cx:pt>
          <cx:pt idx="48">25,000-49,999</cx:pt>
          <cx:pt idx="49">25,000-49,999</cx:pt>
          <cx:pt idx="50">More than 50,000</cx:pt>
        </cx:lvl>
      </cx:strDim>
      <cx:strDim type="cat">
        <cx:f>Sheet1!$A$2:$A$52</cx:f>
        <cx:nf>Sheet1!$A$1</cx:nf>
        <cx:lvl ptCount="51" name="STATE">
          <cx:pt idx="0">Alaska</cx:pt>
          <cx:pt idx="1">Vermont</cx:pt>
          <cx:pt idx="2">North Dakota</cx:pt>
          <cx:pt idx="3">Hawaii</cx:pt>
          <cx:pt idx="4">Montana</cx:pt>
          <cx:pt idx="5">Wyoming</cx:pt>
          <cx:pt idx="6">New Hampshire</cx:pt>
          <cx:pt idx="7">West Virginia</cx:pt>
          <cx:pt idx="8">Maine</cx:pt>
          <cx:pt idx="9">Idaho</cx:pt>
          <cx:pt idx="10">New Mexico</cx:pt>
          <cx:pt idx="11">South Dakota</cx:pt>
          <cx:pt idx="12">Utah</cx:pt>
          <cx:pt idx="13">DC</cx:pt>
          <cx:pt idx="14">Michigan</cx:pt>
          <cx:pt idx="15">Oregon</cx:pt>
          <cx:pt idx="16">Nevada</cx:pt>
          <cx:pt idx="17">Wisconsin</cx:pt>
          <cx:pt idx="18">Delaware</cx:pt>
          <cx:pt idx="19">Rhode Island</cx:pt>
          <cx:pt idx="20">Arizona</cx:pt>
          <cx:pt idx="21">Mississippi</cx:pt>
          <cx:pt idx="22">Iowa</cx:pt>
          <cx:pt idx="23">Arkansas</cx:pt>
          <cx:pt idx="24">Kansas</cx:pt>
          <cx:pt idx="25">Missouri</cx:pt>
          <cx:pt idx="26">Nebraska</cx:pt>
          <cx:pt idx="27">Oklahoma</cx:pt>
          <cx:pt idx="28">Minnesota</cx:pt>
          <cx:pt idx="29">Kentucky</cx:pt>
          <cx:pt idx="30">Colorado</cx:pt>
          <cx:pt idx="31">Washington</cx:pt>
          <cx:pt idx="32">Connecticut</cx:pt>
          <cx:pt idx="33">Indiana</cx:pt>
          <cx:pt idx="34">Ohio</cx:pt>
          <cx:pt idx="35">South Carolina</cx:pt>
          <cx:pt idx="36">Illinois</cx:pt>
          <cx:pt idx="37">Alabama</cx:pt>
          <cx:pt idx="38">Pennsylvania</cx:pt>
          <cx:pt idx="39">Massachusetts</cx:pt>
          <cx:pt idx="40">Louisiana</cx:pt>
          <cx:pt idx="41">Tennessee</cx:pt>
          <cx:pt idx="42">North Carolina</cx:pt>
          <cx:pt idx="43">Georgia</cx:pt>
          <cx:pt idx="44">Virginia</cx:pt>
          <cx:pt idx="45">Maryland</cx:pt>
          <cx:pt idx="46">New Jersey</cx:pt>
          <cx:pt idx="47">New York</cx:pt>
          <cx:pt idx="48">Florida</cx:pt>
          <cx:pt idx="49">California</cx:pt>
          <cx:pt idx="50">Texas</cx:pt>
        </cx:lvl>
      </cx:strDim>
    </cx:data>
  </cx:chartData>
  <cx:chart>
    <cx:title pos="t" align="ctr" overlay="0">
      <cx:tx>
        <cx:rich>
          <a:bodyPr spcFirstLastPara="1" vertOverflow="ellipsis" horzOverflow="overflow" wrap="square" lIns="0" tIns="0" rIns="0" bIns="0" anchor="ctr" anchorCtr="1"/>
          <a:lstStyle/>
          <a:p>
            <a:pPr algn="ctr" rtl="0">
              <a:defRPr/>
            </a:pPr>
            <a:r>
              <a:rPr lang="en-US" sz="1800" b="1" i="0" u="none" strike="noStrike" baseline="0" dirty="0">
                <a:solidFill>
                  <a:schemeClr val="bg1"/>
                </a:solidFill>
                <a:latin typeface="Calibri" panose="020F0502020204030204"/>
              </a:rPr>
              <a:t>Number of Unaccompanied Children Released to Sponsors by State</a:t>
            </a:r>
          </a:p>
          <a:p>
            <a:pPr algn="ctr" rtl="0">
              <a:defRPr/>
            </a:pPr>
            <a:r>
              <a:rPr lang="en-US" sz="1800" b="1" i="0" u="none" strike="noStrike" baseline="0" dirty="0">
                <a:solidFill>
                  <a:schemeClr val="bg1"/>
                </a:solidFill>
                <a:latin typeface="Calibri" panose="020F0502020204030204"/>
              </a:rPr>
              <a:t>FY18-FY22</a:t>
            </a:r>
          </a:p>
        </cx:rich>
      </cx:tx>
    </cx:title>
    <cx:plotArea>
      <cx:plotAreaRegion>
        <cx:series layoutId="regionMap" uniqueId="{3DCC4729-C8D9-4AA8-A421-A8BC0DE76753}">
          <cx:tx>
            <cx:txData>
              <cx:f>Sheet1!$B$1</cx:f>
              <cx:v>Total categorized</cx:v>
            </cx:txData>
          </cx:tx>
          <cx:dataId val="0"/>
          <cx:layoutPr>
            <cx:geography cultureLanguage="en-US" cultureRegion="US" attribution="Powered by Bing">
              <cx:geoCache provider="{E9337A44-BEBE-4D9F-B70C-5C5E7DAFC167}">
                <cx:binary>1H1pc9u4k/dXSeX1Qw9BAATwr52tGuq2Djt2HCd5w1JshwTv+/r024RkS2Y0E2+Nt56SZgohGt0U
yJ/QaHQ34P96aP7zEDxtsw9NGET5fx6aPz+6RZH8548/8gf3KdzmF6F8yOI8/llcPMThH/HPn/Lh
6Y/HbFvLyPnD0BH548HdZsVT8/G//wvu5jzFq/hhW8g4+lQ+Ze3NU14GRf4PbSebPmwfQxmNZV5k
8qFAf37cPNUf5tswyV2ZPX388BQVsmg/t8nTnx9fsX788Mfwhr98+YcA+leUjyBL8IXJqYkEprr6
4I8fgjhy9s0aQxeUMdMQuti1G8/fvdmGIP/mbqlObR8fs6c8h4dT//4i/upJoHX+8cNDXEZF/xod
eKN/fryLZPH0+OG22BZP+ccPMo9HO4ZR3D/O3a16/j9eA/Hf/zUgwBsZUI6wGr6+3zX9AtV6m+fb
B7fMn4oC+vhuUBkXiBmYUpP+gpGpA3wYU6E+/PlLdxi9uT+nMRqIDzBa/3WWGP0VbHN/+/ye/v04
MskFIoQiQOBlnByPI0SNC4MJjnUBI2z3k9ih8/uenIblWW6Ax1/Ls8Tjy1MWxlHx/Gr+PSCEXOiM
GvAfvO9jJJhxYZqGKUyOd6MFRtMxHm/oyWlAXgQHiHz5fJaI9Jr98inLn9rn9/MOoOgXCMNUQjE6
OUoYuTAZpzCr7qAR5Pm7D7PN7/t0Gp7j5xkgtLk8T4TirHA/jLd+XLyjJiPsghAT6xyQ2n1ejx9A
7oKYAhvGM0gDjN7Yq79B6ZX0EKfxWeI02gbyZ5xF8h1RwuzCoMQ0BdrPN2iAEhIXJpgLTOjkGcVj
Lfe2Pp3G6Fh2gNDor7NEaA1TzzZ6R3hgEPXmGBKM7BTdYBJCOsAD5oJh4oGKe0NXTqPyIjiAZH2e
0w+YNz+24TtCgo0LZprEMJ9XMgNIuHnBCYBm6MaL3jseMW/o0GlgXgQHwPy1OsuxcuUHWzd+V2To
BeUYJp39ElQf6DLBLqgOlrPO2Elk3tKj09AcJAfYXJ2nFT3f1lspn+fjf2+vqUlE58zU+U6NDZBB
FKAzGBG/qLHf9+Q0Is9yAzzmi7McK9MgzuTjOyoxg19QQWHewOL1fM+NC8IZJkY/TvrPYJX5hp6c
BuRFcIDI9Dy11/1TXnz4IjNHvq85xmE6NyjjaD95sAE8OlhjmMHaZ7/wGcDz5m6dBmkgPoDq/stZ
Dp5F9Cjf1SjD4gLMZQEm8X4aGY4h88LgiOum2E9EA9PsDR06Dc+L4ACYxeYsgdk8Vdv3VGqAC6Ym
IQLtdddwlkHmhUkp7hWf0m3QfmyZ/b4/p2F5lhugsjnP4XLfxhAxcJ5fzb+f/IlxAeMEXGW9U7P/
gFv52JGGdLDLaO/11PcD6vm7d86aN3ToNC4vggNg7r+dxXD554jF7oe7Q+cV5/8ycAODhuqYMp2a
r2ER4kJHHBuU71EZTDWDCMrf9+c0OAPxV49wJuEZmedxmcnnX+u/HymYX2CTwQsnp92aAowzxrCJ
Kd+NJIDsWIGt39Cj02gcJAdjZX11FmPlVa8hyrneyug9o5v0AoOTjNDnyNjALDPFhYFMRHRYwqjP
YMb/bXf+BpXdU7x6OHi2yVlC8lcmu/g9fWOYXBi9+5ij/UsfgIIQgggNocKk5qnp/g0dOg3Li+AA
mL++nyUwi0fwwzwrkn+vxCBghrnQmUH2fv3hdI8gOEMFZjoZ5AD8tiOn4diLDcBYjM8SjFEcRU8P
hXwoi3eEpE++gJgyeJLVQBg6xiCUyTCHgWQMYphv7M1pXF4JD9AZfT5LdPppsv8/Sd5z1oe3b4Bz
jO/NYzFcToKLn5oGDBdjh96JWf8NnToN0qsnGoC0vj1LkO5l/hBHuYzecQCByoIoJsXg9N99XtvK
XMAAMmBdKU57zd7UpdMAHYkO4LlfnCU8ffx8/dTIh3ecc8AUIAb4xRDZzfS91/L1EtO8QOD6FxCN
fv5VHDIBft+b09AcP8kAm836PLFRUfPRNosD+a6mGrj3MUz5FNKW1GdgqjFxgTgliIHXTH0GlsHm
zf36G6QG8kO0RmeJ1lX25MTvqeXwhcDc5CY2T2o5ZOjgqOEI4cEg+n1HTsPyLDeA4+rmLOG4jcv/
izQaUG0YlpaQPXty6PRpNAaG5AxkDhadb+3PaWxeSw8Quj1P4/r/IF4DrksI1ehcnM7PYBDPEZD2
DLPTi+V97LF5S49O43OQHGDz5a+zHD33W8hIj5ziXRUapKCBtoJw2t+MHaXQTPLicBvotbf16TQ+
x7IDhO7PE6El/HDLB799NqD+vasAks8g6o8NYg58BJxCBI2BhwASBNVnoNre0pXTsBwkB6Asv53l
sLkrtu47AgIRNAMzMML2a9GBnaZcaowbhmEOFqG/68dpNHZSAyTuztM3MAYj8jgI8uqp/rdBGX4B
+ZaMQeL5yUmfQVogMg3O2R6ngd/meb/Ph/jnh1EclOGPf84ZPY3O6bu8eq4/P/aP/XCGe2vkgyud
7Xtaz+SCM8IE5G7sMPtVpzFY/sBMtG8fjKD1G3p0GqeD5ACb9Xl6CMZPAeSfvefuNAhy6n36Gex6
2mEjXvsHGIVUdG4SjPaBteF4ekOPTmNzeJYBNuPzjOLcuLA/7sMiD7bR4/vpOwKRGoODA23/+ocp
Av3uQcQhowaiOeoD/p1jM/qtvTqN0WvpAU435zmGFnG9fX5H/95QgxQOCG2alJHTyxyBIYlA102k
79sHuu13vTmNy05qgMfiPI3n3XL6/8CzBj4bHQtYX+4XmDAyjj2fXL/o16bgtDk967y9X6cxGsoP
0Lo9T+vgr8zfRvk2f78RBB5q0G1cx3+TBNWndmABedCQ/aE+gxnoLT06jdBBcoDNX+fpZps9xZB1
+47KDTZ0gAugN6ZPG9scw0Y2gmEHzh6aweTzhg6dRuZFcADM7DxV3PK9hwyHVHQCoIAjQH3Qa9Um
IFuKQ4oaZK/tjAJYrB4bBb/vz2lYnuUGqCxvz3Khs3n6kb3vFnUw1sBrA9E22M6hPhCsOZ5yIHGQ
Q04nDKbTquwtPTqNzEFygM3mPI3p9TZr39eQhgxC0bvU6HCBY14wHRzVYCmcNKDf0pPTmBwkB5is
zzNGsAgg9BnLd5z6CWxWh2QoQuk++Dl0DEDwk0DQjb4kgLzWY2/p0WlsDpIDbBbnuelmLSE5Kn/f
XeomZHYKBLbXXlkNJxk4j6M/bQPyDF+j8qa+nIblSHSAy/o8N3J8fupxyZ+enl/Rv19xYgq7aGEK
AbfMTmENB02PGySnk+dduAN43tSl0/AciQ7g+Xye8IAHOM62j++ZbwPTjOCg0Mg+JW0wapAOCR+E
cUhVf/5J7NJt3tKV06gcJAegjM4zQ/3Kle8ICMwxBBaPoMr2tjK892ObDLZ1MjgxiPK/OWzjd705
jclOaoDH1fws7eRr0GF5G1Tbd93PCbhwAadr7CcX/ZfMW3bBMef9EudFzR2vYd7aq9P4vJYe4HR9
nqvMVVzK/J33c+oXAlYsOh8e8SQQoIcg3Pm8BWoQhn5TX05DcyQ6wGV1nrj0yZDf4sx/1vf/3gTo
9w1iYUBMZhCFhmgNpEPrhMO5KOozWPi/pSunUTlIDkDZfDtLpfb5qXlXJyaCMBnmBLzJpz0ykD4A
B5+ANtt70sBoO9Zmv+3OaVT2YgNIPn/9/wPJ3x/4+HI+5nhbbCfqYM2jMx//uVU9OZz5ORDdv77d
YHoVZn9+s4vHPz8aBBTTy3Gd/S1evfbBVssdIi9yT9u8+POjZpoXYDtgiE8TYcCQA/9zDWcc/PkR
Dn+6IAIC27Az0RCGMMG1EPX5tH9+hLAcBjMPrLz93pG8T4EEETAPwTaH0YnAUSTg9KiXM02v46CF
pNWXl7Gvf4jK8DqWUZH/+REjeJpkx9f3EpYAsDNFF3DwgcHgwDBw1UL7w/YG0sWAHf2/AHlZhGqf
PqU4XtNIx3dNGhjjxO3EDFWmcVeT1BiHXSZmqlXnGtq1GlmEd61B4O9bT8mqWynmU7JIbKUTu2On
StKlKngQpIl1qIumTZesLwY0z+mSZ0YtX5lR0cwd0mWrQxEk4rgqSagtY38uUoHvnSQIV5Cu64y0
vpq2kT6pa5fNDDMl9wYrHv2oqK+cprOQ605ilnlTv6vb7zRJR1GBxH3lNFMqvKKwLZ11ZBzYnb1s
29ReqiszEfYysh0zsw5130b4sqo8y291Z0KY3VpFhj1nzOsOLZsAsXQKLg20VHXXLK+02NZ/JL70
5q1HopXXufEq6AvXbtgo0BMyGjSoqipMmcUrP/G13FKXyVw4tb9SbUHTaBPHbbyJ47TVtMEd33h5
Vk2dxOYbt7/qmqaxMkHjcYJmcY7zL0JPtesiiP2Zr7mx1SRVvKn6wtZ8KFjaWjSJaqsoaqdMLBKa
4ThJHTHDRbFBTtFtnEQjtwi8RBOjsp1p1mT01nWSeu0k+V0ahvZYd3Va3fi+l1827oiZNL8p9aC4
geeo5pGUckdTDf1YsYT0nIWqmp3h3PyTkLpRQKs5zuJ4UTc4Ti0qy3ZZc/+4ULTEYM1Rg6JVJLnb
Y87xpvWqOUF1cJVh6d7atkZnOTHRKCOme9vkLbKqOm/GnlEXs9Qv8BIho7xMWF3NOUrlhjaeOYl4
F98YDccjqvnuvR+wyKobUS2TKNXHsdEEI6/OvS/qKni5ymtN7miHK0gINOZe4JoTFGRyhFhEZ8K1
S3ek6nVU0ZkTCmdeobYcV52bWlpeu7es8aN5l1Xp3Gl0fpPkVWZVWug9uk09KVI3/F7YLRq7RJNr
Whj2ysE+GdtFa0/jklArTGwHWbCBh1rwo4+nSWDEG7d1443OsnjT9kXKamo1IkumqiHjrYtg3ECL
5hbU4mnywMpmndrBd8MLa3eUiFS77KtRVFXuKGaddonL+DsMT3igl2oWkexT3i0Q7sJlRwucWsQn
aOlFge+MCziZcYLrLtsRd+1ejn6YSejOWUjlJHY1c1RWmsdnVHvQirBZ+8zGm7ARI+6xoPtSBXVg
6al0eGRxpwgsRJPWcqjfXouONrsiImOQkMcUp+FWnGbdzCbA2gTNqCFGOwuYIz/FdmxYRpuFD7J2
5o1XNvc0zzYsSmd+r0dUAVrPXtJej6hqqJTJoQ4AXtldJC2WIW9VVChcuxlhY5huuq+Ora/M3DAf
Xdndko7K+5CLeqJT21vFXRauJZzDsmOtom7lkTC+P5oKT8wukA88mF3gGBeDCDg4pF+owUTTzz5H
swtDoSxd0+VPvimDhRS+F1iGkMmllpjxZeEbUFeXw/qQ9aj+y+VQNm87f6QVDZkQ3Ol3ZercpLRt
rkIpvbu4HtlhHo7suLUnQQ+zKpDZEdBhob+KgmJHD43YxZZq5b1Eo2X2RPEdxF4kDnRqdA62lMTv
vyONsnUa1dFtyzPfyqu4/iSNLFvZpuuNqVkkW8evLp0GO19CockF4XY4dTKebKtlIR1/m4dxPoWD
zvncDPz8i6aFi9Dzrborbhuni641s6A3oVuunZaVX1tK3XkHG7sniBXl16hKQyvMcvcqpLkzzxyG
RihDoSWy1v1e2Xk7CnW9WVURb29DP71mPT3njTvRw85epJJG912pjxS9FB6btoVnzOzQd7+j4qpu
G/bVbiNtXpUZmSiyU5FF4SXyzhG8WBak88d27cjv2PDGv/n1cfBTvrJtwFiG85wMgmF3GuTPiL79
6NfXeZjnpm7KRw/52JcjmLo83e++E70zR3VrgM2Q2Pim7DhM5XH7XQ+EOdKcIl91eYtvXEe7b2HA
TlEde+M2sP1VhnV/FSbZ/krRNB5e+1HnzAd0xduUZpNbiu/Q7JnpdYYzeOMnbqdoeu7NErf8xCiJ
J01Z1iu9COnKz7g3CePO+VqY3hXrBze16XVqEv1esRou2bNWnXHEGrOAPcYavvaSEN2bdhtPUILc
ceYWDnEtjWhdEl3zsl7AkJzWHvEcq7/SA+I7llO6+6vXrUM+rZHTxo9B4jVfzHN0aWQlGfFI6Cut
7Y4LkaCFh81sMaAfeH070VeqatJ4VTShPZd+25bWgeUgq2g0jq6MOmjmSlQ1KvpQLBT6jeYb9biJ
/andBe1nmDy9EeIo+2q2hbRkwesfTlKsO99xHcvzC0tKrZRWKBOroCK7QTLMRhqN7pDXeFeGqxt3
L7VOOPhOyvTOqELvCvW1vk3VDJipDpxvkuv6b3i5y+H7HPgGVXtpO3xf33aovfSMRgFb+IksLQ9J
d80Th4waasTjkBFnrWjq6lD4qsEJyMhEzZ7vFLPb2Da4MV+WVCfmkf64nOOBDGsn8L5CuoJB4eBP
jtlgICdlGzP49fJHzQkQ1SyKUmOilhQxmgWloX1WFd+f1zTRPifSjG9lu61CtrRzz1mbZgb2xEs1
sXWwJ7za3rUKybJPwmnHOmgq2qXGCpPAmeeJbqxof4V7mrpStENrnNja7MCnrmpZ36Cok6uaCbBe
idFMizTLr/zO2ReqIS5FA8uJZ5pi6UA9j1RDQoOGWlkvB67p/W0Ut2IUfiusf37HDBw7w3eMIVQq
+g1xkEY9fMeNKzXDzbD2KD39tugy/okzz1vnvl2NlNYEs+uhjDD/BOalXKcvdA70/IVedbIexanR
9mbaQ8OkOOJXdOywh8DeykzciCLoSgsUKFrZL5phd9XT9C5PJ540iSXcXAfGXnGoZlWoEa2uFCNY
IMSCQzDhjoq4uzlHdjRKO1cfazEsPNLAT6yoEtEy7RceYYz1matjOVZVPeLBpwJ5u1rcc2DbSSzZ
hPFS0u9dEYy43dJlkBb5VW3UyaiQfviQAkSebTbfQ1iKTA4cJn206WVecXPBMPatApnwwzvUE/wb
i8v8FUUGi0NIuRIEAhKwpn895Tm0kpreuPiRRoUzyqVEq/KlMHMJb1HVi4KAdZg4E1zI/PJASiMY
XoGs8KSTlGw06ZONnweWh918TdqSbIy+UHTpkWAiWkRGgwbV2ogAVraGnBSl0IpF3EkWbPS48sbS
CL+mjUQLGtP8Km/K/Ar3Vz09JmY73/H6HvGvSOkvK1IZd50Ri2vG5DKrE3yH/ZZf922pzo/a8r5G
SP05joN2EhtausjrxFuqK69u91fBy9Wh9XDl1Mxb+kaezf55hPFftBg1IBkOshD7Iyfgbx4MtFhh
St1r/ciGfWDRGCFmxlbZpbBm0WHhYiIeLlU1pTayaOZ147gDK9lSzQNGj7uMjXbsiqnp76E4D+zq
lqqqbskTehUYOJxKr2g3kuDEsAo7KDfJUlG6GrcbX5FZ4tlTp9YbK4AhaFiHdvBjlRZjgT/rkGw3
u+b9XRCsq60sC+kkdiZJxssC1pBltkJenIZjdamKXAvsZehMVEWvSbY6Yj6wtX2LC9tDl1owgWND
4HaKtLu0SwmKlWF7audBvM6jqJ0mYMVYDLwRa0VTBYW1VmOpS16zVaK32cJ0C3dPOzC6otjfQdFE
QgX8SYJ/msYQ/uUXgOEoEhOSvSHo0WcW669Hp8tcO/BaPXv0i6jLyYQlYpq5rbYOeHqdaE21ULUd
iSG7s7KobMcOHAo0Cnb1nlu1e75sL2uWLdqIa2scurSatSI+uo1qULwSdtGOi7guLDvJvJEXd9o3
akQ3cZIhxwIPWVsw+NfB140Rpd9rO3FGQRHpt7rbNZMo1ux1mujewpBRuuCmi9c+WE0TVHvZLQ4j
b9TmrvO9v6PrM72/I7Ed/4ZjN5sRLcFWUafhA+S3z9Kmbr/KKrQnncbqSxSY9rXiCDKz3gSe51mF
0le9fmpIqa+YUlp12iYWxU4wLV9aDoyxUQZj7FTRKKpx/kk0sRWkjXtLUuHeGnVpjKXg+VTRXjiK
JvXHqLFv0t6BQDs3mhq2Lcd5X1U0GbBwmgow/plyOTgv9QiW6p8Uo6JpwvPGHfLyT6rhcK9QeS4i
g1go14pLkrqTtODRpnQacIj0V8wI401CI7pEqTMZ0BWHauwlFetBiPaSWS/5clvFoeiKzZDN7raK
NBB/fdtcxL8x2iDPZ2hRUNhoB8svWP/DDxTySV//2h3ReVQkhfbDz/1JAb4LbGkZT8coLpuxmiMO
cwmvRLPh3xVBRgmwqjmlDXE69rtuz69oSrKTXbOpHuCH1N+1n6V293p9/92XSo/9ZKDy/CbMP4V9
UbEbVyfp9c7y680/WIIfKA4P/evEW5HSGDWghT75RUBvhVY545zEZObYgt5GnektzdRILdXaoIbe
9gLEhp+BIoHHFQTqzgryPJopC1UTfjmGGSKeq6oTpuXYCFA813tnums/tyrP+6FVed5Vq94zD2SR
r0d3cViHiy5pftqtEV67uhvtCs2pHrvERwtFUo0lD6qFZ2Q/Q5RH14FudOMGYoXwJPDnf8qph51x
1Vs1XpX7o9Zo6VXa6uWS5TSZ0Nx2vudMG2W2i792nT12nDSe2U3pjkG3uLdVit1b5DcT4RTalSI1
sonByErccU09UHFlbUxEUUZTV5PViKJYXKVE8CvWXyXUcSzwpgSLQ0PjC7JOtW6k2A50dZOyiKqj
BvAVdhbWNTA2pE26ZZWl4N3wwSb3kvha18yHomXN17aKoylDtJ2ZSdJ+tcv4yix5feO77m/GAYMY
zivDGrxisNlah78kAeeEgXk98IGVtc0zPe2aH00Gnn7dihotskzS0DXYaZ9iGtrJiBXkJ65csew8
vboFt20+91lYj1RVFVXy2Yy69EZVDAm/G9jjak9V1UURXTse/aRqpR1Vt5W0f/pBWi6NSks24Fsl
Oz9X22qTuK61pfJh7XxVARfu1K0Cf3Tgw8qLJUp7kgo61oJLZYSFAtY7fhLoY2V3xa+rohXhuGDJ
FMJedI2D+FY591WR+OG1U2XJRtVsgGASYGZOdtEALzMP/DFq8agCA/WSeA0eq6vQbPjntM1Wde+n
UXTS+uRSFDb/XPBkSMe1DrOhJ7NRjXTH/o0lh2gfFQOTEaJrKmrGEDJhzxaGY6g5wQT8m69VG0+N
vGhzM/6RtzUfR7adLYqw3HhN67dWE7nN2omzZq2uYj/KF2aWb2CtkdNLxdxXw9r2Wkvgm0AP2FrE
MpwnQriXhVaHa+Z15oRFYXMLdpSwMinDLQubpV8mOcyvAbdY5RuPrG09K9LpxgCf4Bqc+BF4uHgL
cSWYkNJO59wygza6jphvCdbNytA2LLcyfPlkwF/xG0etG4663tA6FKYr8xXviwOtihJLR41jQXQa
TQTM7sVNXJmLyM7modHge+y58bhNCF3QQMP3hclXtiGSmzJo6xuvsJegAv0vCbtirPNX0BV/pa5U
wbuszS2vKpZxHqC5omWiggiR4eiz3ZIOAk+fgyS3Z4dFoFo3Hqpq0afWhC+8iqQ4TC2Z2LQqFnni
tMtD0VVJuwyDcB6GhTHH2ElS69C6qzMXAlam3S2oV5OrzqzHZRSma9zXFKmAWWepF81a1UDH7OlV
rMtp6+n16EBTLBDD+Y7KNp/V4OPNfnhYjyZ10ZgLHJmw/Epa51uIIzwC32W7jNswukeZt6PHth0v
WtfzJuCZc7/hOAdfFPztyCsSRuYnRIo7s6dTWLxPfdHYs0hjEQSRWrerLTttULusmtq8jXAs74p4
qhxPJEeqovxHxOVu36IqQc/mVEdsjpymnnBh18A/2cZYhyD4YEiBbmQG/G0xoz8wuT+24thZ2+A6
SkTU4R+hC+Ol3zG0UoXGO2+atkFhHWjELdrKMsARvuOJgkBfwcijL1KKd1BV/FRvIysI4ZFYWty6
WtdeepUAx2hftFQfwRnozeZAMmWuW21qRPPUiMmOzcWmPzX1nI8UDdc+GtNUpFNd8GaUNHm4QE0q
Pqempk9MnEBEt68mHcnmfsFdsDqh6rURxAPjpLBUtYSUnKtKJ2tV890u/uzQnaCihGY1tz2PXTtC
Pnh6GC1DE5zOJWlsS4XA2t7+HND0nua/5jvQNAqR612sbSBXYt4uaW34Vqc530o/9L/kVaVNkOHC
lNI69trs9GocUF//pnfOQkel+fia1Wcw+5CelaZVNZZNU8945jKIvFTuhvdFqoM7V9fdkSsDd2PS
NNQt1arqNW82YOuThZYZgW4pmqiou8k0vxhht40mR3KpZrBZwCEPIHXd4Ap3xfcO/srAF88EM42E
4LhR1SypyYz5bjRR1dwI5ATz2p7tmAPbHRlBlS1V1dHSr4y65ZXpZOiL6+cjjulTaZcQTITjjG9b
msp1YqKvahZTJIjNLWF5I69YLNjK8ckNaWOIcyp7HIWdbiUIPIIHQ/1glatWIwW34MBc12w9XjRI
8kvR2aB9irL1LlNJFm6jh5ZncAi5t/kS94UDf50WAoZw1cV+DNpOjA8kdaXYFIeqqkIvWL60bZTP
IOouLc8p+cywGZ7EsZRfzThuLdm13dqvHfuLaK9cVsmvuk3tZWdH0UhVDRGSMWxrCheqGhfRsoqQ
feNl3jc7N7c+atnYMe3mUsCfLror3GCZBVX7XdFlTzeIfpLOwKd+KTXcWSoc2pjCn6iqiomqaKhq
OIRND7SyK+ZJpy+0XMdrW3fjKUx+OgS9oXooxEvV1mlo0ZTImWp1YOnb7riz1PDWnVzYSYrXnvDS
idOQaII7zNcNrMIsp67Tb7Bu7EbSNe1lBf7lu6S0YbDL9BvxNTLzjKCY5p2efEsNspYws99y4oqd
eNezDcTDUhsrOphKZEKlt5Ip147SH3CceJYXMnyp0h/AEkBXeYcAB0iaaCNWjGgHViIvHf+KlXey
sRm3wAcFiwMINo4bqWWTyoMAlqLB3yCGCAa7E2X8ii2iX/0aVj6Wm2jiE2lvOnDuxSMkIm3sG1hO
KS7dW12kdt+Y9rkPdmVCbvk/zRAI9iC8niMgJx5OLoL0N/j7X7BllMNxeq/nCF1Po5hJNwefPxh/
ZRMao7CW2qVeU+erDAVEL2EpxFkGjkPSSEvRHa9kU72SaKrJyP0q9DiwYGVqbsD50N6FWTBSbFFM
o6XjimZXjalejnOv1hcml96oaIrkstPrH3FYej/DZCMoyRwrApcJK23+LQzzZGTAcu6G2AByqKfp
qggqdonytJ4VGemu4xQ5Y6NFxn1/n6qw5c+u29/H0Mi1NC3NSRLIknFNyBuJvWpj427NHT+GoQFH
pFspJyU4DJxy3Wl3WV2WG8WlyKralmk3J5W+VXRFUo2qaKsUfowFNUe7b1DEvL9ljprKKqPImSna
0ZdxVsxA2+TLI1pYReGq0NMxrVO275T6KhqV+swIsnDX0R1N8Wg0i8cVDaqxIg56ndUV6Bxwmc2i
3EkXjp5f46Bh0dQjSI5qHoD94usGXXmJUS1TH9mJlZZatVT1mMfOqHCQnHDcTgJQNTH4+/12VAsu
58wswltWumzdEfvKJC7UelIZgJM1L3S6kIKGt3rjkKVGwp8HjprqP9PIYxNIcPFhvQaShhmyRQG5
Fpa6h+hvFDThdWmWdK04SJD68xTi3jBGoVHRIFNmkkeae737plC007BtOxijwCFkurC9DoK52Uzm
fnOjqEbOowkSiE12d4jt9BMGb+Dhpgx1chxLkszUXUmX2BsZOJecwpw6KljhjURit3NYqimhwrHJ
qinCe8WuSE0H77HgVa87oCe2y8mlhhrwoPZVVaQOpMkFprFSUg53tHmWACaqV4qGjegyYjrfKH5J
ZDYD97U7Vu+mbezvvYG64hDCvsrS3owkMCP2Be4a0G3w900nhUndCLIrfItJFn5SLHnH8IxpvS41
jHhieKSYiWraUjg8BXJxgmnTEciG0IzkS9DZcwTx7S3J7Hz8P5R92ZKjurbtFylC9OIVcJu2M9PZ
Vr0QVWutQoCEED18/RnIubfr1tmx770vBLORhG1A0phjTvudsh+ccZiuZBh+Wjotf2TVCDQThL0L
y8Ly0U4XPzKGyp9+DTogz3mqSoT8O5GYAQZPPgCP+pzVMF8CQfpDMOGnMIOI9FXVofNt6iaxE/UY
gu9F6k/gqDFw3XRri7bYYhvnXkn3MBZ60XE/FSLG26U4WABHX8iMr6weK6wEppxqsFHsOLWy6tlY
LT8fEj8n2c6InITuqVXi+62rBvewBgh5YWFPX2w659vUXtTGiOCS0Mci9/Y3327iItLWogCQO3+Z
3oI6ILvQHb0YcJP1YpPJvUqsQdfLummwT4yl5uXtUhnpqiPe7TRyVhdHLHhNhM1ydFornvL2X9dc
u31SpAvfmevoFXURQa2+rnn02WPXi+p2zevtAP6XB/7B2qXw9PK4BMHeSGYUc92uPY636/pv12wa
TS35X9eclQ1FdF7xx66atiMpvV3fhIe6RDhyQ/raPxICACgyp7MAOSXuO5Be88DbA+aDhRGlcNMI
K77JpMP0V3gMEO2Sofnax0i7apvm7KN0eP3VGa3ajp+M+aatB5tGWEenFSkTnmMCcMqXotXWtm/0
lDS0EC+A1sWLlh8M99OzcejxJ/MbylSzMWJNS/uKxsbRNJFiZsnIx2prdC1AeQT2YnAK5oMaRPzV
DP22vCsTv9dyl9uDeKGZ1z3Olr+7e0g99/iYvdqbvrBkCs/4RlZYra6x2scFm6ZNNgURoovtweiq
iY6n2S2+LXrpD8zRIrEoK3ZuN3lHWlbynE1NG2dTklb1gZWqeVtoJSPB6/kfvmxFFbS/ZrH8NVJp
vzM1BknRpNUFhCJ2QHQk2Fl2lz1PKZ9xLbb8Dmr1Q7U2Kvp8hzeC/aPwHEQzukVezcjTrLxjUWAf
DULvrmZ+syvtJXjoCv6PM9p6wz1C94PPvHOOWWPr1pm1IVXqJXOpw5imjL2RdqNdt0UMdLR+sIxe
lKy7LJroE2cTvuRi0lue2+pv0md/aTr4n/5Ey9gd5/SlzTKSdEtJH5mzfI2dVXZ9/GPcvM/Yc+ot
YRxwPr73OdAP20r/GG/UecAj1dbbcK6trR8IZ9t03pikIhWIYVtB4s2D9YP0VpQOdvstbKtgy5t5
2tNSqXfkfx61XHttQisGx7Q/O9NgPVZ56UW3livyyfX8koZWfQzcctiYBrLagT3Evrs2F1urG9vD
CmK+LqH/ZOxAvqu4sfR44TWdLgGZZXxrGGbPi+UGr3jsusNEebnVdpN+T5vtraHDho3dL+po0X55
GXnzebsQuXgRqfDFlfM4nO1AW7FaLz0fyVHlffW+MD7vbTb7W9n1/bcS9EvjQJyGIbJvyZUgqa8h
A3HJDNV6bRe1WDU8ZdnYn/yBisQYiNduQ7w1P3r83+mO1c284+VEPpSLX34ds9ZKJwtn4pRlS/Hs
kwEU4fWLVo6TRzOWfVefsP4htRrn1mVTSDxwLf/WLX62m5a62fsjm98XZR9My1I6HlaqUmLbTMLH
qizsaMGU9ObJ6k3PYxXlTMu9ysruFg83QXGv66oo5b7c3wPlVha8kInZh3U2bUjhXev1wATWdtop
yMZMnzn2ydea/cVBPrtNqLXMlx02C05sGhmvQfCXGcvJs5H8qQ+PExsxDStl77DMtY6BGKJA1PxN
uIQ8l1n9YKVD9jEFCl9OKf0ot/Pso2msaddTOW2M1ZeZSIg7DwdjHUb3l6gZvRhp7dEeWfZWrT0O
C0j9axeexriLbDwEIYAFlBuXDewUUo+dem/A6nTQk70fg/7RXg1NyohOfjOTqd7jpe8jAlIAGbJK
CfzRs/91OnOfxt0y/Z1Z30c3K/ZpP8jYU6FTYvPKO5A6WmengeODOJqJnT2A2916Sl6XhnIEV+nj
l3NFsD2fepncZLtypsjWujtgv4/O2uol82nxLPJQXEfPyx48Hv7T+wI2u2dyY3ctbjMzEDZUf/V1
Z23sEDBR3udAvZVffIiM+BtJQrUzoh5TD3dBWZ+MODn2PgcD5OqqdA1C1Rs1V+VHxpvy7NR0WBfS
5QfzGNs1NP2yFmIqwW5K54OxDjT44SrePJqmJNssDp3eG6RdPAF6eDPjyMrVR3NRcu0fZJD/fFHG
KhvrdlGElBMWC6XepYars7J4wpXZY8RqzOcoxU5mc9cxvjJ7mCECGW1GUsTmVyf8lerK5fl3Rzen
dO0zX508KZdEd9lmXqa4l2HxknlyeQOQuCm7ur8aiY4KS7TcezYSs5wDOMHlTQLQenIyNT4ZW9qF
j2JW7NFIQJ5fEHBQNyl1nI9+CqyLsVWZ/GlxL78Ey7K80RQRq1a4yGBYh2e0ERGejfRkrJbMmqgK
5+50G6RXU5Rbgj0Ya4V5PrKk2zzcrL6X4pkSwRE7dvrmB6EAA/fc+U15AKtIvS5+UCDzglqJETNB
uzNr0s8ASDHuYl1G2ZzSqzHSDkMppw2PVUvU61QOalsVU7vyk9TrmDryBJYruOOmbZcEJROvxlVW
VQmadoaF++rK+3HYOGAMbo01bLU6IrIimrG9CMfliSillYCM2l48rZDz0K+nBWdDhBBMur0pNQdV
KNKt9VRIcIDtrJqRMbP2QXUWSUd+gqN3mBZEKaoyrV6scJQXnfMLJRZRcSMWbNhQOedgrF7edg/p
zPIolVq9GJ2NdbIn7f5kVHk4pnuzEZpNB7PV7ltbtXj7ovfJqv1typc+MaJpYSMzoRzo1WgsjrXe
7AnQQtcB+FyOT/0w39yNxzgFuO1qr9wbkfFuOBdquC7B9L1Kh+5k1B1ZeSvLNByNmLXaPaaYYSIj
msPY2K9OJ8TZjBQuot3nmL3iuwf1kmmUCW4U8TS6E904tB82eNPobdWpIDENB2WR6/jP7dO2OlyS
GZjZ1vQCKrSNP9oudjZg0xfj7lVLFdt0sb8un2Uu9kDeByLUWR0vi78Fzzh2QfJ6mgLHeSqBpp5C
wo53lTkrJ7C+beRMGOmmGgcShfU07bjuv5q3Ze4A+5qHeMrKA6+nYCPcrL+BUQaCMoe0ZVeaV+nx
hkHJFqHyaaq+/JywH7d9EPSbkNd5MpaZdbY80Z29ksuknAT/Kz0YrsndTt3hv9pNe0zNEps/obZy
AEypc+U+9CCnRyY8chcNofcumhCJWp07n8J5pfTeraZt2zOVNCGdDmyqw8fWsX5p7syfPuN8S5rG
33lrABqrtvPciPDaYRVqvNIieJtHC7iiHMMtwHC0sa23oc+7Z+QZ6mfhiHcuyvmzLjK2DWpwiXpM
nZ8cX5Y/phEPqALkWFZP2hkQ5yeNPHFsW8oy5/Xm7pJbHgjsE9fJxIdpM48KkZQgrJ5SYhcHDzHI
802nKzae/alrEztseH+op4Zu7HqiuwF/To4vrQCFYXHpjlUDS7p0cN6MtQyQSFMzOxLAj7cT8o/i
mowqjSxb0TMvw43VdPOTsx5mmc9PwKR/znZTHo1k9Ky3v5oanTlQn0yIOebBo+eUA0iaYHXOQTu8
emXfrllL7XZcRZdYwcEvsjw2VuUWIBw0LshTMBpVjQAF/n7IejZSWvMhCmdQPos2+703am3zrPGf
wRXtQBs/93Y1PlsOaa8jEiQPYdrRyNiMzs9IFYMNC0Bo9Te6sDx3TW+fhkJe7g39eaKREf9o6FQe
FTEajetIebp8jWQaFLJK9wq198SlwrKhGi0LEFYW7AmpbOQdjv7/OsMKH8H59H2hHdAjIGlAKVx6
9cFzHfXgnYzUT8R74Jbzw0jmELjWDBJw5ewcOVrXYWDZdQCeujY23aR5R9anO0/AGVlkvPbYcc87
gWrArz7fekRUp1wu77b5SMVs+4nLfbah69dnDkXTPAjHIWcjIa4uT9NovRupQcbcqVFs2QlQKE55
xrEGWA+IdX6deXnY77pSfzMewtJfeiPOQsSeWxdn8Ga7yGRxLgjTRqEgwWXUInykq0Gu6Z3KTd0I
RSeCC1dj+DhM1leLogh/LbW9H1JPHIYu766OtbjPbrlLF7u9yqrvrgFe7WCOA0YxDkY3ThocJbf+
atSCh/wchNsqOPveFPulnZ+8rnIv5jCGE+i1S5FtBxQ4w4YeBs5KZCLNq8UdrM3kAFIzfsZKxvZ1
qFL82l45navQR2Kazx5GH8l0qIqJh9kYjLxaSZr9xbxseOYcpJ0qHO2X+1lGZp7Uq44g6yNxy/B3
691vUt5Jhd1PvgY9AM5O0Yif/xJauX3Vdfhs9A0o14DN2npP1+AGxzZJTrX/PvRY8MwqxJZ71d+b
V/WQgeAblE+d3TBsCNLsAxsJhiUSzppVZ86MzliN3zg0/E8rUt2+2qombeJw5PaOLE52Zh3nZ8Gb
6TjX88ao7npzpvwuO/fMbXehVy6vrkjPpNbT3+tJiQCcOeH6SxM0DovCIhvIS4pfoi96fiSN9SRS
7CFy88uZ0zZcdFSzeQRAgt/UXw/G4Cw2P4b/asHwSS++lKBMI2G72bPAWRJbTd1uZNp6xU9JdqPI
qsSIovW6kwfYJjJiO5XYpmGlkDW53ccOsbfjWBTPxhgS1UQaT94D6Rzr1XTcFBrA6ipyHx2HFbD2
FAjvq72AYO2B8FVze7oYnpyhz1EP5DA3IqJG9qfrfNCiWB7aUtaIBgn3g/gV0FpS6X2Xauejqdtv
s+eIpwz45+t/aESsmSaVsv1z1SeEEKSuARnPsgEnxE1yczIuCWYsf4//VvK2ktjVbpapBD6OdBoj
Oq2LndU6+Rqx60IdL5Lr53kW7tEWIYkR+58/Ke1VPPSeBCd+Hj4s61y57vxpvHjtgtRWh9NnyGYg
6KuXMxDjZRr/Jy+HaCupLJ8DDSmHDxfU3LWHuuu/hjXiH8PCqxWj2moyWsls2/JyPxTOTgFTOd81
0sI8HoE1FTeNV5+MAYH26tL2qj/RekAan8SzjHnmLe+Ev5ez9ralS73PoWkT0Tb5zyKw8gRJTOxU
BIH9OA1uECHTO/+5tkybonxDPsNXSyuVt5bGAaTjr5bals6tpbIY/6lF9zyrbp+nhf4BduPkpfwX
sp6BvtSD/+a1YbtRw5ifG03Kh4ZM9hY0UfUCpAWxrWBAKgn2dqZVqeZvPV/yjw5gfFJ5I79wN62P
lgf8Lg3AIy5ahOUzKfTPHGwrYPf5rzLFjErq9nPJQ50UHnIYVR8MB9aob1j0y0RPLrAoUOHirJvZ
dyw49/nc578sD5NG0djfKmmtXAQvf7K61N4zVvp75VgIEuXAAj17nL65vjrj39eLD4uk33pMCD0q
EF9SbanXIcjTuJ5LsbdCpV4pQlV7zBZLXLu8fh3nkT52Q/mAR1a9Gg9vYvtsmcWTUflN2MYFY/xg
/JcMedlaWiIxVoD4SJafgmczlFExPiVIvO6fjdRxJ4zKnGZH03eeN2Trq8JLjOhnKOUwZPV34zsp
2Vxk7tGIIWj+0LNcvgK6ugyiUt+dvE0TFzTQY8OYfreWatu2lvo+p8iOxV2Mm6Ku6GdNfxp3YrF8
NzEs7I3IrG2guvGbcnq9R0mCdmvU8yCSzi3kR9VI+6Bsrjem04F4R4WHEUTGLtwUjnuoG1VeS+UG
ce5WWEAEw1DGakgxFWrM1UCTr3WnxCOfhw1Q+bGMwcTo92wYCQKkq/z/2PjW1Traf+zAyoYuKjp1
AOABSLQb48IewrfCqtpzb9VeZPSVNS1JnY3Oza2ppt/cOiZ+d/OxWDogma05z7mD9UaEIOLfedmF
URtY/anvFvcDeTpABtr8ndKQP/q+5tGyvkSxPhh2YVGBI7+Kvva8qARQcDJi6rwNmd+9c6dxL5PM
kDa8djb4XhSAPlzWxRD5cu7/atsmoXYFcALL/4cCFUW+oxJzsWa602vtByj5UHbkIQ3B02mAyW2d
vCbPxWw1Me/L4rs39BfbtF9KFvVj3vxdVx5qPgTd+DY5Tb6p0xAE9nruDyTP532Rtt2jnEmf1CVP
3xEg+kcWA/+V0b1nO7gObdlvTLDpM1ifPVIr56kotLVzXL8/dnzh53aovE2OchivdH1RIIw5/SR+
uyUamJibhcO+dGi6nwmY1V1rO2t5FravNUAII84O3oDITShuIrFTZ2+HbXkTxwxPqayISKgq3DdB
J0TLnarC/Aqx84oJoq9uzgHC1XvtF/pm9Zus26O8Bb7T1ZmrAOs8wbubtfYRPUG5h/7W1kknuU9d
Mtys0uvKfc/odLOGYZ3vM4vMN6tYWbTZYNGbdRFFukOI3b4N1OB/UXa5dpybFQxjb4c8Te8m8pw6
O9r5/k3E3Gbtlr5lt7bVNC4720vDm9Ua7AnVH7Qbibk9tKzu9kjOfrO6tcqHHmR7Ngf8vF9nhYMc
42U6/elh3DhHeiwCeWJnxLZuaVxxTyRqSsNH6drsHC5dLIY6fcTk6wQRR3BzqzO+3JTGzxwyVfwM
cs86GMm08EkK6FeO22Jtf3ctBLAoUSAWdteZs86mr3YlxqNpblTtkpMHxpGAByZ4EBldWlRhopsU
NTnWji2Jl0+Ue+oivax9uA+Wqi5/0EQ9ldiQ/zb+WGJSdZeq2Bjf+2CBXR481tanu77PiDz6KXk3
I9/7ziubxQDGrFsfwUsaWDUw7bK/HUju9icectRpqcGz/5daCO51kZHtmt5PPYTSFCZepGAQmVDQ
Qk63U+Pa1YJEvGvDm+W/dNeJHKSvDKGFdch57cfPeuyKjOzOhMVZFSLrp2BYm5XLZzha4UFnuMuN
6HtlgH0TV2f8A1b23oAuZ/QWKpscdEOxjB3n5dNqO6Rptqw/87p33yTQAKMvZTgdFg7G961zVD9C
jCQfI2AgWNCCo30yh7orwlOzHozYdR54lykSv4xu1BpBasT4wVdGOQogU0VwLoIuOJeiTfrQWR4w
CbvAxlaDnwbDBsAX5pWywjrbOBqLBXK08eZr27venIWp9dXMiLe2TeYdkRwyCayN2t082+QESoNg
rkR2Fw6zm1fncT2YM6PLETBKsoCCpv5/Gjim5N+aFQRsdlqr4x9604lpijB5um2wXL6N+J8GM22t
JvwJAHFF5gD9ijGdt3Slf5vMunvu3S0hT6CA7MHP6KYxyXx3n9HJaExDMu7sNiiQju3lL8RuUISn
lmI38ky852n57GSz/Gtp0wK3Rfe7R8i7/4tHSnSXzEuHqhGhLU9h3wG86rLqZNMAZT0K93BXBaLw
2+gu31s0dtnvUeLnzNZOjP7mHMw0SAapaez1ffc015ihXZcCawR2EiLc1wR7hUTCSM9e93RT1hX4
2jZIgEanVkPbgD6KPTZNTDc3gxUEkQ/26+aeiTmRmcZCpH18191SOI38Z57nn7mhv9mNf9ui5sYf
3f3ZkZH/e1aoSR81SaJ46jCxmyas0lM8bJFcCBIPIi5TBMI8UgtmSyKyozR90AXKXTkcorH0aWv3
SdY1oF/jV94apd/4DmCR2SmSssmj2hnbq84p3iV2HhxYWAIuGZvy2WafxmY0OkwLkP/DKr7rfC93
o7wSK3nGa64cXIGruhp3cxCo/LFX+H+q2xhG53JaxGXA272t2Li3JAUHRkoB9uYozi2wjz3v5w+d
KmvEvctwNBbjA55yF7fW4CTW6m0MgeqtrRqcGUFpYR+VVw7tayoLufE09fE1ZS+oIzR9s2SJbZon
O8ShdbOdRAaCBCqjHmdd+jssHLMnlFxokArrWu8lts7RKN35b6dAAlDojVkkUIAjmJwQnCXXikqR
968kRRBvcBpxGQMqDlSUxYGs6y6qtNo40zy91i2yinI/4D8tVh5uPaEKAcCVtPt76PH4CVld0kUm
yunqB8ezEccNZlEjOvQv2ZyZQ5u3au+2zsXVWXb2/30AtJad6wmvNZkze0dZ+80Y7/o/fJdJ85Xb
9h/7uDflJRuOnbQ3pu+73pzddUvN8lPOXu6au+tdZy6mXM42YdXprmYVCL3arwIEH7z2zHioIhJk
znZCnZ4NUq1VssjnMOi8F6I69lpX9lMdzOUj6pqy17a3lmgJOvEwjDJ8XdK+TYC7BPgOYHXb0d86
WP5v7FUM5zk8LAQUHNNTMTTWOeT8hzF6Ac+vKR4XrLlPTenVBzlnSPEuzTHNpXxABApcBiObU4mb
6AhGa/fgTVP4JtPgOx7KEZXDINm99SIrOj7eJO4C2GLT003yg71cFH02UlgCIfGFe62c4IPaatnI
sVsezcEGEXZTpQ4FRQG6SrtfhgaMShTNYWzTUa/3I2EsVsOjDNnr+3sPuixAPcv4rkLpgNNd3491
uKkcsC/DUVcJ+IfupkNW1VMH0s2TqwLUtEPZDxQ+qkEtWQ8OUJGzlAhUpdiNYFUKXe9kO6dZUBps
lYxvkbt21Ph5uff7Ynjq+8QvyHSi+TwmEsjWzyLB3tn/2fRdn9BSoqQHqYPLPCCsZgzaw5vJaem3
YfQcBJC7f0JJ2G5uO3WU6YBSgL+dFh4ouAjrtktcZDbqVll+vcEGJT2sSQddKfon32vqV+TQKUTM
KiSDVW79KrHA2TWt3yXGKoPJOzejfAcYLbq4R2IoQz1eFFtDdHbM+RJ5wYh8tyyUOzWgZktU9RU9
tkgDvx3Kavxd/EkWX8aVRbIHoELZgzlLF8V/E43hD51YW9SsKlRkmlhLt8G7xds3iENNnCPiMUtk
G3PaPAxZXjxbXjNEXLf6Zzv4r+FEndeyn1xkKLrpVtRD+oG6WYAF6uanXmQPstbcXZCh4pwnRDtj
3UzV45Rz2u4yVBrcVGB5PfnjmB6sFqWC3NZOn+z1gF2TvoyOm+gCcP8GHFgs0tvxYozGDVP0P4Cv
i6PpwxxQiwQk8GyLMBV4adxd3ptFbzPXmb87dT1uegTSD1PQF7t8ACM8XRNICqfIL0rzLEY6qw8k
AuLdwFdRuh2oT84M6sW/WxBkqJwJiJuBrpAKUrXBp5OlI3Y9TfCANNL6Y+x/+qsaNUP8Q7+Cg4gS
6AgM5mxvUUlOrBvJqUaS16kF83ozZsh4MQajM1bPwjY3MjLosDoOkftC5BI8hh0Y4ixw8590FtdW
axS6AbVr3y4oUSV0RT5RuyM2DshXKpNel+7JtEwrUHWyHhMEodVVWhTx3RvXJuw8gdmudB4L37Mf
gUiO20wS+ZvOWJuC63iFM7ZzOA/lpsTOaJgnhhsTbc3Ba4R9CdWrERyFF0QkQfo7TCr4O2jmvtxg
3S02bsdkcm+l1/aZUw9RO6fBzhjMpaTgPkSIQOeRSShEGg7Ymi1/n+uufBxqlC1AQB+Ac7PMu0C3
wca4sRQhAlSjw7y7Wv+/W6F8in7r+zYijj08oZbo8IRshOEJSVyHEJGk013f5xUCxcvCsB2EmzGU
gqJgQWAfTCOjx+ed93M3rhBX4Dwi9QII+8j8D+rRTymU+6sId0hqDf4hWctBDWH1e9ASPxlC8Ouc
jCNlsWLDHsws59Gr26/W+EY/wR7+5WT9P+guOyMXuhgjtp4GWvIz9xoW56koUVgUuruhG6ZHVEak
a945yMAtO5vEMZMVVgz2LqM5OxvJ6FeV8QoXnu5ugV+7UiD8rWke9Wynz0ReTQKIOSxrUkiB8i63
pBDQRYEIpHre6WIZXjnrT63VzY/eIofXHlH3mIEJeDDGHEVetwtHbpax0kBMD7Jy1qAFmjay59cZ
PC5jNCpkWoBq686PRvJSYAxpe0qxvalQsnaUR+GG2XkAoTRBZTdgEauI4iuI/6xnyPfGV2bkafVp
NeniJXWriAZsOjTIlXxhDLUHbGKzLZa8ywuhSPxk4fQ2r5JRUdt+r7QSZ+Pf4pbdIc0Ls87qwUAj
eh64CwAfnYVIpmjsBEwxO+aTnV98JFuNcsLbpxbPM/WxenTzM+JSNMEFjc+LhxqRKJ+B9+bz1Aw1
yJU2UvLljIR7MnyCbv2ZoQjZU3n08bJ5xn8XvYh5RrRVyGDnAl3f4t/b/a2rBEgCNQFJ3ycxR3hy
j3DsgQRN/hymeLmjwN34nQHodjs6I8nPdRKFrezFnBEPdCNd29bW9vGzFkhPjhunrhKBsD7wJ8zS
gGKBnGFKHmmq4rFN3YQpGyhuuTLJ98H0PIfriihEGnGG8aMKVN2jYzdL/Gbn6QMrCnHE8z9FoLH9
taa4XmvqZAcUYvgWDtkPXmThLs2tEPXcCLAtbIcxS+a4i5Y3L5/Fzl8JD6ydDkVT47OGfsLyC+jt
XjTLmj/V2gm3vH+yyxTsc2299o71HfUqWUTBCEvcPgXaSYKoQXnRmM4g/qB6bTyMeHqAElQ8Wbq2
QKHKnj6FIUUpUMQJI3tBQTiwa7oNSM8BOdZI/EwQ6UAR4R7zMhXFwwTaYsRVd+4Bx6MqXv536VUW
CINOt8mUpbeojiEjVFiOPGQdxnadg+iUf7P8fvnR6X6XevmhXbxHp27oQ4hKZhEmp2ET5k0VofzO
r7T/0VQyj7H3/aeYLHwX7bcKBUSLsPoYJMgkdt1vnRnVZcFWi8amVpFNPrKqjL1GY1rR3blR3P0h
qk+/LrcOvpkqbBCXCdp/KJYJiee+IxtAH0E5xu6kyWnkFgMgA0LG2F4qAYKV993O7QWEb6wpw1yh
ENYwf0N25KauMMHOcmgPui4vuQ9m9ZIhbueV7baZVL8DW/QHGavqtU9/6bAEkNi0bwToKNYJy6We
ACDJPEMW9CQweSxBQi37Aj4mPsmiiz2qwcygSI7/iCJrLigaMCaDeO2HwXpzguMABmVMUv5qIS8k
UUjORJELf0U83YNqqou7TEeFmhjXpZSXERWMNhZSZDZLiR8Dgd5hh+qazTHPDqHuNoFdu4dUNQ4y
X8bn3sobLD47vct9XkfD0D+B+pG4zTyCheweLcVIRJGxD6Zd/xIsCgHLWS0JCjM0R16MqIABbi5F
sTqUu4kL0tP9OCLHTLkViK/gdaUqRLQ/D94yVSNM1PXsKAevx+vcv7Bg0dfA3fBe+7uuz49hldPY
BwOSV8zfLwvyGFy84iLUPbOO2JazeOyRU65T1D1CxpqruxksDnpEDnd7xCoitzd61qgBVvpTg0of
ONXIexPRb7bFplBUyh92YGseVA2gC+xIuJpeUPgV5lsHWdWgFJodyWkZUTI6r45j4zaoB+1OyYSi
R0ce5vbW6+kjtWv9P2ydWXOrPJeFfxFVzMMteHbiDE5yznlvqDO9iEEMYubX9wP5utPV1TcqS2Di
2CBtrb3W2heI5AtPWOqrp4L98a5FFH3szfkvi5iLTGYJXlosqiONyCBk9UsurnnItTKJ4trb+6Lw
/7yWU/8j89nAzV6ThqX5C5H5HdPj0CSnd06sPt172fC7bvl5RLA817abXvQaaikZ+KosImizwZMq
cAjt/APsV/FWpkuzL3qIyKr/K70cCKNDApRqdb1ftNR/GlR8lou/5vxDEc/p1bD699JBNp/V9Y+u
LLS9F7f8eNKA8xAPj7orBlL4JKqNtrq36fBPouzuUDipe8xdEir12B/iQZURnze/Sjkdg5QvRNYy
CE3pDI9NxZdlFOJNjuT1zYatSyyOeSYPC4DyyRXtg5SVOmDE/T7WeiSyWF4WqkBGRRLUZDTzQ1fF
D6pW9xlD8L1uDM91bHxPTQ+oplVXnf0GnmLDsEe56Fw0UxNg9rl9LoQ+7lTX/CuMqgptxNe6+tfE
6jWc7GyKmrbYBXHy0pWWccrkRSW9s1NNWHntXS/ER2PrKT4XE1tfX95Sz8X12xqxRErgpqpAnk2D
ICH38++dChbuI3+OvPahxmfZd2c3FEFphp6s/UNFuufWQ1lUSdvdSqcHzZX1IZ6IodDd6GGgtf07
mH6GyYXz3aoSFFlATk9CD05jEXUg9JdKm/9i129i4/3DGeVr7ljjuSTzFKaCdDGL8xTNDnS+Ci/K
CBgaF9GS+9vLm7ApZHPNxo452J/sgxu7Zthr07izCuOjKOoJ7irmV7Mf7LJ6KMIxR5wqxuy6NYNw
sivZ0WshlXuBAiWh8Q53P0dgAbKEj4MW9p36N7OcD2ecfyuzIweW2g+Qsa81KkTsPjAocPFQsmL1
rcWsBo+Q4s1Pe+c2sdxjuFeoU5208lnO8PC0tH8R/RLavSz2kqBuZyLM2gVOhvGzMcKllThfG63c
N6awLnXl5ycl/eQhE2TZ2tFKr0sgnXNMpHYRaW5cstFCoZmWy7XK8vFUTtmMM6ZrHbHInx+HVCYE
s8haocc0h2EcTSjVrbGvs9x7ll2S7hMMj3tkPbZwSabOvfMa1ITEZWOVpxSmeLSyIKMu18mb21Di
HSGcN9cKxmjErfy9bU+D5qZRWWb+e0fSPlKe03+oLNVCdPnimzUPTpjBqP+2NOycjGaovmsNOdEg
76Zz7djODslrG3ZMl98nB6VPiq7lO7LiDnIy3Ad4qjgy9LgbsYD1YYdU6/vk9n2Y5kL/XqVOHzrg
It8TR8JvrpbxO3g6G7a8Gb4bQTyEEpbU98BpwRYXX31PKqaIKS6a70jIptAYbPWcaNYlnYmQMLoP
ACS8eLd1M7GYt1JDRTSl35curyN0STac7qQ7NPbEImvbl9RlTxwn9nDrunS8tfyv18lXBwhn7JVZ
gHZ1IJFaFp7zSKwNohQ8a4vS3rqcr2y0o8HlU9Zxlkd9Po1hrRk5xmPWioL2kDSFgvabtNwhk21E
LpTxg65r7QFf5J/+UJBibrFmaXTsffRlPgxZ0mFpVbtRA0QaDoZVPDXO6IWzyK19DgQcWljTmVUe
vEysfoelvg15M5/6NotvC/+LlrkPcBbfizQWzwCpfViwiSDc0PQnI+kVj/3y7NozC3al5gggAXad
WIPqmJ2sPmR9hJihO1i+EyU9bnS2buVP7thX52Ax/IuRLtZurJd/qr46dKpajk07ElHUwQfk4F2v
xgzhC89/vMD4nRtf8K+4cEP8EdEIbG18iuI8TcK4AGilLsLMlI8YK8uQDIkYyQoVAJ5dLb+Z69Sd
FABXruzVahOz02rlsHALhA8AAlHZx07UB9ILdVmRiGR56HAOfR3rAFDdkYe2t+pwrAA1qiDxd3mV
uGFLZnnfprW7wyZ8uFiO6z5mwsi46RZ4Cy1wmWEzoZaE0BhPZA+l1UDStR5mrXP2g4PvJdqOBqda
z+GTPWnD1JyMOb8JrY2vHY9q6CX1b9tb+sghy3gadOsBs3Qg5Nkz9tS3qI5VIorIzt5b12iek3ky
QxC1f5i9yTCPYr5ggDDMA1apbaI9uXXb3yZ30sKSdP1jK3DfNanb0OMXf0k79HwVME/eqWfQbsgN
PcSfSgX2qXTq+OgZhrgXuDGFNfJ33chvyBsP3BLTrWvJNuawEi9J7JeRlP5joRMFJloRDr7+ZAPo
7C13nkOj0y5dUL0L4XoPZaf9VRM/1OQY1qNdN+W+nfM/rQV/R+Hbt8v756pX2UMxjFOoZbNHoYLx
qWPd95Ceh4HuyovU7Xg/4+S/EwNK6T6OL+VYy53wtL/2ZI9XnN+s41SnUdpPTtQK7pO+NuVFEwMS
UAtgdJ6qsz8PIyKdqnmwR+OmK7ZUFlQRy7YjU8syyLJEZEK6VzUF0wUXexUaamiPiGz36YSLhN+I
5SSdooVaWb91bfWiYb0Q+T1pR69tfxiiMCNLGTZPWMHDF+BZ1E+o5PBp8ZPm5q6YaI/D235c+UtI
5+edzu6jDlJxQaOkk71a/mlbC64cYcGOhwKDx5lZeZkmsXP74EcRl3bYeQNYR3cYp0Jdp9bFFaSb
bhMkw5IJ9lD4yYeH0c5+Csw6ykSxX6bEZTM88AVRz+HgUqBgL7zio5LTtGuAzPaFglFepLAJKy25
LdKsH8opXfZtzBIlXdsKvTgoDlo2eFEnsy4ScXoEgysu+VKeXd10r8T4lDdxupOdZc+WYWjHmgcJ
FdFzAYFjlJl4adnPJg6JZiwLWfPRlXRNy45VVyaRPju72kqmo6xdY5dBsAmFH3lO9kSpFIfwph0i
CUNy53j5SxqIK2afat8FXULeWuoHykg4p8XTAxS/DaabFC0JzSGXh94x90vvVoeUzHOYaHxz8azv
W89XIXLl4oCpIDNJLJJ9l3U/jNzFK7Jvx7shgYUk6pvGNEWoB0EcdZYL9hRn064w1Z2fygdj8X8C
fxaY6tW7ZLZ2XgFHJgGUg63vqf1YqGw3mZQPsNJJfKTgM+hcIw1uIKT2TkUDIcWhcVJE4zhBwA6v
utemeIDFSiIwIOevJhj0xWTPoU4kbfdGsc4/v7BZGK8iK160uFmiQTfiR9FaP1ybPPwy1Jesz8UZ
nzE7tDXoXBXZjNq7euwykZ5eB0vfGQtweNMYOvNejHQuhqeUt5fOLCF5TUUIdb8JY9fRj7rGnmVo
HPXZOAssCLuSww4PgZc4yJcDGs0popSLJJDV2KlPMoMIEDRnIxv7yzSK4bK9+moS1+4v1EwAsel5
MicPuB1++3EuC//Ij1tfrEKvLy5416FbqGUy5ctFNCwMmWTTFqBLirar+R3JgL6Yjg0JRtsPrqAX
fgjUfxNGoC55U34oXwKglPaoTkuKTy4L9T+mX8wXzEYwc7X6cj/gdxpWriGxoXHKkC/BPg9aMQAv
HKd5KS+sIiWboCneO3314aawAjqqF3B9oJbWwQHIriItrTAynf34sjWEr8ShaX5zgN0Psaary9Jj
zVqMzlExHV6UnsNdTAlLw0ZVb9jc/267sv/8rrZX29eULo5BpBIvfgjwKI6xIUt2tOwztlf+2p3Y
cfB771RdTnxoGneKx4ubvCNqqpno9kZfWewuyMoGXvZhlUlpRK3e5OeuW0i4LzvqUb0YWpDty4l/
jOSbY9SrEwQRfNvGccQktX6A5mmo2luuMV2IjOP5HMsw1WPMnIrmNGJcHMVl7IdZeh47dIkawRo0
2Mm6bJ8AMw/ywt7yTtquvrAw+Eu0vcQMrWb7G1u4/0OixCoE+fdbVQZsrUYbvKb1jQtEB/Mi0JhH
tYeOrfnlL8UvcBefbzaeuHNNx2d3TL80hxB3dXHefqvanKqLWputuzU2Zh7c5utP+f8djmtqpXyd
jX18e5gp2uPDhDbqMWoG9webkz5q7cJ0965mYzBS5ieqewQkdTghqbvLUvlZSB2UUAUKfqbwGih3
NAOMv8P8R8TZmQzgZGjdA6bQ6bnQZBq6T32Nr1mfDi9lXD/kzAOXUlpFVNTy5ywxBNSs1g9l32uX
xXxqZYAv5aL5ey9XWggxmnRCki2vcSNL5u5FUksjefHIisXynnrDu9J96zisMIHuOPIyJUE4KWVe
Z2PZIeEPRu/eK57hYPDhS8rqLdhkkB4QYoKQchjPWuXmPDr+TL2hFFMaT2uJmsAZA8wbmqG44Pqk
nzAjJaxCjHXlqznjBaM54ULWOdQmSFq+ZYZ5kNj3yQnLus4vQbX84cf2ohnS6tkeSz/0zazbpaTI
zLELbqNYrCOgco1qLMrYQuwc1VZPukTUOLCNikSBM1NfJNWTk5Fxrioc5/vyiNB+2ZGFCTgrjUNr
Ekakt6SOl/w7rH91jcvMjmK8NXattjQPOcYZllFpHzXT7MGblH8uOrQbgcZOeXGW7veUi6O3dMcB
sszd80R15BEoTzE4+kdVUoCszLSffWzXEcbxA4xRUdw0nX1PGwz7ukjFz4RqLCBJUeVN9o8hES9u
nHp/pQBPY10wS819KmLClzLJmlDp86mxW/cXyLwPFsAc5eldfwIseSU1iMalbxBagZbsqqTNz6ZG
TtOT9nLq42A5LqQOdrA0rd2ide2e8HFX1WN21JsV7whApEqQ1k707g2i/0lrxPCKL+CLlVXpj5hK
PyjBSSaY97zWq1W8ku51y11e21H/0bXG93Lsmms8IJgk208eppJInrMAH6Cx3CU5yl+R5RJxaz4z
Se27WRbXRtbj1VnRuxmq72ip5hQMSnvX52wvAgtIFcXeLu6L/ZRkyTtMwV+i85dHW1F4wtIxzJ8H
fdz7vYTZ6FTpoVCT/0OBX6vAh1vfxvMV4DPZFTZ2SgMZ5JM1g1BTse9nG4xW5OWe8cQOwDqrOm2P
Ldqze2p3qN7JhP9V+sl2guyPmrlhgFisl6AqahxTpH0KMI19saiRFXWaKH8X9V9sBVJypFQnWZQb
3GEb4+SeegiGm6UkoM6XJyCGP7PZnZdZdPex7fyXHmML6sODewwsC0WqmI62/HfBh71sOe+cXFoR
fvU/D29nboNbf2u207/e/TX2/15iO+wu8TbPx6bUzvgb4laqpawqny+r0SCIXvvbq229GVKdk7b+
/3r5dfzr9G1sa/7P2HadbWw2unJn6TW17gaS8yGU4JpFdX2pe4QwwKn/PWoNNgHBerzQoOzuzfX4
1v9862crZtKAmqMdklw0l62p12V2tClMEG59u53/u6+JgChyoCrXbCavjqHzOPjSiiARJa/bWC1d
ZvfMHo/b2NboaNP1dIwfPoekmz8nTGNfb+rGIDjbJjSfrzeV7aLI77Dh/19jGdUBDWPQz19j7Dgx
Znatp8oujH1KeZijUycUJ9Ea56bXtn6LKXXB0jd1P5VvfEiIyHdT16bLEgu5d0vhvlTzwvYpmUNs
QKsfKYyLY2bV+YnECKpl1IljYewMMxh2gyrAUuLy0a2G9sHOiqPPGntV7kSItOTFGeXYMWfLfy2V
1x4xd3kvVeGt7pD6XmPbxbSSuI9jN2VE+PpjPnUXzFDkNRiJPRs2NydYVMveCgw3nDWJf1y1/BSe
lUR80cEdQP+x7JT+A7+1cidGt9zri/FMurlni9nXkVvlE8U0mvJoq4pMj44hk2EilCP03uXDoL9T
3A7CaJevagqQpEI68OHtxPqe1X+stm/ZKUNo7BPnYxnteifRzr0WKSYF9VT9AsvHhHYdUonZ34KC
Il5rb2sQCieHFun3bjt/G+t68z1wBvWw9Ya0WsgwTY9dNwfw1Dqxq2Q+vpYiLpHBpuNew5vwdRtL
K4JdyFG3rRf0TXNNG/kXG5r/nLBMjocdxgAHZb3G1kjz33R0xMt2maDGBFGnCEr4dcLQ12t4r4rz
Nka9x/Sh0+JbQOWQasZnEPXus7FIii2pfD54frLCE0zb21jipC+yJIO6DTnVsFxFUf3e5vVtKB2X
OdJrwzxu3Wxuq9cZVPzzCmV+0EyIShvndSO5Qgd9zurMO2Ut8yuWLf9Nuv08pcU21Tbib1/j//c8
IP4SOqRlHrbrfZ04GOl9IhvHzgZ3bhycqkcsA+2zNa3+OQ2VJraxrRkqvXrs1ibJNEp9mPOyej4h
zfmfA18nG/ninWpTf/4a2l5ROax6/BrzM/lXp4RiWKo0CH3VZo+VScpYTOl/Xn2NuVoHiUAFl+0M
jQzT52ll0hQnzYQMQyHHEZzajlf3lu49AQjax8QMh61rYNN5YE+C7tpzWszp45Xks2KF68npKOQp
EwJS9dodRV+fpxSeCVZN7L2E+24FBfw2Crp8dm2S6iezhbnfjb37PpVqPGEA3+y2k4upzU+dqudd
YqOVHzrXu8SKoMTNQed0zRCYpBXumzeUbMEC8bH1HGnk9zVPsPVSP3bfcOvGJamTL9tQ1SdEE7Je
HrYujCk7yifnR4PPw86ccOF1UmxttT7V9k4Q+G8GodFJLwnqtm6F1Qv+awQ528kW08UzCobrdjCG
0fH2zeS2HqJxtniu6vpZXy+ad4S7XRCUD9uJTUCNnHjuKScZu0W4jVG8M96LFheqgP19kNYDIhqW
uGlb2La1yTepDvuZxqG0ozZHlmsuJ69oDzisFnA/k/RY4hbylowvda3kIdCa/FCMq+/l6N4BCRyS
v0a/r2BlvWv5ADpV6N/wAmV1n0v57hjTTJzPLBd4bkEsbnnXJUXu7K3dQZtItgTxR1P0xTsU4eol
6O3j1mvqUb151pnZMd27S3P0YAVdPNMMkG/lxmkqY/HeTiBZRUNKChmNeTLKxIsEOYEV5fOiAabL
Pi3s/gCMtWJjPuG8vM+9VUa2KZNTYO7cVYXq6oN62RqzOFm29mSV6ltvaukh8Zv5iQ+NDUc1gVcX
7F00C1lkRvI4StwaqaGJhyCuWdXPrhye47jR37IEp0kYN6Gyg/guwbXyhlhd1xq+n9mAXbQ22yux
xhhuZT8mZVJ8DhlTnF40a3jN2uJ37frWqbUspOIU6gtnQtyrbOR3Yu/2t2+L2zBJ46/CvyEPWofN
0hO1KUMCckp2jl0HXcLBl93EfSpZ+deiVGHiG867nbXnFCLvb0NiDKc9F4HjvJpudVWGXh4qA5y2
1LJyD4GlJumdfiPoa46Dj5BBdIEIY5Rdz/ZQUZguddPfSvzUk8U9Bq2xsvNLfzfrYIQlnu2UPPEB
bXWYsdTOpYDAWL6NfbaqCwtx2bpUEXgk9WI8oLx3n+N+Jg/Vjw1aDWt6TpW96suy9gArODu1DR4h
jlaerCEvo6xw1QnQT+3tVVbOztx6JfTnzy/kIElQ7CBB7TONRD9JLYpMmV0KeOOGtvkyat1rsjAD
WUy1hyQ2q8cxK2F9aUb9TnHm9knJ8sVht/Y+LL7x0rXmYTuGuWhw7SnIEk7un57J+d0WXnDHFzl0
XdN5Hxxrvi9aHG7HJozgwJr1aOvp+C2+NgPI/fo+6jEsr6VZ7rcelVrr1zbIDyKuHfzRG+0FfP+4
HesDR3/x8ML/7NV289KNy9nWcx1bC/OUN8Vyk2vT6SM1HjoTuIZe3bfDYfA1Fy8j071NpuGx551l
CKKDZ8A2aK1HMoc1Zp7lVZrKvemjwdF47pa9nVJC47O/HdoaEph2Ww23rfN5Kdm0DknVChiV0rqn
cZDAkq2oqFTqKIFgCOewrVutf4AkgMu7V9ozWQvoRHSnzuTsxdeXcy/mt8/udsRQ9XBJnfwmi+G7
XWXVWYJ43Yah+U+DA6a3r3O3if7PgVEPpkeTj/J1bmd5hhW2k9GEEMixFlmvknaAQZOZYRhA6YEn
K/engxgQUxqFnjzxJCEScIdlfkihV21j23n+XCdPW5cadc8o7kAZ1vd/jS9Ni32RcjV8GRNFKBdT
5HiOBYpTmjLrSgjGSCzHoiaJvI6lNrMnRkAJdA63e5NO+V7HjbhtvSCY45VaWbLZ5eDYZdpRG92M
jXTZv+luaT66tfcNxkgH6YUzGmipbI7vW0cockxS5cvD1jU6qByI8Yrj1q3nMjvHYwBzeH0nNp7y
aRnTzz+8DbnOHKWqSF63niNHINYRT5Stm47ZtHftFYhe3y5cp76gxXDDrVuYnvOskOBuve3zdYl5
KlypnrfPLlee1+Rk2nk7o1mJRbNp1PutWwt94dYsm8+rBa7EBinDCGr9U9vV0nh4LmogXhLLpNYc
o9Qpu96qi0uyACB5bpir7ao96S6ZocQ1indvYo7OksT7CYH4qnglUJg8W62z/Atu8TGDhP6oe+Qi
JOXFvcTXLaQoRxUO7FduMDiKU1258aWzFoG5uZaeyEOWpwoTzydTZh8F9mx/KAaDQ7uYPjy//lPK
yg0rO58uBiUkn/wM9g3YT/rnTCK+BcFnY2AkfnYrpjKDiZMkV1Kkx2xa3tyltELsOKFv1IX72C19
tYSyMbi9eVKHQj5tjea6xRNoqAWh6qeHw2M05CjQ/ZEiawCaA4QrqOdo6HQ8NntULEE3XSHLL2fV
Nr/qttAoiyPnN6dvuO2mZyNW5oe7iN/l4uOinz8Ocx0fhCv+Nr3Mn9Isxbe28LQDMn39o3Yyg6C1
Oxi+6b4L90hKrPhmLct4sLS1cKFWXBMt+E24rl9slf610+pXPwmb9E7jnQwYo2TZ/H1WYzQ2qazA
gQnxQyCs/J+RJFExOz5UpIZkpceDnTdTsDMF6aUGIsBrVR1B5DNSfuIwd2V2LzrcickSGN+aJQlO
TkDmE+J7sW8E9pi2B1lphAvftkP84Pzjo/q+jaXxShWVC0L0JiQLlRz0CkTMwe4S4GUC79WJzZVn
PU3TP2ZHkPRSda5/mmWP/eEEQVlF4IzaydDIq6Fpag5o503sQWLr8huqh34rQMB2+Cu5u9ItQwu3
yjPLIxabbvKjkb66LyaLNkPmk0fiHnK3J0BMaTR7Eg9TkP2eS8qkTyPeuctS/7sgg6k7M/gn6ZM2
cgbRvZC8NY4OVSMviVOCyqe1v0tK3fqA+fmLIkn1vzYumOSC/qZ9T4Epb62jVtWYQ4xdH+qY1FF5
JRlf9cpInxtYKltvaxqnMw4I5wHH1jO2Jq5NmC5TcI0Rq7xio2JA+8tOcCP2mTsS8Bi2fp9Jre4D
k1z31nUwUrzJLHjcegPswvtoIcae3OFhG7JQHxy91G12rZ8b92CwOlieEIjW3jZkWA6Gb12RX7Y3
rKvP2WJlJnZJT5URr26fdX+fYyitdlq/bL1KGsm+8OPysHUndjbkq7vL1gtMo7+nWgFDwBvmzzFz
DozzEJQuTF6utjUEJQceDfm8vSHxtXmfN7kOG4EziKqz594k+7BeTVubaQT40xANnLczgLrHS1zh
AvV1ycQvLpiv5p+fWaZjFaXBfJ8z4I7ZMcx7G3t4yylxKaRgpau67F+3c/GVJnZ69YT7Wox/6mCx
3sA0o9lyplfWCeutnurfIsdoYjsGRKtHmFMGJxij9ptrdPC5Bqq2b+eWlplcGmoyRNvRUSfTo7ep
Q3n5Z9b7GjKMmiX1FYggkKKlr1uDOUq1p1xrtc//Z8ycUxkmTYB5t2umr3MywfKKA7y/7WMhUuvu
V711zxeNSR9Oy3nrZlrQn40Fesh2ijG61p0FbPZk+nl+2ZJGnnBpPbnr25tEHaC7xxiio21rtN57
3Zo8a5nt2nE6e0nmvXZ4o9+mTENmbkJAq+wEdbRcwHnWd4AIihe85NjTxF0Zwfpt93xB0x5i83+u
p/p/K6nFe5T9EKPMWXtFS2ceNKPtP7vbWGernTJYz7aenrTVcWkg2H12zZh3LfIYQ9x42oYmayGd
12d6RGW05L6NzUt8MUoejK2nOm04dY6qOIM/ujWDOz/VkEMeP4dQQZ5H4v/Q8sr02fN5zDu8s9yZ
ioDkdskUW2PyujWBLo56ZS23rTfFfnujQsSxMos0j5Z2RYFV44Xb0SpllS8cE+iszbPD15gV5H8D
XWfRG+r2xaAOcvjX6w/O1OqvW8N9hIPHQLb6ayy2x3eV6tMDjj7665DE2YMy3O9fJ+TsU3DeaNvj
15i/A/afPi/aDiOGFdgIRc7kzg9mmj13UyBvrIGSmljyMiCCuGw9imO6eri9DArxanR2d/5fY9vb
nLb6pbo42Rk19emxhPZetsZXoIQeggAU6ozVugZJl1yMGnc5GtW7yuL6Huc18FqQpcdtTKYlWGUG
xVyUVR3NTUw1n1TG5+1k2/L/SSpcii0b+k+tu92+YJrdJ32q7mqpXzuAwkf8XtW9yjG5tYUWRzpy
UGo9jFevtwe+AA4K6FM7EqkwpQxX3fVZZU9t5p+3g9uQ4VsG4H0bnI15rG+zPV1dJQZ+z9F6b+2x
vgST6mEFzYl8VEm9L+u9po/1rm09tTOcZIF4FLcHW7O8xyFHopEN1KOXtr533OZba8UVevjhIa6H
R2dIcGwX5KTQJfyK++zgCAwPcoedTkUEQMH15jSlFOzxSxhs6qwPCcoJTcDp1gdz1xGDRC3RRxn8
02amDBdYwhG1QhCSxqzmW7YPfgzqehsOuq6NFxgT74by0mPCggDArUNJh6Q8DOZVX/Ca6wzNIrmA
OsnXjsVkfrDvYrKBvbCrLf0m++I8a5720PQ18thh9M9yQABnWe9ZO2Zs/3z2ybA95SD8+yId4zKT
0Qbv6AATrSqU5dyhmQr1yerxpAGtR07U7oJ6oOjywhrJZvhRH14M0QbPqwnfjIjBnRsb3WNiPdht
ph+0EbvgKv3A0/WNjNAu7Yz6ULmdfx2kNSuAAF5+NfOIA7xrNVdMy77BsJjOsd4Nh5oaryFMjfg2
lH+4jLhgt2KF+D6PkWdbZG4rzXiQxKrSmfQXq+DKYyOXq4PhbCIgiUht2VdUVx0RoJ5aY1QX1cdq
r9v+uGs9L3kofLXs9M78lkzUD4Ax1e8Tar40+lK/ONA/XhrTfteytDlRNq97wCYRXglryr5ove6h
ripQEnNEv7XEUdLMwwNEglOvMGTsVB6Vqj4GcgrOpTU3VHiCEOUOtgitFG2EGvqT06yMwKQ39vZI
HSwIwr+wavrJLCdPNlnyiG9riKDD9RHubCB43Dduq0HXy7vuatDikwBdCy8Jduy9xWpvuaht9F9N
bs7o6mx1HSEanLUV8LDaly2iNtawmhCF26gnD1IIjFlKCpyd07HT3035c3C1W1Gg88UcJSqyF9jL
/y6+1VzIv+mshLnCc02/zFVjvNooPGxue9K9rhpz+DdeE1mlSB/6skkuyUSEIQ2e31lUEfJO6gsG
43r31hLIyhvwpPDS95n6AHsrB0N1G6WOwp1/+WsBssmnPhVQYCeAQj/JDi0CNzW43jkZBBUhEsQ0
Br6cRqVWpOQbQoAyGrP0TytrisSm9om1fMhhrGBvpQ58of+qghIxEzA82QeKcnSN8wwwYoYZ7LId
JUfvFLhFY+a3Fg+xVZ2FYh7MNJvqfkMb1T2YgCqf8TTVH4a1wO5WPNezZ4dUPdKOMhRmEu/tHqae
MEx2KJrXM/c67T7Jcz+ClHVIq+SPRuYBJ4YURyGgjN+DM9YfHbbmLNqnvoype+KjaTITciD6hDw1
IDx+TFqIPMsLO5IuIu/Z1DZlIAsZ6mCQRaYL/rznrBTq3Yy4+GkKANiV2c9khZNXjFVYPrsGhlKM
U3SNs9TDBPOSYkRwswBjIYzraHjsDvB6KZKDG6zus83wJ/FjiUGZBb3RNykcjMcUxMP4KBbvvxg7
ryU5kWhdPxEReHNb3rRVt1rmhtBoRnjvefr9sUoz9O4zc2LfZKQDqiBJ0vwGvX0I85tOg8rU/jVA
GoyA/e4bDCzD2nZYdXY2Zt6qW4Smi71adCCUOwUDFk1VkI9ELyYIfDYWSvdlqqZPY2g3dyw14qXY
TYiiZe0j7OVPrDQ3Gws9+bM36aBAdd86O7Z7UfzeuyiJ716sBadTxd2PxvXuyohu1mxwB1XTqjrN
KCy1Wogbc+Eeq677jveBASfYDvZKmUz3A15Fdw6Lx8VCIA5S/SV13Cv4h4lR9mIKpw/fR2btrG4E
wJdwDNSNzt80BSSKLK5YqGgDk1230jpVblVsrMRuj0DXC0BxngXoho/BATLzxcnZlNILNLeQjn0p
rc5llafQdkkcH8upNY99XXlfU+8VLlOntv7P2a53cN75lnoLREb5GRn9Nrey4KKPwbjVK7XZMVP3
Tj3As6MFDhTcCVtSis/krYNw71gFix6quWMEeO+N1vCUDmgUOaQQk8FM2Axe80yxr2tQDYVzS9qM
/M92DUWsnq0Hy2fs6A0WOEY3A+hZed7Bx8B3G3qor2l0fVumzBtdDXgVfdO4znXMtimjjz/TXN/n
QTJd1Bn5JoSinrU4+MtaHKKg6txhoiWNkdkZH+IlWMRzzHzU7lSzbp+HHs/hNl56blJeGbTPdcRQ
t6rTYxk42N6lDo8RTNhZaZl/dH3KyMOK3pJUR+fQLJ4sY7QPYx4x/14C372fvQ4eWqvF+6Z7Tp0m
uYRMDy6p70Q7o4AAABs7ulq2+awHBuwNb6RFYQI2gLhifS/eD0r9POs+i2uswdD+ETjTspNgwOxl
RxqqMLBE01q8rkBg/hMoHftFPdqmeL7yqoZIavklSI0x81qWWfBrcJA9XzYClFnf6/5FqTDcgiPR
7RMPjnXQg8aagmFixulzLEsjdwhKn2moxbUxp6fFaRxqh2/vRlRptthVjrQ59v16k4dlpi5AMydM
4ZV0SE/OGugizyyuIDJOwwQjBbjSQ2d2z0qL/1NuxslO76p83gpmLlwI/Bb4s70zTDmcgtl9GFNN
YyjYZY8eW3OXuKneZuBGn/HaAG1Y/AiHKP2s5njBeO2fbuHTuGWVwFmWCupZZ6aT0qAcz9XuJZj4
hAGw8pSdL7XRAA8YVEqoAPb0QQpMdY5p7XKGYtZe8YfOz1lc0mWPnbOrrRh4CFsKgOCKeVugmBY5
hc17YW9Nurz7QYPSWwMUUDqAVUnD9ZAc8e9jFlhPyRy+hUjBIT56wHWx3DnOCMF9wRsB0N5hs1dd
0P9NFdS36l/Ma9prO2THeqz5TIIKTJzEP6oJJKEWHmddn53wW5GXxhck5FHkHD/pSWCd0kH5NLMI
sNBbcXM3F+OB+LvaGafYG0N263dePHvnMLIeYrbStqmOrFKr5gj/GSDG7atr6tOdlsavo8osNawC
ZBRDKMOLSVPlo2uTNFwPKNDbTQEiyOruYLPhDZartG/CEen0qxsc7QXYros0tjIxETDpp7UFV5+n
fbMrUtt7ggXgPKrT6wyC78kAjGDnQXOo4uRLycAA+UosFPuSzVRJzqmeMeYrMwCaCi7HnRsyfjJS
4C/WLg86Y1uVRX+CHVG8dmbdnLD5tLaS1BOnAW9cW5uwUZp7hsv8n7azd3oZ/DnZynQs4nS+Ivzx
1M+AvU3XTh4DpFweg0ar2RlGCtPpnXRv1XZ1LKGBGwHsDCVBYi7j5y1MDXdAKtgJ2WQscOGdx2zP
LPrRYJ2DXnyXZY9dCFjsR26/YlrWnrMFM1MuuLoQhMXZdB6jBTdaG5N6BhgRLkhSCSY9elMUw9/H
/2RJvlTPlteuvpQB99VrodPhEJ4SCtCz0UFOa3UV7PzDpBoMDMPXuAEp4L+MTZAeAui8dmvALRrG
F4TKUTfE8+6mqyEYIcENZSYTBjd2UPJetDekoPNTSJLjH5PbBBdwWda8Z7DKL5GovNFWBZfsJNFk
ZgUJFhZ/b6gL0L5uq6MgVCrHaYEUMpYFONQDtw4avB78TaJoyzoCuQFYrD27Kt8cJd8lauA8T3+a
/QCKeblxzXJGia34RBuv9XkvUEXJHOdsyk5SM3Ja7gyyiMHv49vlJFJLC9VpYztZupNfmaA1zQYs
wmeLq98xaNSjKIw43haS+3AGw/mzW57faEbOKUeNWraDJUjk/ksUV+WALS2M7ySZZdUxLBUd/5nl
N+XgPgO8M05ySfkZXvAYRtWAOElf7b2y/FOOS8cAjvnyGG9PWDIFL5X77LpYC2l0zRtLvTsitYIn
E6CPG/ZXWgO0W3aoxykd96pe/xA8sAQDMOquhl/HeiqSI1k12JgRVU5KH+82e9n0vuG8QjX43sNc
3HsNXvfIOEBtbJPmRZ69nbiPA+s+h7k26NatIUJvj6E721vFJXWY/rUhmm3rQwM7rAOhboKdPC55
GhIrNZdtXYlKK7BC3Wdfudt4RZ9f8HX0QJ9JdAkgItA2lGOlMYtCXzCZASIAc06Z0cz7d1E52sGR
AiSya+SXW3ROe9BQdnSS641Nwxp1s4vb5Ms86he5c7e7BLV0U1jptJN7LXclaQvm/62G+MoCsZZn
IkdITPJuzUHSEhgpjiFNFwLRRPRx6D7Jg781Tbk1a2uQkpqVz00Fhn0nt0J+pN7X3J82KPQtK+iM
cq3qj3axDUHu8nZ/zdzpZ4BXxgFDeItW96JVeQvTNjzkM0TnVp8+6UvXIZ/tLLad4xzMIIGx49uo
0DlRwm3QE7KSvPh/LvzuN0gU2yvI7nqo32renh5qMjlIE0PfSRcg3/cOufGTDSBr/JTC5b3d3Buc
4t1b8w5U8fEOGmzjFRGsybk5GGGuzfvYDb8rXabu1ztMJ3jRHRdK99q5qP1ThonlQX5L71ePKe7I
BzQa+3nbZOFdO+gKMI+lH1peazlSYv+Z53XljHBAmOykJfRxemAIw9RlaQj6iLSTCcd6bT5LBbua
qWDq2wEJtpO04LGzhtOUW0xLqn3uDBgfuQu48j+vaxfp2Q/BCnu5AVxhAaSsbW+O7119ATAahV0v
8jZ0b0u3LC1JkmtewerP0iNZ+uzsfacawKykT06g0EdKfQnWt/VdE71FpXyuvOHkNeZWWsLtEGwF
jspb27BBIH0hE/bmiEL3eX3D17YseZIMllao9v2hAaR3DJ3oIGWmNHapsR7/sQlKWp6axG7HSPoW
/VAuyQ95t2ZbVrb9u+vBVo4N/tQ8B3DlNinwmCIF5NbbIJyXD4fuQTQNdCaqk37Ah4J9esYF8sQH
W8cY1HnM5/bZYWzA/PBOZ8ViVotNC3UiB5Qy1N3VWrCq81g+54PbHUxzZijR6OpODQrWbnoEZjZs
8B6EWTDli12kOQ/1LojKRyer3j14uaq0g9vrtKYlc20ma1uRKsWQtqce+0FpjBLUS3ctMT2BvmTG
cJ7k7stJCvCME5gVml3vQ6vfylsCq51cib7LHVzja24hoiTzlgnX4D2kum+2cClCblgXK+mZdXCo
IfGCbxgT/XPUA3dHxmQv91gCeezxMjxBKJc58pT+kU/6xYuN7KDO4zUxSwTKvO4knYxGr93C2S1R
z92FRXD7Ahjtn5Dys7OcUJ68xOjp24UNY0fDn/PgPWEv594wy35iv/h4nh1yaRFrZ6BqqnPmuPX3
6e2o7foJ4v16F8vMoSdNls9M5mbWzregCwmpBF7AV3DJBiNxD/lRqcLeGpQTA12UUbP2Nx0zGWyB
162Ok+ucJ4A57OceoUeiURzZ2wzHsNvo6jaLirSgYM9N126dMFzqh9pIjIOcX36Xb0fjudUfZyNv
D6ppPMtTXR+txPKu+xkbU7QZiwKlfyjkvydoa8ehyLdf0reBHdPTEkcapg9g/PdaZuew89t8uEeQ
3TwBTasuwtoZoq660BZ+lWGW3Z6vPIm1j1kfDB/ov/Ae35iTV+8sCNLIYjgGDicFL4FLD75DIXBf
csvkyUizDlTWHi3gwX6Bb8g/nblUWHv09UneGvTS3683YS2VmFT5/5+KsdoIe+le3icZKciPkeRt
LL6mJXbLnCNsPxjQIswgA12ls08qHotSRS57G3JJFIdNXrVblH3t37D624dSfue7Ucbt2DJ3t8AC
7tgQxB6DD72MX9kcYelaXpPFfH7eBpP5Ha0V1pPDPjkVTRiqe6l+i/rLFzQCDNIF6W0cJy1VRnRr
sOZNc8aWg4ZSpAZMbBmEyd9ZgxtKUtLvxrK3X1/OI0yc+7FA160n3gBPP9jsUs1b9HoLNqH+cOWH
mPVFd3X1LDdbBnUSW+/9msdGEJrXAQSQtbJcfU2ux0psfYxrwXq+D8dG+ecOoQ76MPpM6TiRcANb
JGl587jjCdP4pfz24+dSKzaRMqjvhpHyCG8tb/4RQLQ/S3ONdNUBNL08g7DrkNyQlvLvUTn61lUB
ymlObpnuPlJBApgi6xTuAydECB5Suhasc0ApkGCtJ8nB/zlodX6+/fqlJd/IHus7cxvP3Bqz5Hp6
3rF/8s97J7FbLYl+TMtBt7O+q/XxAh+PUjQ2Nlr7VZuRmpV+ZR09yLH/lrdWkdLbOFuiayDPY01K
TI77z7O+m85Iban44VL/lvfhrB+uFCwdPkZzdRfC6FtecTyc2auo5ttcVV54CVhKgZwJjYjJ+7LM
tgZr3pzhCQr9jjpVaxC9VZLuVk6+Vn1XIlHfDEAIsQV/a9Hysqxv/IeXan2B1hdN8tbD5Ij/zPtw
2L+d/va6zvlC7i9i0H7jzsWhjWHtMhaWD9ca3Gaya/rdWsW/Vf+Qd5tPLKe9XUHO86HO7QpD4t1p
yvBL7bxwK12DzEEltn6jpQ9ZkxJbB2Rr5Q95H5JSz+8RDOh/ajWSCElhQ+Tj5WTvneGtNOFbVHIl
PbOUzbQ6q7KD7hUva/cOmAra+JpW5oVGLmnp+RkLBawoWZnl3paO/MBq5610D6z+I8naoAz8m652
6zRslTUE6V2KcoaEifjbTp6kBGt3K0lpCo5M+tc6azNY8z40ofU0Y9CkLFm4ML0GdTZ3naOn81bm
vwkAA5aLkvE1aIfocHvj5aaswa1bXdNyu/4zKQXrqyvJgIWU3923pD+cQfLmLAE7oSW8RmtnfxtY
38rl+axHNniVMHnLzhYLI8ayQvJu5rhWk2MlkIHBmpTYh3rSia557/64lHw4ZPAqZT8b96ACn2qo
FLgGSA1Wyg0NJMfy4SpxxGtfpOvysyTLTnJnyqTPs9OsOpsmc6yTPOH1id7e/XeLme+GCmtVicnD
j4qeFb1bpdsiV+4gemLEETIpOlrZw+yVbMeg5qJND/KK3tYppQWMsx43X+VF/r2qVavBHutstk4a
NgfzPDsnSATDEoe0JkHdsFu5WdO+FSjon4XWplx0h53ZwoCMDnld+bB0LTiaun8VzrbFBkCkol0j
d1WeS51BZdKr4rWM4ZkIn1xfHvDcIrrT3tYzP9x+uanvHtFt6nq76zJnkejtNY/YnJw9c9rLXZbL
roH8gDUpN/ZD3m1WJyUfyZxrTSle/5IehvrWxlpvg40hVnFB7r91RTweDYQA9zqMWZJQzxAgLc74
TFJq6eydGQ4yPUup5wHz1JME76Y6eIm07Kgt51CTOrsvg7rdSK25y8aTMpfmTu0zQHrDUGyaiFdd
Ai9zza3tAfDUwBTdpYl7UKPQyvdIBmG4zMx+z6okqOHJOTd60DzCyWKvGdFYiOeZg3tRrN6l/vi6
INo/BZBSPsG/qXeoxo2ocpCUvAzBoyxhe6IeUYGI7Sr9FHsOyoJmdz/FaCE4wBYOOnv7R8/y56e0
an7Cdzz1pla+jbmJq1bqf89LhuQ1PvAXP1BBimfNa+/N1g+P1Xp2dv2ADQetRR1nGDZBU9df6hlM
L1Py8rOupvYWRR3gVRGyXWqx2AKYLCXPuVWh36SquwqJYJShSnDcGDFWD+NSwlISZgIDjgJhoh2b
wi4f5impHiQmQVYUDrpneY6wMIvwVhEHu7JCfsifhm8mm2fHVl2k/DK1MrAjQYljtywAb1yfmVtc
xKheqxA+DR8jURUFw12bFWCCvHZgPtwU7gWkBttrHovtLapfUz9FT8MSQHSJnnw1+Y6spnKWrDLD
pBvdRVS5CoTPDIvdGid4alDDflLZCX1KFU3bTuMYMIOgILY9oFWpzb3MsRTFQ3YzDUP3oCWd9zgv
QZ0B27NpW7CrqbEWhHqWbrXSwRVtYHfGnDCbG0cdXRj/rymJ5odbCjQHyr8ObW49voos7xGVmWhb
he0G3VNj72iWuZumJkfjDTB9YWjmxXaAOgNr1Xa6rSftBit4ZDBwAC+9sLyroNrdNUuwJmmfx6Rg
DXVA2siGm1bql3w2U2OrmYZ2kaCYgr8zi75StpMHy90LUxabETV47X0Ao6499t+SIf9qsJUOLhy6
P++WCZ8ZZCJohaJCJaaf/2K780uYJ/q3qUlAKyCI8xqMGbBrdLAeZ429ZGtKrGvl5v1F7+P2lKZx
8cAj0KD8t+qnZlRoXFlq3qtG/1qjGnTvRsnjYFcN1Fel/hT3bBw5iD3uJSkFbIV+Rn4939fjpse4
YzMt1WMtxZQvBsu1HMcONlmOAu2WPmP37mAr/+6ks3mVU9WNqT04XniCHIZTZ4Ys2oEPTrVbf0Eb
JL/CcE5u562NuX1sunafq8jabH0slvsge8GocGbRvmiYK9vmFaJF8wnuef/A0vFZUhjttp8wrYMM
lY2INS01JM8xyo8HJe6r6qLHhWsgQG1oP6xYLFEFBt0d+mn9XT2wrFymqJ1IgYOSxRkZzAQ0G7dC
N5X2iNimtpWk3J4sVZdPlQMmbLk/9jgCdKmWgV58tMdft7+TJrl/tIsaztly/xCcBpGXTR7+9LSZ
cTBRTpGoBFUww3Bf09LaxhYJyXeZUiwlHeSO3fAIcAYEXoDONWv1P9APpVPS6691HYSn3h4CNN7D
6ntZHqQ8HsL6kOqoNlWz4rBgrbi4hbMeeG6CKLjrlmBI0D1xDf/4rqDvU+xk3gLfjvdQGOJrOWZ4
GC6BxCTPZJZdQApAUS3Woga/wf+oKIfcaq9HdyPmgP+XQ1J3AF+hasePp2m7ApHb5/GhVFkN3H74
dVJbLjIVpd7cpe3Co2Db0bRaGLAoUt5HS5AjMHEvycn3USyM/AHyuhqzuL4UlyrK5Zu1ksRw0Lvy
4evYR+bg2GVVJSwrD0+MSVEuzpsFFB9lKSn9cKgk5cItqqMnByHw26FytXdHZLq570oAGh8Lll81
lTFkx+e5sL+m2JOCXJrd9NpOVXp1xwjAiYbyZpexz6iyW7FPilB7UctwuHP1+o881NSXwS7UFz2s
Hzo62Af2pmG6IDrI16830P9y6la/2kBL3tyMU7GZU96nqBm8RZXyBT5y8CiFZhnc+0VsP0kZSOF9
CqHuU77UHOu3ZNDMV82Pis9acpYqfHOyF7VpoF8+hHU63fWBlt6PS4C4nz5szKQmajfzhj4bNN6S
lDoQTdnI8d2/1GTAvdRl7RLmUvqWeTU62prRbiVp9M1wMnBN3ZWmhSL+xra6/hOmV0gXWaO+jyBU
vjU9tggqfL3jwq98AwpW7uzMN08jlplPpT2+AqHpvlnlj9lt3C+W4raXrIyQTrL17lszA6RQHSt/
QkQHLd2w/xU4dvsNyJa+m2NcxO3Gf9UAn6Fh2w7gPYnFYbufsYaFL/x3FrTI34Uf8nTLARWbzXfl
4NV7/NpKFOac4jVTLPvSpN2E5nZfvOowpj9h/b6RQgUY2ysIjC8wedV7ybL9hv0FdyiPkhxRkzhr
3pRsJVnHrvk0s0snKTljN6j3KlpvOozoazDN4BIKKzSuNVox0KJrHxU2O79n0T3udmDxkPVEWnZf
+YNzkZK+9b29qQ0W7Q63k9mn50EwJnrr1arfwvGJLpJ0ItUGphD1V0naGBHhA6n7d5KclemHyzf/
QVJTnz3RX+dPRgy+xx+DUxgNynOatep95EMjDn3sqoa8egLos0d2on8uvfZzErfqFbDC8KzrLa9K
jKp8lbh3UkHy0UU8lEqdPUiWBCYqR5ENgaHudAxXC9xjMzt4luoxdLSn3HxumuLgdm6FYWG9R8a8
vNqTU1yjDrLcIhZcXhWVoOkqF5lZddrFHi5auh01j6HmYAU+Wa8ohKXfVKvy9uhmlidJwtEBUq8X
b6U5Iklp9GAJlmpaP/kbNP1A1eQj7spqC1C8Sr+Bos6O0PGdg87exzfbMq65q1gvZpg592ViAbBY
qrWT+tcEWvLMp027Z1in4UZEzF2CWUv9LSt4Dfjdv/PWKhKzlPavqte1478dr7cAYDo7fqzHuXkY
lQq4dOEifQeqy+RL9Feu+p/NcbDfGmdEHyjXi7ssNGyUjasURNwwf+kr91mqjkZ6V0eG97VucnXn
1rF1n5YeBix1jVoKurCfoSP9VBC/2sfF1gU2dKeWvFTuGP/oNABiluE2j57ZBRfFdpJjlIbqC6oq
9UZO78xf1dJrfnbsGwEjMmN0GCfjxJptiepuaT17NprjvO4OwpZavkmyukAZF42qu5I+9c4uw13v
6/GlRpz8d8GtjhSXay48EsDPyPjv1DlQ452Uh+Ae7+RsseOSaVfQCSvHPN+SUqx7WjIeeLWjW81A
058tM7GOqj3A3V5PYTnm1QZefnFCS9mnWqFjSzU4Jwu87xmvm+ZOM0znYCfZ9DTh47LrW7X5zNuo
Av1xne+MnZ/R5lF+Nd6rOyQMScfCOjy/2G1h/oSTiFikST9P6+OlzRIHkkow7+uqqh9iva1PplEN
l8htLdx9/RJbgs5BHwuwKh0fzEy9RBbL7/1vcTB+TiJT+UsBaXm7UJZrSMUV1p9TOvwIFcX5qtlN
htqxNr+ENtrgDFGCRyjU7jFbRMVVxU+vfRpbR5YD0kcXKhAY58Zi/YyOzPbn8Bsd8HfIh8qfeoAP
MugkRtgMwpPANf/KUEbWu/41eLGMpv3Ud2CW0SluXr2WOWHXV9ojuI0OeA4OS/CunB2La75/0nUD
D6rRWSQN1DS7zlqXXSXmODVbgEgg3HcJsi7413zSnMF7zVPvqzbFyr3Zex73APneOkzriyQ7A+W5
3Im7sx73CFNpjMvOXQnUrWhc73MAIX1TDaF631el/zmq52+6FegPkpoXBLijW49S1dOca6RZ/pOk
wj44tmmZfjIL3f/sz+wlFlbzUhqO89k/jn7mfIv5VB7bUW2PTjsE3wv9WA+1/b0EkYVlTlWfhmAo
vmJzt+2tyP3EPPIOk4fiofYVxPMDyBtdH2qbW95SEBXsOOOsuzBZxiNiRxMvEcJrRmT8JXaHFmJq
oRN0n9cKjVEbu8rurMOApeBDtwQ0jGnX4I28k6QUsGFbPDQzbltYVl8BO3HloKtAN2A4umHtrngw
lsBGivfqKsZ97lTzJ1YBvnZlNH2fogXo0cLnQAcKyb1U/xrPw/R9rCNrOy750ZL/v+u7SC6t9X3X
5zzA07ZN4CL49vf51/z/Ov//ri/X1asB5rZn7s3circDE/bncpjqZ90x9aO95CGXUT9LQc7k95Yn
VRCKbJ7LJe/DsXw5kbNSvGOs802UwFrYll7VqAdaRvY7T8U+2svNw1pNCsfY8zZ1Dd8gKB+VrLUg
TML5GrV6CPYO7/quR8dml41a8SjBaPK8iv5N32hNtdfDRL0LKoh4dFKSQKFdvWuXQJK2oUC6v6Wz
atczXUPr8e9SyV+TcoTkoW13zSMAbWvW7UxrOqXTm0f3seR2/eix/0CRzPuWwGeiUZX52fPhkuqj
82mye++HgQAdq4Xe8Gi5LoajCXorRapG7L7CJoZ4fG5K5WDo3vwFRYbh2HFWETx9g5Z1lmuEGXC+
vmqte5ywvQe/09joWs6NecWjzl37DG7EwnXAMA56044XvQ7R7P7HYedmrmOFBeRcJl9SIEGPVvfe
BWQFE713zmZqlojrtP5z5iTKMwLR3U4/ediIJfOMpouBdgwi5I65YQgCLyYe66NSZf2RyR+y+Mav
ymy/IzEyfIlinOCTru0fo6bXTmrcZmd/TM2HMNDxxFDK+S0N01+ADrNfHBxiB39RTBN1LKx/n/GT
ORpjFzxURdM8F0tgqAwPwwK5xKWCoS9UpAbIhtWWD1oKLx7JZHU/eEX3IPWlGgZPe0wjJwzQEKdJ
Fk92IPN4yfbJc4BYxx5fyvQJ0SEMIiyM0YxOHQ/4oNUPVtAlxwpqzX2SQaowRnO+c1yQxbDj7auT
DdG5QMr46pmRdWbZo7h40zxcsmocz4oaldfMKDD28fvoLml8JJ4Gx71Lygmv15pFkqhL/EPctioO
DGp9cL1ihOiK6DICUP0T+xPlPo2d7tlH7QndYLCD9Diggaq+f5k7rH4wdx5fIwt55M7c9F3IolRQ
qJ8b9qC34agab6ProuWN7ukXvGf6TRVN472PDxUS1Hm6q6YwQgkL/Ti+TRA+/HT+I2ncvY8f2Vd2
rxt0baKFaz9HL2BJf0W2Ov+hJMYfLPxCL7cCFsoDVz9kLR9nfzCP/XIGN8a/AxxYicXDyITKnhDp
BGLyRwEuUe/MHx5YA6aA2XBFG3V8qhNHX9T4Z0TX6nvPmjqkkHkDmBmVp6zREJJBvG98iFFrYVA+
nnJTiV59xXMeHA02rRjBh2YP5c7yh1OfDtNX02bupGnBq1vwpmhTXiAboI5fIwCA+6Ac+pMcpcfJ
uTYG7ZI72rBjLbG4wAiKmaouyGDLw5DDbze3LHNCEFGqSOxdpr2USObHkrX6mIk+IRdYzyN5VeXC
Q2MDb5vhGPhglS1Wjq3SvXUYWF5GX82Qr+CWZOhts245wPRYkijaefupLfC5XJK6OUFaMq3iLEk/
rbUN7MR4g8kDJDnbYVKwBHoe4vdUmlN5Hb2kwsGCmARrHYlJHk7j1G50IEpDDhrr/3DcjGBUCUH9
f51bku8u7eAjcGYktHmXtx4i1x+jcr5k6ddmCsNX+lx/U8SOddZ9uBV9bryonuMfjSFUtnPOY3a8
In6yq+IkKTnINLyXtsu8e8tSTkgXzQ9e10ApbPP2Sz861cYYnOBHGyivEIq8P01NO+Qu3QE64NtA
y/WICojydln8i8WMR9RB4j+qqI757DTt18XufptYXXnPOvdVRcT9HqJAdZ9rVXhAznTeJKZa3a8F
UsoA63c9E0ueonW2avcGRAbn5uUMcohUXJO9PTobZ6jZs/znIh9OrYwJfCHdf0vBqCKYuVxkPYEk
00E9sfkVX3buoDh33RhgQIR1KI4vSh9CIdGdJxMlx6fUXnpfrQBhYIbuLQ+mL5ZKqXtyWCq4d1SM
S2IVqf9bcsnDqXu4j5ZA8oBgant80dgFWUrXAqkneVWtZgdzwBVAkq1t5PsIWZhdF08s71f1HxHE
Ba9Q629aMEF/68vpzSmZtNdT47/kc97vgIr1z3oXo4bpjNmjayCqEiPidj9Z/XAqQNWi4BiB2ce2
6mylHpogSy8+OGr0kKdqdciY6z6paO2yYsDqdWrVCgvrRfaZXxduWfN2vyQ2CijWbJrf8RT96jep
/bO0/IvKQmaAEg68pqROGEp/LsrWRr6PRQY2NLpf4+Td+Xle/DSa+IdiskpNbwmAHtSQZfW4YZlI
LVhIemZzNnz266FB05wJhJSOTlhewwwqoJTmWHje+f3cbKQ0TsMMz0s05aR0au30oVbM78lyJnY8
8se0rl6kLDZd1pwQWmJMHj2Wrao8xDgJEQ+sOXqUmARqFnybdbU6r1kSww013MX4+NyOWktVJ3OO
MRtRG8lzmhC5SbeBd4o46Hatt15HHbL7xizsiz/r1J1jXKlgIr2MiVeyReSzeaKl2tVzO+2qwqOC
sx5px3RGKkYKJBhdVIO2ylKnVpSpOqzHaL7ys5xLlO3+Oc27KpYTwyGTk69n67Hp2PbOVO5u55Vi
P425xLuas60oW+ywzJ1hexDBltMrQw1FEAbruwOl4HZJ+YFhpvoHzzTfbnmG/IL14pOX0AR9p1PP
Tdju/vU/rbV/n1f7MwvQbbj9huUuSOzdj11+3O03Scntol2ZPcYIu0IVP1qtq16LpZpU8M2aZR6J
SokEk9x+iZpuh3TD8IfHjtC90g0HRhvYqY3NfZNE1bbGwCKIoJoFTf7DKpoJDT0wjb16tkN/Pjpe
9xew3GmXIqyoRj97PcE60rTxo/DQB/OG7hym7Z915nsHxkxXFwnTqNKjnWZPi5St99NWsMiOu41S
05EjNGsih+96rDE2uFu5dfLGPPMECe+z2fTepue1Q9djeq39CnBx91kLRk4GzQ9F7OShV5s7J4Z/
WYF6YkFnn7K6VZj6j7AY7hR2PacCS8QJCYZy2fArFDYdEvi+J3jETFO95Bop2nPdJsqTGjPlLfEz
eqr8q8lYBHu5JWsYe2hSaXJ/y9MwcdnMxZCd16MCVvJ2WY3kEr6pypMUwEH70c4wrqq2h8o5vzTV
S5Oaw9PAQKh1arTQc6bkwwxkBPGymB8SfFZKTFZwyMH2oOoclB3acTNCNTU98IZW+tBrIw5gSzCl
/nM9wOPPiqsTDBaof4KC1eItHLPxoBdojUlejgLDccZljQXTv/O6mYEEkqb6scJFr3At/zFbAuQo
vNKpnlobuaa0RRdnZAzzNC9BlBrlyZ2caSNJehDjKUaNAsJQc8ta8xvb/BJZrXGRLFepdHTJxhm7
0KbYS54Ehu7rbBOh2ShV3hWgmGdMze3Ckm3pBfu7U5Gf5cKS54fDxvZaY9dONTvWy4+UwihR86tl
I0C4ZFksqz84jrIbgjB+Lsp9ASH4qdW06Jk9819jVPnnQTPuESJP70bMqp4kcGe0/pG1sg5rXjr1
OSZuKPMnqhIrUBp9A8/r7pJYifXEYr91O7aL7P1c+LgfhW2zzXOXSZuf4jE0W6V7vKVxSKoOdZGa
W3C+lIelpV+XwXPcuI+zx+ignyv2iqrOfPK8RHm0omuwJIwo/h2MVv2tY9XyMpnpMi2E74P7H8CM
td6YoHKUznS9ciJHLWy8K6InDO+6h7KYdrcWNZdRANa43aCK3DwWdRY8myySPetx8VL6wXiVahIw
JNM32AKVJ0lKXQ2V9f9h6z2WXGW6aNsnIgKTJNAVyKu8rw5Ruwzeu4SnPwP9N+53GqejUPkSgmTl
WnOOGdgNyvHrT10/h6Mix5KQ3bCHU76nR959XlrePVzu5WRZw2cUtlBC1s+bTjGSJJVuwtTF+X/9
NgiYRyb38c31O6j87vXEsM7JwvlXzUl/0CJP3mMWde5JEGu2RuySZaAW5/76BaMH7qnXDGeuH16/
ADBF3DY5BSPJGxrk2LhnlGxZ/piw/majffnve2N6p4SZdc4+N5t0584oJsBZxg81boiAeJZsazmQ
0Xynb8Kd5VmQw+G3PIB6Th5E3+ENtTL6B4p+qGvlhAqtWSbXB2qXhbQs0jzNRVFt1BFxeBphIeFK
6gsBD/9/z9YP4eu9lT1ZfmRreOjv1miVkHDo0/UZcc0F8+tTv7qEhlXCeH12fZiuQsn1gU0twsnr
J0HXDnvPZOKtUoAv1fwc/094teq8dcru9l03F9osPbvY1fjw3wM1MlaH68fF1fUwiuJNrMajYXXS
tOu/QDYRziN59R/ZDWA3aJA0BeDunq4PZtOrhYCjduVv/P9Pzdz7TjITBkZXgn28fnkcFxyi16cp
2BmQ/1nKmANwPkM7KHv/O2LuTARJBmckdSUjxOtR/N+Xgb2c167MHvYJcQc4zLAviK02WxoWu+F3
HsRPCC0ir5q9Iv4rsI2niFzHUzWM7w6H9ZwQB7brDfEZz8LbqlVVm/FrKu/MilNsr6/3v6N9fXZ9
B5hhxVsRcaw0UtLO+mAGbRaJQ09Q20laVX2UbBKyJm03mj7sJyFfcl61bSsc+pg6dN5hTgGjpSZ3
AdIvmh2kLSbm1ZRWroprZ32zrs8KoA3bBiwI993ROHWQLaJGMuiyakh8Wa4u/9eBwaLMcZNeB0LR
MXxNK0L6/TTcmtj+FkWsbS37Uk2tOnWxnP73YIlEnUJzPXLF/FkYZnPC8tucvLIBOn59WrreaGyv
T6/Rq9dn14fMCRvUTh40jFU7X61xLLXVYNCh6Ph/nli155THpAAEsHpE15d5fbi+4P8+HAoLsoxB
bma4epiWVaN4PRzV1XN6fdovNLzKwpmD/96Z63n634fXZ54xEW+FgZfFu4ITyIO1yv7+e7AHEe8H
YZ+zVXt/PQ+uD8n64cSIY7ck3eX6qTq0CXeIXKqRa6zBeE00kNrI+ztW1WNudC3po1aJB2x1jf3v
qTOY0zED8oVJnmO68iEaQYzB9eH6YZpAITYS7a+lpJzOBEP2m6VzRlJRtFSdHbcKLGK6+krNm6gg
WjcmnzrQ3YZdjKmHe3o/P16uno16BetSj5AbWxE4h5V+ZnS+NYsR32h2U1RNvIFRxqB0qeOLRAtz
E4WDz7y920xzcVsY3CJKr7EDD8rqWW96nyWjZoROZ7FuhiO4gXVru+gPuO/NwzKRICRdMmmdt77t
y51gCIOKfRjJYumiXdITREkSuDYWzEeQCQbccFk00jthGtKfjVnbhlpPLMxo7mD/g6dbXiyRH8u6
pn9HJFHSiY9masgsnPMd+KVka2P0q/rhEketvuHmiDM5rqqgw5ARDxfAr+hJUka6ms7oNUppquCl
8oGyJbupWTOiewsVLi0KhtP+UpsT+cZuF9QgKjqXXuOo/jqHA+OOHlEp/PwyepdozlI/IWArLFMd
rikRpYlBu3rUAd9a5J/PhGY2418a4sjWUVL5arHdfQjrRqv7Q2/GHAQ4dImQHGkR4xXvJoEuZnr1
3LV1SRAk9Vj343DrXtcWw4Ad48hjme0tbcYIrKH3HyZtT0Wx+MwfPyme460749+vNZnBJkKm4y7U
ngJvjgseDfkmLzwqvfmQuQ8KBNKBiad+QUxLeoZLAoNe8kbXuHTxzA8RwGA3cnWytgYBcwrXU6z9
9SHZMq26Wc8gM5X9TR4vvzZf9MuOG2XDJltzwtvKHL6bAjqSySXqG9NIWNM8MW+MHRJz9FQENEQv
VdaRgCvxieHgDnLaCZbAFL5keu7LfkWKwFreKLN/C7lfBFBeN+Qykw9aMMJx+Vuy8RKYEMvoo8qZ
IXrZN0Oj7YqoCx9miOtL4/6rc1L1Ij36mkdt17tsBCdjDNYCcJRWfEYrt7O9+EeDw7qpFNnEhlre
vYaGBQ1IQ/t1iEiEa2QlR8ugk+el+gPEBde35jwI4/F5NtwdQbjIR2KkWJrQmbayQ9Ky76wxht3S
qCGY47zeae5rrJXlxk6LcNvmJf2ZsdzZUqsuS8wvnHo6g4lh3EUq7UFTzsdB/2LnH/ve7IzboX3q
MqJaW/K66OdvpVd/GP0IngVAkmsRetyPryhyLWBHaeyT4llsqAYNf4G/uvEITN30syo2qRMfbKHp
mxFkl0zFKyCxRiCSBPOVUx81elCmpK+4EEN1YzgYVmTztfkt8savMGpaoE7VT7q8L2YGfC2PvxHn
FkFnvhCh+DKil2TqAi11OnsgU9fZRq8GN6DXpubBoWWGCFiG5h/tGxAm8iOd7NtKMbTPvYsw+bbC
mG4sneqfNT3djqQO93V3CZeBANly3hPPK0mXLePD/I/kbPrVz1k5fBoDgfJ6P9+LlMp/WFZcb0Uj
kGh0Bn2CFboEMjmgGQZsGHFO+G01AARLv0YO0qatCQXWLO1YK4qsWBiN3+859nqQOzT8iRQ4W/Wu
LezwgWzDfstoJ/VV47xIVQRWObAQaGBo8/ydjPs8MDwG3l3bJ5uuK97Qi2Jy7NlDqywhLwn1pmwJ
El5zYlFGq22n5a/A/B9Ap7mb7m2UEOiaJMN3Px3dxPyptOynSMzvrrEIC2wh8+vsoehw78tpmHdu
wbAgMdCyuzk6oniO3g26oKoA9jfN1ZOeNrfN2qgq53UQ+2t1DtELE/9wjFS2G8UG7l27VZpc7c71
3Rinm6SSdEtWoW4TqWNlcFMo0AhJ4H2wXlg1ZeSnxrEtkjsHIcamzqvbIqv+Css5No386hI2Xkrc
x25eBELPDwhV6AeFPXktU4iv3p1OPWlmEajqoEGBvh2sFCLPNGaB1EijN7V+3mh2qYLQ0r5dyEZx
OCJET6ytIFTK7B25n1X7TMwbY+hC7OkC7O2FTmZcvpRK3wlSvXduLNEPo1lJbE4zrXr39Co9jX4U
uytD7HG0Ymjj+eu89HkAf+Y5bpfvSsk3s5ofRumbhWx2MlI3C2jOTEKe68ifNKS8qcBYu1UHZ7Ay
maiJ7piFITJtuZ8SLXATsu4/5qT+9KL8WdbDRUk0jfr0Gvf5oUODkynOibTvdiDZQNOMlxhwIII2
wGhtbgdZzQ5cawOr5fqEKm/nh6arJpq4M8w4+NBAA8iuiOzPuVefZFMXGyfXXjoXkE2fmB9dkX1P
4PSsRn3gL/tFtosu1tovY3IcRPE8YyP3c716rAfg5QkcpjFDUc3xeBKEiO0rxgBo/ix6R92yZwAJ
TK07RsPwQKYRGYIu/fGpd3470YGm4A5LxjZR76UA+QtAeaOJichLvQTblF/MvnzIQPNsjGWyt8Lz
9kp6x4+iA9AHbehYKbuHt58hlp+RR8TkaJLGfiYUo7rFN4yEzwGbbnJF1iGdHbrCvf2tF/0l06f3
gX+Krd9bgggD0mf+6rXamZXvCXFZvRkGh0Mf3Rok01e2ue/T6aCqcNcduqncdRwWFgl2/swO1YbZ
XkL9P4ECdurbhC7VoSdPTe8IFlPeJatgfQ5Wxjyl3E0JV+/khr95ToRyhj6tVO2bHPqL6fX3g5v7
5Dk81H30aRfsG7GQEd0w5R8Onnr4pNXoM5oh5UEQ/blwbjARABtfUja0xkRFo7aupSMwHvaCfcbR
Y7dcFbdEj7bUAYlOr4rLZXiTPU3lJXfVBg7PXZ6qbtM4EAF1geDIKqLnSua/da/aTdHnU9B4A4mR
mA7bWD+OuvfoWBSRcww5u4zGs9VRZddD+Dn0XHfLYO4kMG+nG28suneQU7IAxJ3UcqahTQhKFO0U
yN03GIQInSJaaBa9w3a0OMgOh5HIk4UF3SiCwXQ8DP+uuxnTqQiKp66AETVmmr4zLZgNXZs8EgDf
h7DtucFRST54P7oahosBiIzdmH1ww/5ZEzPYTW/4FD2k8VlL0L0Mn23n7aIRpGiXkFHsZV6Q0yJo
GXDkCOODUte4eCjCGpH6TURHYND1go51diiW0T0SMvnmJMB7uIMPY/1j9NTG88TlWcHXSZOL0CoS
5iYYiimnS5M8Giw/Ae4kVE3k9yxJc4mS6o+Q0XgjjIGxkvUSdi5BJeU/A3Kdu7S4JAwSwcLEJZ+z
vBmi5iwpFqO+vB09hobki4C6usFA9Eqt/eoytPDtaM2KMNX3bLMDyNxR3boetxo5B5k7rAmD3M0l
AVJpB0e1ecvMhqtj8mW76Hf2WCiK8TzbCJcaTOboNqLkb6Sf3Z/taiVk2Qrem5pe7GraGqatKKwI
zUgc2A5yuNcmVR8TLbu3IgpyMmlL0y73Fp2pplkmCtp43GPStjpZBDSEXmQc/YNvBTs1Q7MXGw1X
ACeN9kfT7yupsmMoLUUycM+08raowZiBuBebHLXtYbGjNuggYnpT6qeLfdMOHtrU4dfWTkQtXxKC
WUua0AAf0d5l9RYr4306CrHTy+YDyMJpKBeIz9WKaP5sBMHVyjMw61fxSy0cKiE0UC5Ngk2jR9Sd
VQJmEgl66e4RLdlEQzqTn0rMPXLGFWJ/pQMIyHGayWyX5k5Y87Opy0uTcgXGHOFMECrBVPLXdsIx
yHuIw8U2NuQ+kepzUSeUMy85itQNuSDNtjA4TkSJ3+LEQDaysF+XeJX6eW3B228aZL5V2+ZDD3k3
u7Nm7CSBRxvP1p5EJXYjgNt1kao2cFCxQs0IqPcrXY70j4yFTbPOoAM/xtj6Z0pt3oXmCCwZCylE
Q7aneQ7ejorQ9jj7Kw3vAIUJsYkx/hVq/D6JYSRl1p8l+3IjFe1+G2oS6yYtRBu8oKk/JK5uQpVz
goyU043mcZY4tvlFw+WXDOX6PGZMrU0G9zNRRZlpPALsKwKkMhgoLSPQs8pef2Cb0CMOTJPBvpvt
hQ2X1lDq4BijSx2Q1j6ouQ56Sv+eGg046v6sJZxtVSs2XV6/pHmJHUmeAGMGS0X9PPUeqb40KTYy
j/cTieNQO5dbiYS9Fj+z4X3XxZIGCNlqTtPhwSmnD6ebviGJHpZ59qVpfFYqsaElTyB6MV+EqrXh
k0ylzxxEr8XTmDkPQ+diy0iLm9EdGKA0OoNs7yO1exLtC+s57B8HoYPqhiFKghiJO7oTBioub3Jb
XIQhuXSjnjwn5hit7tzV7DrGqpyCONHvCRx5MUdSMb2h3EXx/BiH9ogW0HlgoEKASxrCbF7eXe/R
lRoiEXNl8RW98vs+pcCmwARfFwWpWQUzFFtizjdjOzBviPdaXd6U+QvYPI9hZ3jgnPTbOra2KjXY
iY0G32om5VYzpeW7py4C2EnTD+0C2eDegOakdLZTo79rec6oZTD3oYK5p0LC8HIwaI0z+NHYf8cN
0nvbOlJfdGVOgTE5G5uqkt3XdKdnRyppG+pwTkpV4vlGNUr+DHkIuaf5IdrcsrEM33XTn9mJ32Pm
lPM8FL42wgZMPXM+OvNbJZJ8G5r7XDCQLvGh4kGNtpIcmEoM71kZrR1qdv5hyrvmydbnhsCspDXo
tJJXp+1TTKSzzF6U4u5tk+q9qydKjlH2jAk7xsMxIdGe48FQ/qlDMjKyuL7to3hnESSy82Z1rjPz
X65h2I1TyO8rb6jpv1EkvTAQr3YaGpVNwxW/9TSHvaHHpTRN3W057zwowPNMux09VxOEWQSdrcIW
2OBEyJlqpR3evzykF5IkP1WYX3RHA2qe1iQLhTajp6Q7xAA2NoiWnE1bmT+TBXYqfzGkU5K4ZXw6
hnZwFkX/xEPNY9U/VQXqFF73D7yZLyrqadeY8e0Cchiyb5b5pMFCIVju2pgI13vF3ZRLEcNh+YUk
Bun3+Ee+5W3oEbGcsEYZBJ0Xo/PqGeo8t8BI4MyRJW+1d2MrvkreLJAoD0nmmXttjVyO6/mS2zrU
96QcdknCPk2n9q/r6ZVrFBkIovp1OZTbNpr3/BxT8CECfBsfiRV6yQxTC0jA2r9iJA03UxOiHvrx
1FvjWm/0tp+dYqDaRJhqLyjOiK7GOnHOM49tKktUaFHwcm0isqXX27TIaz50aX42BlqqAs0EDdvH
ioO3KSfrQcszWobCeh+ZWxrRNAak/6w8FS+6xLZ4jhZ5MHIKdBERysfqRAUAaY89rGvCbm0GC6Ex
JGEaVvdeHD3Uvyy8IZOfCWeliseHXLBTky1+mnQiFkXo73FLUMNsVuRBTc8ASPMdGq771BkvjBUw
+mn5rcijPmATeJlWcutsPRlfUel+OUP32umcmJn9SvbFkynLQETkFBIBDAWcINn51LVcLdi6UIgf
Okt/H3r7n+aM9JVRunUW2XWpTjMm5f7vLImFY2I8NsNt1sABZwFABrfCm42PcN28ulp0WSAVgtS+
ZKZcaNx133Wjdo2jveZEEm+c2Jr8qaLw1m3UDCFnC1XMUFYeVnGhb2yRn6qw/1cKLBTxsAClRP7U
Dk9OLs5WITvf1AZqqhL5vQ6gWqWaFog1n3fwjC1WcKLo0+o7LuID4IpTm8Q7PbN/YrelT9UyBSRJ
lSjFZG/O9W0mCRRtm/xYj0SmDnq9RRX+lRkdclGThG472aYZg+e0R/8WloCD7S3/wnmI75ykRCQ8
XUrNgO8kjXiD6TGcrMewx0IRhn9LqT2bRAkpWcXPWvYJM7G0F9PXIh011mTezrDHAqs3vp2hP5pe
8lRNTNZxAP704Xqw4/xzNsa3rMRXTdoC9KuK15xMt3M23VQp8rww+qKE+CJYNd441biz6/lzqFdf
ns6NXCs8FIFLBXvcRG1Hbb52KtWeKV4cWDOtWT0xCYA36SbEn55NIkXWlZciJ06psh8LdxJM0LWP
JZouegNC2itvTJZw4bj7vqpcv5iA3JX9NpmS9yRvhf/X2PW3beX/wrpGa2lWDwW0xt4pWFxkS9qS
3YPHOy/ltA3Jj0flhFfbqM/4jJ5MbUScjvMXl8VhnsASxmSDpqlOU28oR85GNOeLsAKdmSoMrggv
SDn5ut8vKiUpMcl2S+SccVB+SdF85styN8L5Yqwmb7hC3mQGrU0bAq+s0GC60d5sU9+ZBgTHGmlR
6XKLeekEtXbZN7a1tcEbcP8xyKPMfdfk6hoXfTyQ6QBFHxm4cgcg67yo2vIelUPzxqGfsrGo6DiL
yxsrfx1EFhCget/G/Xs8MgJfT8FlJmIKYYm+iyQnCv6J2yUP93TE30Onv6VzexcCymeXgA8tb4wt
KUTnXBRPfWx+FEoKNnoxZS1+KteD8iR6boxl8nSVCkQ6TRmax/WB3dgTodrvdZ9+s/t9xgXaH8Hm
k6m8hAG+l3e7vrR1+EF5gB4jpkQJadRfNAY5rUHYyjDb2dYtzAMqI9p66WxRMjQR+ZDapXJq7Za9
5psq6O0ug7MjL7sMKltO7OmVtysWUDSLyLND2d6UlcaAgF+wdTPtm33vZsYLIZLQPahFwzdZgKwk
JCtSbnQak4lNI+QEZvuaX6c2scWzvZ+7wjhpOROsBicCkwiHjZob69gzjP08e80Re1yyaWcymJRh
FY/a3AGNd7Juf/3wf58DQ59yXXZ5GDhYOADx1yb3qp6wcaeoyDJY05/UuysSYNwEWEhHzX7jzcfK
wZKOyelT0kc2BPpTxxq0A69ntxgUqoMI6fQBsWdr87rkbbcfqdDbiXvY2NKATPon8oW/hj5fnV3c
fRZtOgpj9PZO+OeQ2enPufGFjox7TYfcLdVFRM5x/qENAFUri9JeTsZvWLpcNFTYRRj+s1Ix+LSI
3ABsgPAsIM56yWuSLEtuc0qmtWSLtXPsoOELne/YM7/HDvn2zCIcDuEREjOAdDpWvWe+eRnQb3tX
z9pNs/65ZJ3AWBL51AT53nNf4eeBPSxJllhKf5zTy6LLx6K+q1MxbtJ8eiojps+56x7bWtDSdO4y
Eze54/60ygbiHzX3s50/pOvowNMK2oaqPQs9mvyutbgiPFLgcZWdyMcogyZqFDP8PqC4nrisrWM5
CgJ1bHZvByuKBbAJlB26hEhgODVM1MxyIDRG7Ta167s2Hd9VsQYtqnTch1bxNyVLd9ND2ohob+s2
O2Ur8rjBzhbzAcvaerH+nszOjRf9mZ3FTLYlD81lw1knbsnymD4V02toJdCFXPZocWRFGyzWG9XD
clCV8l0vZe/s2NOGmeo+TXTjLfNYrWHHsrulxaIK8qGM5CwGui9yFLfssZ+lXrx1hZtvtVYkCC2i
dxgjWNhdc4+bSfcRerAMrqJDh9ghOoc0qQZ/bXtuRxOzusl7bK7T1kUjGNLOsj1BpvyUebaYhe10
V34tOPmLiVZlODJcAaGCxZ2J+9Qr9nAauUtumbt+JqWBo2l8NnKAgLoF8mWsamRVNKzs+idLG9gv
5XTIZ/rMRm57R1Mc+6IfNnPEYKpbaD45TvY10OTjblNpmxLRQ5dX8TFKx7WANj9sLC4bupURuBPV
3utFwWDFtP9V6+gp/GzosPhGplG79peOniUy2fYUYQ0cKEYeQslZWVY0Owcd38l4O+Kv89Go1Fuv
tKGkz4w95JpYMzR0/JJlmJiXccJARsj2bQylgvJuo9pseGjITA864o1WIP+ZvvxNZDd+PtC3URA1
jIm2JrVUfUzHBuIHd4S4EaHfDIl+00/6rqCm3MwOzulkIbFc6HdeLay90IdmByHyuDSps5FZuY1N
AluWiJtDFInuPNFvz1wE7mmmXmWJyFTvX5ia8f6XC9IfOrJh0qWnvKKtzr4VTm0qiV4Zd7AYoEg0
ZXLpHeanTUvTvraUhikWHmTuFdult7gZT907iJ5taa/1Z4U1bhmPdsZKmifVaykX6+CYFWpmUc0n
0a0zoRY5DfEbaPicrKWuzckTx7uxFTGnhTYJDNgdjUAuNLZZ0n4t8rbwHaMMfZArJVpOXK916hPZ
VgKAWi/Ju1zxJ7KZS9jKW9sXQqx5Cs3FFulbLzm2odHLQ5pkCJi47LH5vLaSV9zY/En8RHRiIsmy
xkhGuuOb7dkIi7PiAupTnaPqQaeFwhlVbkLelW2cdeC+u5btHn/bqOcdQSMjU2eqLIdZz1a6deWn
0XgQbNyJFy6IWB1EuWdYbMGI2XnjTRUT3oJX9kuXgrh3M9yO6fxmTbguR2d86UK8nsiA2n1JEA1L
dH+nkoVv0v4EKUG0daJ/tSWHwHGHU8QMlcahZwJGiWba5rL+gd/MIZrT+1EfNMKnXRwwo0vsRokx
oanR05p06EzCRgYSNkvOZDsEt8aFhOu/vhFzz3KjSvMIqKRaKCtszjlRGz8qsr90829Uyw/oGcIt
AIXbzf3SSR0yTkgfOvwCvsVPC1Pu9BwHBSND6DUdJhP6Hto03k7MmCUpPmk8brtY+/Ba4W4HoyVw
LcmqGyZ/zjZfXNLxBDMdxl6+blDpsM/B3EvFyr52D9hH+DAxsoDb9jG1wvkkQ53ZBlsfUSLJcaJK
7TRY8OiQn3ot13etew/jgsJQn19HZRyWTqcrrNqXfmQiIqfeN6Oy89XkGRSK+cJ/H93EXf+RS0Zk
1p85Jvcuu302wdwVx1EhNWI7MCgG0LGnUbMfWnzjdxF5JFpFmDXhTsHUaT9tNX5YEbleeXiTDWgr
xfAzuTT065QWPOrK556mAHlvHtzfUtL8sF7GkO1hCr1hi0HnS1vda7Ezn5VDdEGRpg+aqKHn2zOn
3FJXmwopSmCM7PmclYnf1eWvbk3/+lGnYpHTwWDt2a/Q7anK/6HdIL0S+inzXnbGptM+8opSzqo4
pf1i5/sYBC5iwyDT0kOhE+jchtZ903npqeo4t60miDjIm7n2kAcyBDcaz97G/TTd1u7WQj0buEqQ
tjF8zXN1xx02pQq2NqLGPtdWJTqQejenq2G3Z99BaBsC+aX+STFZsVVIn0zdC/24ofUaV3bCMxon
eVQNd6XEmat902ufPrXowPRVB+0kbseOMduiym/HWdksgq1R2yGsG3lXDH3ZR97S3SXrg033rUBJ
e7p+SuYNUUZ0HupM8mq7NYImVIcC+SOaXJO1lGB1V/Og+LfjHNQN63BYG8/pkKScB/pbB14iMEzT
8SPr4EppB2Lx3qIkFrjc6GlXXTFt25CNTDHhg0g3raqaY6O659Gpl72ZWsl2bPNbhWSM2THTOavN
mz0XD8HG7pDBEVbMapnEUcKxxuLSB1NBd3hrtd1wO9buY15yQMsl3xS10d72Xl+T4b1zuem7NUyW
nvEG1LG7Npxp8tNm7GP1bxoMKOIOY/l0MF4tibKw7j7rBpILji5KoWLrtc5dwUQsqBfR+RSt2xDr
4MiIFWbOGrQx/abtHIRy7IkvPGXtoHaAv1EuhrfeEt1Ekr0K27JdZtaxP2kZ/RhjOhnkD1DkqF+W
XOBRjntvWO1DM2S0YWT0ms/MPwX3pQiCdKvNf4r84DS0jNvEtsagL4top+UkIzSG++fYaDSL/lX1
Y7gRYJB9Z9Z9p5tZn63lRyj30FrEZKd/juQEXYr8u1F4a3Wnp/bTCDEq5+g8WfVLmyGm6Dm5zO4Z
H8fZa1H4RGG8DZMWisdgbhxPfK+OEwpx6CSdZ1p+aDoXE+V1zvxlO0by6CH5OWFUfDHWmPGo1pi2
VxwAR/x0OWZLfEQVzdedCl2gNmn+7Enm1KZDRhEskJOs5rvRYnpgi/AjvkeBwqrih9OyHUyk+2N7
Mw9ZvkeWcZzH8I64EKwv9CIyQyHVcfid0Ty/FaX92y7qRojhjioVbHF8zkK+g7NTQxDU7TIxcHav
1RlzlDuZxoJytivonFiHxu6PhiIHvVBP2rwYNwNaIBMd8K5KDkVLidt71q+ZWcOmlN2bVvULfa6M
mwHHzcSZ2SB6at343DNLo+f2ZYq+vxiExaaxO++0vveCbql8T8ScLclDDpnBj1jrq3YPVumIZpJb
eaab+Pvrz1wSJxYqi8Rp7Teyh69MZP/6Nl44+8391PC+iITwQvLWd3LpPiOLJmSarnb6lAmaRcaT
WbmRL0CU0WFgYmtzmMd23CF8YoU9pX36wvv/6Pxr69YLIvoFtGlp+neevtEmtlV29Ks69diZzm+d
92/u3D0xhQh9M9Xg5DsEZ3kQpZqQ7YAwVvUOc1SN1GApkGQTeeBuhmJp2PLrTJ2d0DoDSvtnhJPr
NyU6sXWaVfbY89mp5QGxO8dRSeAPp9ma9w5XUBlV+4KFO5TauzUkf8DNSjrPjdpXOrI27O9x+1s6
3Rs5U3Sjy+quETsj5M7Jmg5d2TsUYoR+XP4zMxdtutoOboKkThc1uQz4Tus1fkabEdiFxo9j/jLQ
dLfx4t0oJGlBaYBGQHqdNDqaXi8+KXsxNmkS39SVRmqlVVwkbrWsbIp9P9v6FtmcTXUx+UMp98ak
ImhjdUMES/No8oshrHH5Z+LUsimNcHSS7hhjvPaanhV+P9fpb1w1K3SqP1qlxusmlVNIujiUt2zC
1gy0eXo1ltg709nwVUf2uGsnxlY55XNct/fWQBAEmGr+jSSYCrSuLt1y/N72jczYCjWMy/1k1gmu
srILTL0H5N9A/1TNxEoxxFCEO6Gc2je9Vm+n+q5fdONcFuNuKrUoaDKKsro7VKVB3UpPOCkT3j1V
bt14uUkKFqAwbsqtXvenyCW4PdKJXUBxZHhat/VyDbvy+J6rdtuOHSVAH91rBkX/VFY/EQO9JiWM
0ou0JNBm80v2zZ3Q+0Ph5fO2N6h38z6T9IMszEI5RJZwuu8j618tzpHFqklOoMM47M9D41AJG5v7
6P2SkfJF80s07isTlL0iBg5Py9liUxpHlBEqMu8wrNzFk36XTANqD+NYR3mxM2gPyELeK9NbpTyU
o3VDkOKM1rVuzbdOJc8oLClH4VDZ/YhRo5S35WI9hVb6KFhTdq4z7LN22Xu1cQq5k2MW9YeKARnR
lNs0pRtJYmeatBuzUVaAjJKP3Ihip0YX0xV0zfFyJ1W8n0dj5/Q9VQnNRo/Mgk2t5Reh2p8wHX+y
jllFumyM5jFvhoGLBstfWL2bsfxJlP07jBW8fjOw9LzeA79nXjYDVmjYtcv4Hy1ZBvZ12dI80+6s
anmO/w9l57XcOJKt61eZmOuDOHAJs2PPuRC9aERSJamqbhDlGt57PP35kKwuVmtmd8S+QSAtKYpM
ZK71G2G/RvawVXVjVwZsVZVGPyC/A93DBKPT8kAUtdM+HP7QTGVVqgUPDKQhOtdci5InrNp/rTJk
A+OvpmHiwxbvCOpeLJtIXNLkb5PnLqtxMjdBo724+LCWpfspaGdEfBgclB4gBUA7XCDS4SBSfE9z
nQB36ryoqLi1Xv6E4FEH8qp7LjtiMY0PGTa3rSPEMQztvOKaQmR4cKfxkLXuMpwELkp0IWNyMNBJ
Ic3qrIVTXQ2RfqlqvMoU1UZrH0Ca2n1wTcLLhgutQDjPfaOxYRNLllwy0GgkAMM1X2IMOqGbIC8m
jOpLprZLBZRqiWvoEOpPlmbjGYpuYETMvS287fzIIy/wNmWxeDCDDG46VB+vFJfSqE+iGpwFuUaO
3ZjWPSilcU5aq15lYHp6B+Tj0Oz1lmywTzqlUr6h5IDVI7HVh75CQRJcqm7zr+3JlyeJxrnU3hGC
Z20MtYLn2rRptfY1VQmBoYo0M9I3CsTu2rXYlLBR7GGrzGlA9KRCZCdUfyQ4wO7Xqz+XjrZuK/PQ
2jZ6KAXOkDFrNoIWdk5As22OfWE2Ry0P2yMBiIm0Xq9sgY/0D7VSDLu0NotrZCrxlWP1fC8r8hr+
IzpFPDYtDy1IL/C1RSXUevOzmY7K0K2wNSyfZBVwAPIQwvx0nyTq/Yh13BlWYqqLK3GY8gpc7LlQ
Ee+QVQb2rqfSVbe3DnOvBAPTNe82WN4nIpAOS7/XlZ3sB9h6uAwl9vXzrPICt2QbQKgkbc07k3W1
VTcLEHYCGZc/65LQWWiI+jzJHmh3jaBdIgLaIu6fzKH7eeFsd3HMrH98V2+yN0BKpyeh9Wd/rbRQ
sTAP5En10706wVrt5IMwkpPK+iQfsZ4KxJmzyLrQS+8c4en5ofQATuVF3zzKouXm8ewBN63CIWo/
uJWf7PWSWGLm9y1Pjsa54IGwSKDfNIvMHo69yuIrh46VWy98wHo7WYwSN9pAbDCXt4l9rz/gVUjQ
bH7ZKkF1LtZuXeVLOW7xRtbFPMpX6kMsGyfP8QlI0L1vy3TLcVpZyGII8/TYu/pLWiq8D1V9Mkqt
fpbzaIwklFGVBzmRyAD1lZnrrWVrE4nFCKYXVk2SX+RFJGW1jit+WkhlBcGitXK0Lvq0XshmEM35
hRcMtxUezKzic580nAJQVyS17vPE9ThwHsg2BCn0ddMY4RMh9mCd90NyJgU/IweK4oJEnb3M/bC7
xkhqLmtUFZ7HqrQWHuybD+y9qoXfW8lrQ/SN353o34IJPTs7EfbHbBDZQ6K0+WezKn5gKgtdssre
nC5Kvw1FBm0wMr5nE0D2xMn/aAZ2FCk5FTIc+aJTCxaOST17Azuah+pAtApIbooKjWlFwA+wJma7
09F7yjcBuZAfJCL2RjOV35PKvtgg/L+GffTJyYLqi8qZgN1b7X7Syd0+xFEyrsPCxxrF1coLZvLo
aiY2S9BsuCzr/LiAUjkpbH66srzIBs3XbBYJr1jJomyoQoJDkZ8obHeY6tav8IeVBcRsKYvNPEFu
686qGxwU9X69Bl7POfBp8miiL/NgMVW2ulYMDRXiuY+c3yUnuBlK0d3eqmzIaq/dZDU5LdlFzj8o
Kjj/LiDfn5fg2WCkb6cuxi6SFOgTbkHpti1FhCVoERz5mSmrRhmiZ0QMwkWlieZzmignXRS9T474
Mjle8EeZii8AvN233tIdLJAbaLO9nRBVccu9kuXG3tZ7Z83hteP3n+rkxY3uY+91H0WOlEsgVrAH
+AdN8XTJ7ML6NFh6vvD9frq6WpivXStFbietu0fQ/c4G12bvCVvTemmUsfoKojBCMCk4l2p8zSZd
PxlFitCCYfWkJsgFtnFQnvjikCjy8/gUc3TaGGgtHOPYTDZtiUpKkpHgSuN+PMbCaDZGBqogM0n+
t6aWHrV21Dco2/hHzdWtDT8U+xDHEAFyFlx+ZY8ZoJNNAbV/a4gouLAbYUun2dY3P3lEV8L63nAO
f6gbf7zKrqGYFKIyf3YduvpdVwOa81XF43vTNYLVt42fQU9FB7zPNr2Htilqy4QzZB0Bz01XFn2w
6rELXRaVStbP6y+pXuOsHHnTSg+n/iIv2MvaCwM5ibUsanM/rYOJ6xuF2BQsbRh3R8SyUfXxd3pY
DrdxQURQ2dG96pEk+PcJNz+Eqoj0g/U/N4WL7A08JU6DzjbHRQWMZQ8ZGF7CxUBVeAloZ1jJuj53
vAu7ezD6KG6SE6KfrLN7Y9mPyDPJUh946QmJsq0syYngp7nbCPc84MzMIS/CFB7GzfyG7nXgOStS
uZa+a3/1I/+x1JG2e5JVhetkSLpV27zCQn1Ikmap6j3oCgIozVqJTP532EEGK9iI8DGVKSaWpddP
No8FgABzJbHJeHEr12WFAB9x3FtPWUQ4n1DTfLlPIRty4TdPFil1NKcdZGD6+knzRnUrA/eZkvAm
+GL+D5W+sNStohHilwNlR3mRDfBQSQfPg6epAD4eu9bOnw+gZVAZp474z5OflsBaUA38TNSwJskj
8rNeIFQhJvg4eUvC0bCzH5meu5fQh3jjlsTTZX1qu8/IfajP7rzdLUtoMUrQ0j/L93mBKpQYcZv2
xqxcyfo24ETUt8UbWRwbcaIBe9WI1GUqsJzVgl7Z1zbfpgd524w4l2ZDh5S5UPayqopiWmX5ditr
7+2dC3EtSZU/3tXL4rs6oTvaLi3jVe8QQ8X3atwH+vjzoqr1JWz5WycTvHga2OKjFkE+UIu4+EzS
7rswC+uLYmevjaY1O9MyzI2jRcHKTQ1UP9CAfzVzjfQZDI9Md1hPfQ1dpioJ33C8xNSYBRNUhrKq
jXHvoLLljZGxBBXO+pcNp7Es0x9jgahnW+sffVGrIEhzhxN7rzz2b1td65AVVUndP6i94W+9NONo
3UDtcvT0S+Fqn/AnV64IZuf7TEdmMLQnAAlDuy7TInnrVJJoo5JoawUK12fLWzBBumrfusovHrWy
StYqBLFd3vrpqzOOO4KR2RetN3JYT563T4Muunqm/4d8uUl3+A+WQ/5k52l38nyyDMM8YH4fICjJ
aUVgAzPLNzfISX6NkCQ9youRDe2xNFvgtcJB4kDhlF4CkDwaemgOD7IPXM75Fpg2HDhz/7P4awrZ
PS2KtzRN8u196sQAFmwqXbNqS6gBwzDt0G1xT7KUxRDQ7A7Ze1mMKlAswFN3vVOfbBKCza4mAgI6
TA0XealUb2NHXjXKzPKTPZG3Doek/pIn6Rswj/4bFs3Hlv3oj7qzoGRlPg72+fSQO9AEHhQO8nM4
2vXht6QDCBnHN2e6fQpPvIGnPIvL5XaJwpyuFQ8h1tIbWbw3xImS4oMMzrIj3P0UviodNuIGgtQH
xwpKd10XQHz7wap3gdE+ypK8yC5i7ieL5cwuMnufeFljX8JBVXaZA68rhaXOKb1DREGHfLUM52bZ
p1I8dZEkxEQrIejDY/UbR3rl8TZE15JFpfvi6daZ/9NJw1lCVMK+QBhikl+vcRvfe2nFN4vXqIEU
7Iei6deLBhz21Y/T7OrNR45QrcDq/Kpz6rZZxoTAgO4gCQdzRT9XquMcSj2qDnBZ3jgTiw8qtCr0
xqxzUdtIykbgyW2+iAfZKFC1X4IDKbZqAU6w6Yxik9ngXZPG8F9CL7dXRYc4gh4N8Kigd2Ke00F1
G1Lrw5SAsnFzX/mxJr/m/cg6tqRG1YgPKXOtAMjGh0EYwbKIEghEIAWeiWauBuY6G8IQz1PlETi1
dU6YkOw4myPqbphN9CBbbYNM59jY3oH0PAKjYZicitqqTjaINVLoVfi1tNPHKovEa2UUNpwKHzmQ
KQ3fCoUAwtzB/utIcqk1QXUn+Ape5DbSYsVaFGOtn8ktEXG3y+RDn8BQQsAzvESeh26U1uSkSBJ7
04+Wvo94RgCHSVsy2lF+YH1rNmOq2ieTz2dlx7FxyRPs70JVsT8Ms2QRerwPZWk6m7r1pvEhnT0Y
WnvUjqQ6EwKXqG7NVRkI/mMxX279msrM8bZQfo6QLc044pDcmx4WhJDbyXGvQCS2V8tog+fCQrMi
ROhtJYvyQgfTttorO/uZBYTw0L2DrKODZhIOJALS7zy3NXGm7fy9lSXVsQ/6dBWnSfOqh9E3+a/W
jD9C0QffI76rBNNHjC7mMQ5SRXtzHpPYxBSqyKxfJ2NOH/TeDzO7jcncRHvQnfTnmNIClxIn2R5K
lbvXmtHdk/Ikv9XrJCTKKPPXMc+GCjdsmjLZ9P6WTbCxVNpwnQxl2mJSYMLjw1X3oeavR+UZH/XR
R4ThQagO12yuuF+aJMQAGNTrhwki7aodcFyvw8E45Jker0IRKW+Q5J96voXfRdidzbo33uAtZKTF
63/r6qXtk9y6msFwLtzwZ9d3s5qTisd6XsaEEb/oVWa8qF5VfPC73wph90XrLP3Worm/tbwfU7hF
v6krDxDKVHY4i9fqwDMWxj8JUdVcydtYQxAgnC+FG6Ew6Typ6Hbtq3g+r8nbDA1aBU/Vv9bKMsrw
1eNkELJ2R+UxE/4eyoi5SUgVP5KVVx5lPcR3gqeyUksHB13kuTdJPzd7kL1aS2vFVnaoZa28lZfS
EeTK7DZ6KFDO+Nlftoya/7l1q2A/ss6ffX4a22QgMKelZXb2Mi07yzt2oa8NydTHe/3g+drWMUjc
y6F/7Qva9GffBu3eBzQOWmSHHf8oLwKhT75HqbmyyxTtkqaF+y1v733qkXTH+z6y2VIFYi0dxjIh
MEP/g4L4+z7LGpX49HyrKyC+5J281D7PLuBJwcO9rtOdsTzey7E1xesoRcdMDobiiFLTu3kIV5Kk
qWuL5cohR/bbHGyc7EU2Dir4mgKuFnJ9nRueETLIzr4aZOcyGW044p6xdEc9/b1h23QI+N1rC8Ow
l2RajaUcKC9IK2fnelvNPWVF3YMPs9hybOBppDjNvE2kG4+YIZQPsgiVKd/UBkpLsqibUEYVuJoH
WQytcMkDUv9QuLp+jlPzg6zuQ7RbGxMPuWjMxrdaI9XLEcLeyVZFqE84aU4XjLLN5zqbblO7idnu
+6gt0FNiEBmPcYWuEOfR+W1pCWqCuVCMU4+v0pvu4Uzy7+/WnN8t27BgTSZpeLu/WzllzLtNawSa
S1j6G6mEnvK4WDe5Dy56Fku/qaPPeur3YlkHMNFcIDSyVTZMQ8LKLsuJmn1KtCTbytKYlnuWSig+
ibZyI/a60ALD8Iy227CsiWevhtoegTIF6cJDqOCUsxXCOskTpB8q5LNk79tA2wjATpfO7OsRnoVS
h2fwZj5Hi/4S439xQEB+3yqD86bqvPzoDrCOXPdcdvFLPVdnLjybKiad3rSx8zY0RrQgEB8eZGtj
RXhijPGrr4GebkwsdoZecd4qSGPrrIqGtRyl6z3hyDaKTq6SuK9TdJAv6SidekDplQzg/FJeFJHI
rTJlI4tjPH6a8J1Fw6ouPtS+t5Iv6TbkxrQJ5+u2S/RXE9ZYHDrHJjHIeKgq5GKMrI44ZdvHvhTk
XiLN8sCFms/jmJjIDf1qHhQwDPch0zSNLKJI7AserYaAdRJ0z37Qds8YLRE6TACHej5FJG8wkOnH
L/ceWuu99JGRHGV/XE/qjdFBtJTFap5wzuLOc8kxfZWKBZoi7sY1xKZpx+ppyODbswEAal8p/FpV
RDJbw/K/B5c26PLveDil4AT92WvAhG07NQ5E/z56EVb91TWU7Hvs6cBfrPKjoYty1aBMeCAaaR2L
SSvxQHLtz5FSLmXX0iHPp/eqc50SvOFGNeRJIqr+OhVu9yBfz4KkmHRW+cUrgCoq5cBmTInFvoZU
ucpDy3kDOHCUXZtI/9Q5KhxE3dJ4U0R05N+Qe325sDlH/fk3xJyhbn9DnrKnkn9DBWvoJczKr8B3
u7VXxuY6UeNpCzggXeoIe7zIYlfF2VIPVP3FbOqfrZPrG78V1VgvtySN0jVsZ/IkhhK9qvikL9VR
rU6A4ftdqcX1FtlkdESVMFna6OZ9HMfuDQi0+YdT7+tEmX40JcsEIuQRhHJGT65XnWrimXmL4EJv
ZF/6tAw26GWlyN8lfXEgModl1Hz3rtgi8ozNsNksOAfQuyz7EXYENtBek1qnRDNW3qCEB9JGziIh
7rqS9aWjgwWC6JwdDJGv8qbHMsJvGWG4IcYv7uDcJuh3hm3iqqXN9nq2rR5MEyzoXCojHxRPXo23
xq4KtFVVdSgSzA2yi2x1Oz3fk0BART8iQYUS2DqpfHE0iW8erfkii0HSW/sJc0lZkvWyh5aSPyLp
Y6NMnUVQ3+exfY7HUSDSdYDrzUIKsMN0fSkQ+n8OfQCTtQbOQgqh21P9YrlO/Ew6PbjVF4m9aDW9
/ozaBmzz7jtq4zzDgL9c/ML0tj7SQRsnSLLnuCfJ0Shq993o1QUC0O0XFdWmJTKO2gnpVBzQ2iRc
D6VSv1aq9uJXcY+kDkZZY+a+iQgPlUiz40NblD0eIMaIav/onzljQMbO/Au08v5g6I11EfPF1MEt
ivwyRqE1K4q1RyCYe/h/YC0rM652+sS24t6/retwrTYc2WSdHNYFoPDHsE03sigb1LD6gWy9eLx3
s0FS2XWePkHetC5J6dVPTqcs7h1QlmFrFo3f7tPUhl1umglSnxwkG9o2HJZxEnhQLphI1mlNNmB2
HaY7Wexyz1pnYQEaQsUbx/XFm8ORbt+7gABksR7HYIVSjbqVRTvOXxrSXWfIVN4zDPV13bTirRh9
CGzuVRsi80jqAgl+X/0DGJa6iaqCI42sk5cwzOoDnCtoy/RVp9xYe1NV7Jou+wQWGOq56+lLTXWi
az9m4mzqX1tiCxBnsKvYIWMG5XVuzKs8vqpmqC5VskMrWXdr8IpPxqhre1lCSlGc3eyr7C5rQqGp
Ozatv88TJbkKKqJRVpXddRBJm/qTD4fqNgeHC+Da5fQJ8ouzqFwy0xGpf21egEL0Xp/vJc+7leRa
NaBycW/r/lL6NU4ucr96ynHknPpnvSdXPS+Av3reXm9umwV3/sM4d/BBP/r9zu/H+AizMT6K2Lu2
6dhtkWOJj/d6eXerKwcSZj3IBrrfq7OKlf5Bluup+5b4APPxZzh6qciP8k5e6nJEU0VPWgzE/mzw
NDUcfiubdrjNVT99jHp8KG/T3GfoamVcadGs3TfPLy9yLjYF3cM///F//99/fxv+y/+Rn/Nk9PPs
H7AVzzl6WvW//mlp//xHcaveff/XP23Qja7lmo5uqCokUqFZtH/7cg0zn97a/8nUJvCioXC/qZEu
rM+DN8BXmI9e3bIqG/VFgOt+GSGgcS8Pa8TF3OFJt2KY4kAvPnnzljmYt9HpvKGGZvbBJfT3GMu9
dqZ3HQ8Y4LWyi7w4aekssgq8b/mghL3LRgWTgGTtR7F5qiZh3C7ppJ1MltZHcsN81qglmSdQ+cVG
0fz24d5PNpBzw0AzD5FMLkKCoiLblpnTH0WWDkd5Z/y6m3ugnJKxjQN3GnA0OXq6tmvCNr8UIVBa
zxx/K7mZuhOBO67//pMX7vtP3jYNyzIdVxiOrRuO89dPPhQjOD4/tL9X2LgeLT3NT32rJifcLeZ7
2Ns1+Y25plyJEWcyYBsD0iHz5Wd1VLnIBpa1d1RIbi5TUxUI3gz1xQ3tCgkF6gbPEsBJ1S6A1fdn
uWirb2VStbjPBK8lcP2nkGz4q6q/JnHTvhiQpq4xWG5Z67RNdNQ8KIaymGgkVQZDQTx/HiPgHqz8
pK4g77fiFaxFspjsLNnL1iyPf5t/KH6bXzHUXd9WEC09DddTz2sQ66i7I9Hnv/+gXePfPmhLU/me
26ajQfkyzb9+0K2TOWxY/ewHEZEevRg+P/kJ+6nLhyqQsoDYh1qe/IzvzX2OLGqdZY+3fkHdwhRG
R/QxMKfqQFgHPmzMFy61xhbTzLmyc2b8sLz1PHO+tfWfvQph/ehK9l2lX7g7NKuMVec005emeRhr
4uETBjFrNdXbXZuazgfhaWfZnnLKIWKuFzA5PetUIW+8qDtn+uLV8YeBGPMH1oB3EybAD66qawA0
XAwJuqWTGM6dbQeHti+OsoRI4Hj+Wd+d8XlGga8rMu+hM1B+BOZiLD3z3oWhjZndhuqKWS0n9ifb
PALlESAdgoR9OFxVr/wwDpqGwVtHLMlp5r/FVz7a9mpshfpJRf1/C1jIuhWtMTxlcFifDQeToDAX
KYapjP5Ps87DKwMthL//amhC/8t3A4UdS3NYAC1VM4QFTePd8menSoaIFvIaBf+vRTrW1l7twgyI
S6hxvd1bnhB70NfqAngYKHXZdOsgm26XSmC420MVr+oA08E0S1ZywSR1XG6cJgA0Oa+lHta2m1zB
CFwus1YHoVu2RrgGX1x3WKt2lZ8CaBwnedfW7Utlt+HuXl8gEH3r0f/ZKPujA/ZzkCy6HEGiqb7m
esYGLg7xeoMD1aXTR6Lz6S4AGL80/Gr86PYTTyF1CE6x29+6KZPdHdMBBWUvc9VDX0fq2hPIKzhz
UdbJC5BfBH2cVLvVyeK9s2yQdbfOc7978T6zM8/8blJ96A6crp0nd2hOdq1bqIWReVbi/s2sONCZ
kB0OGCG5KN7OOzIlSj/WRnUK0cv50rZsi3aZ3/hXj5UUsN6MixRglHtdfdTnP9qoRbqtx0pfyaLs
prsQiQutIwbnocnDtzo9d5GTnkfMWs5wZV66YlAf3Ta3nQfDKoatkfIUk13kpZk7B1b+0va5+niv
v/eVcxJCZQJF5Lf5IsSAUU4KqoU1JfHViEdtOdT4fBSuiK7yoqfh5yk1x70seUiLn734oyzIMYGN
CjV4ivrhXvduniGL1dXf/4CELv7tB2TosBpdTeMRZgnr3eIag31PvSAvPkP+TXnoZ8FRevcQnCcx
VbjuUtQiwx/wl93Pu2ZZbArxqQYatkd9lfCC+4TsSHeVhZjH41JHzHIji8rQkjbwhivrhVcsAH7/
KHPbP3SVI7ajBmLUQ+q6x0wQpK2BtPKyr0ZrW0btW8gOgJM6yiINyxdIMeAWQNGNNycjaiLrLC13
n6JR0Q4sZhtZmkazfUhIWyDN0hX1dcTAxwT67JoX8Lsr+aZYtjMo/FawIkDTPXt5G1z6CKRN7vfP
skeFuDWYxSTfyWJpW85jX/LVkUX4dTNfNOwRA5myA8aGy8ZwxpNVjONpKpsCU6lARRK7Bd4fOACl
l7KpVtTPbuGY29HFeN7HhWybjzhQ+MOgXQO7RvhBTTQSaCMc//kumutQCtGPBDC0cW/HmvuIhLr2
qCfBWcIPJBBBIg9kvR1FqOWBV5hQkEiCyN07VmyfJ2VmKPErqonzrTtiExsNZ6w9ewVrF2SoWyRo
8cv8SqNn8S5wMcXk+Rs8ywuyvZc4tuujLN17QL4InuWoX3PIHqGPoJfBLx4dwD/XRbnYQS8NOHd+
f1cti3aH8rbf3druS6ZcRmWb136/r6nyrjSPXe1U1mn+fYM5jQ+GDYTdpXJrRaI/qlqern0nGS6d
HYR8qCJ6bQMwgXgN5V/KtDkTcvX+sJqvXTZaBLWBlObWpH+vG+1zZrnZJx9E+iKzAuOx0KNoqc/h
t1GP7GM0h+hCaFe7TIsvDhIsE37M1MmGzHm2AnQJO1UhhD2byi6yTvc39+33kCXrHKYg34KLAwH5
26+bxI9uNdGfN3NTo9lPSoC5sKUmzlFhf4P4XdUDMxWQ22Ul4ii8ibLxijWYjPASRkI8FirYuaBt
0DOt0QFZ4uLpkoAV9ZXVp7pE41OiOJuSzcXhvv4ReLbW4cSacFv6OnoHDsZWWuTv+jCG2TIBo/DM
9iu680j2aX58FaZbP9oqeP6yysrPcxxC9shbLVw2VYWgGYpOJ8szWQhKW98pDia+OjvufZFm0FLn
iyzeL1WpbnojCXb3qtaK+40xVuH0qkGR2gjbX5mmGpzI+aGjbxvG2VEiBH4QZt90tglTJ3eibh2U
lrqQzebcMRyC6KCq/kkJy2jjhJDzjM7Afy6pkEpPswwhCUKa0Bb58gDAWtTCs99KW3xDRjf7UcTQ
tFxwgrBxx61SVsPXWAnxImprDxdgE+HaLq+ec7TsyAsQBYFC/4wFRbhS2xjK2dxohI1NJM9dy0ZZ
hWUQKvFWUexkUVGTfi/8Wdakj5tiMfXJSzLHaaeyyJaFqI16jUFeugoxatkHCQrkqmmhJiBvZaW8
4CSEuvh8AdUt8gdEx352l5WyyHJrbRxzIEPmBaCvB7MKH4Mw+ki6x33yoDg/dfMd4UVSb3ExrmRD
H+fD1quwkNDSCZFxL2RZcYbxo66vS0Sk3opO9/b+gFQlkDtQ7mY0vU6ZqvLF1aOrvPjKS+sB61W6
ML426G3utbH6fG83KgikfTHoS1mnq/UXJx8iNgp2jwtaMiKl1vvFl0bATXdBFoLlJ8FNJLFf8E1J
v/2HHoWvIhBbmB8Nc8yvvovO0hyelaVI+L+V5jZ2GsatLUfA416a20aoKzhyph5SIW10hnpAimH+
vZVJnW0GG8l3+XvjbNhcs7rbe2a95keansZGU16FgyYW6gAwaevuqmrZLkly5RV/xOFQGmSg+7lX
VPQ45ZQBJNO5NYnARgZ1oT2QA3Uf5NR6niRnrWlvryZfsuu7fFN5IIdlMYJDssG6PnpA5w5toEkn
tmJD4M9GxK065MFWGsCZq7wgSnUailygh1g/CcOcOMWTrUUZs9FhyLOtvFUCaUOZUC9jPEYjHmEI
kKxCSNfnwugyDi1K/4Sqkqy5V9+7BhrejrIhSbVh7qraMx2/ABG/DXOIYkOA9pyL8vIPIpJgbLwf
duogumg1gNKS2ahPa6fDUGjaHvHHoV2wSVSWeamPn40kfHStqXtRfbt67Hznt3pzMKIj9P+vqZ8a
Vx4+CzUx3A/aULofwBUu3LAvrrKEgvZHjdTKUZZ0rFAWXVvm+NfQtfNhvBXKlGxkMYQ8hlqDrS/l
bNZYjY+2PqOvYRysOy2PVroOXXbyKoFYxiieKlvj0AlZ7Su/vUunxf4LYnvOFp01A6W9vDyOHgGV
vMlInCvhdzsh9sgS3D57k0+yKRhHkOZWd4VS3SL4S5co7iCvsttIeoX/SBc0xwnB9c3f7ybN/7CZ
tFXb5pQOJEMgRPPXkzqc7MyH7pl8xuHywerKFqqnUl/h1caPRY0SKhia5irrCrvWWPSTdiOLsmGC
Uvdu1KBo2zF3G+VZALbIpoUzuCnqke39xrREioGjrwPGBs4BXbOp9/JC0K1c50L9MilKvc98G0EK
ZIrqvTpfZBdZRIKccfL2Pvi3MXKeYaw+/f3HpZnq+823zXMItXHL1UyoOu8/rxo0DwAVo/+kIx8H
UlkDOTTvJ7T5Iu+KIOGxHqrNtYK6ubsn+265QKd1642tAG6QCUKZOUx1A6hyZ3MEyn0Oo5b29O6u
0xP9Vjf8uvvf9+v1at0If9qoMwaEkIFD5MSK9vJYLIu+GcV7eYaWxRio8m9F2XrvfB/b5Egvvut8
L/p1xQuherdQB80+OHmePzkjoqkQfZ/lBYYbroeuYWxE6QbPyeRmTxZSSyZGZF/h/SpoBmQN2YNO
R2ubQ2TgmDHnAsMAsddZ5B0fav7b360YYbY0GaLHQmNJtgo0+eBmZx/9kSVfCQZtI4vZYH9Qcju7
ZPpUXgPVIK1lpMhV5QiNKG2zuhWjCRGE3huPfdSNr0b2I0qn7CNQrQzMmDN/s5laadJwmTtq/Shb
RxPLsCCrXmCeDxwneAdyMjUNYUXP7+BWNOcVqssurZuV17oTp9QHYS9EhK6yn2jLarDFPk0K7xxG
I1iRuAy/8uP4BCTReDbUyNhZSEutaxFVnx37q9LYwdd3A7GFffv7779uvf/+G7ZlESS1dKGruukY
79aLyWDVVED6v1oD245XU3PMdR1EkHr8ZNl2rbdXLMPbB115CZA32ciSrG/S1sa7ZG6V5QiyAaT3
wtj2vUkqCA35hwwWE0IikBvBC071zujEcC1LqzgjfrJAtHi8yirg+d26U3APkkXZYOrus1W1+kFW
2XbfHWqc2WVJXgZPK1BIJKoCWt9dRbrnr8n+2ZsciByCDoXxxiYTyXsVXIgg9v02IGxHPGV8CTvD
35WRDfCgQxRwY+JXC6PZdkDycly4/eTlTzls8o1pVnu/RepU8FjaRDMFALTjzwu8WgjRCQIO9waE
9wChzyPseYTsnBXWV83wLDJgBZCizm/LvTqbaTa/7irZIst4RzsO6pc2RBw3WsuOyqCeUMY/v4sD
yOK9DqXjCSjDQdbkPI6O94hCg235Hjk/JB6g3aAK6iiv+Ml8Nln7n2SpbZ7wunVeUEdJL6odPGEV
qbzqbTDsVfJikOZa5VUb23CDmMiq7jWecSUZ2CtrdXSp+Yfg2iyelYhLGfQ5+Zeo3Mu6tHA3eZOO
Gy8qur3iKS2KHWO3dxPdKR7uZXl37+PMvWWRY98pcOOVjuHU9naICwhe/H/WzmO5cSVrt0+ECHgz
FT0pipQrSTVBlIX3JgE8/V1I6hTV6j5t4r+DQiAdQLGIROben9mHfvl8zZ7IMzPsoNgWOMpeciiB
13zoZxWgHpF7mlgeaOZJI5OxsGtWUMZclAe1BXebm+V9AeR0P9ZW5Ny0PQ6lNaoHn7rFFYr0KnLB
rBQn3zwkTR2e5AHl7+TOHc+yQDQQUoZrhl+KTp92+SQy80a2OJEbLjVTQ1VgHurxYzq4ZAyYceIH
gDngnSF8yFJpI5ETEIeUJXnIUq9aIwxUzdoY8YM8mCVkzK5EvC/pw2Nejz8bvzeekel3ZUnmaGJl
+lAK/yo1mKU9J4n/oa33C31J6DVbBqU97ZEsUffyrBXDdDmTdckkUI4UKViHLq32juViGFFovrqy
nQ7Fn8s5ukTJJkO1F/HDXt+5FQj4IeuQg0fJe1Mpo3/XiWxaKeQmH1BPjJZmHrbPuUU6zxd1/Db0
0a+Y/eQPK9f4OQ/o5iCvgpdOxKajQbDLSYIMnlSKz0uluN/tsPmNfrj7mnsFpiKllj0XRO+XPoIp
/yGaB9nrHxcUrmG4KptHJlUmU5rnCfdDNjCx/TAXVeM8452l3shXryg7QPpoT+xl+HpQkCcFJJTu
5atXtmZR896qauiQy9brWNmKEPcOscXy/l+Nvw4I9TYAG1Lr4yGvcPjIW6S7MscMjrGGgoA8sztM
s9kM9zrU3zmI5cYedEo9ahbsl8VzCah6ga+aeDbZtHfduFQU/WSaUfkyudG0H5xCRfGJIpFCdeUG
6CbIoh04JG2rtjpOrVa8WFaxgKEM28sCtB20ob013KbaWL1uP6NE9yA3gmM7Adtvo+YRzw9r2wRI
DQVt7DyjjfEQKXa7DazQ3CJYt1ebIn+zFOw3yL5qR9PAfQjJO2vlFXb/BRDdFxnl/tM1a/L3rohE
aZeuLpKxhSiVpdXqztGELzAtsYRA/bDoDqgtsNjrMG866nqcHY1WuN/1bHqweSi/I5n2ywkH+w2q
W3fjZf704pNdWpS23T8jD4k6kqd3j2mM3lXVEaRQFUS28D8xT3kOFEk4dXgHUlfdDJ3Z3trCdLa6
Mnh7zwVLbigFzrFCqAe3wu94tHEX8qIi2nRD6dyhkqiAFhmnMxrzwaooRPeQx0UKH9Ztn5paZy+v
5+ILE5eB/MWgvUYOcudNKRSIR9Mrf0n9gwXAEYqF88sSePR2RbgPSNpsK8Gf0wO9Po3FWN3nZfUd
PSQNf15TRXhQq/bwI2awo7iR9dnQOpsam+/1AInjLQysLUJi4ZPoTgMPN4CKMd4CzpnuMcJFSqjp
kx9mhbhYlWC5VkEh7eyuhBqQBmsd8OQBUUSQs4GVrTDvDV4SYX8R3tT9UpJ43XXou9lFrG9H9jTo
CyfdQ1b4xtro1P7gxGPChBiUsMbD8hHbV6ZLpJS+W9W01kpgJ4i6ozgP/R0EpOJcDrKIcBAM49oK
l7JBczQghfJUzWJOZafLqTcPh7uaH5Low2VkZzdq8btRi3SnKx7Gi4IMpT9rrnZ4YyH34WZPeOAi
n6eY+S8jfBNTOP3IeTGTk8zVe72a8i30N3drKoF+VpCwnTW0q+9NUANsY0zuur87XS2ey8xM1h0/
vYNllOKoaLmzRKRrIBxdq7wW4wx2yvAoOYpSacmYVymyvu6mx2vVtb6ZtEdZutAb06i5XONv6+RF
5B2GPn3NDKgJduRaS0c1gqeur5q7NnPPuhKHT7LKttp9k2jjCaPM8Mn16mxpYVOxkY2x5WZ7MyYZ
IIvofBGPszemo8bNooGQjxLFnZFO7clulRZxVKwvEWYm99Zje6Ih4NrPUS2yyzFoZa85VRhKPupd
8KFbN/YwJ70XI3HGbUmYDs9bks165ZKBtsb3gyxmycj/H7CGJeEj4+xrBWYC0V61fOKVsgpdta+G
6rXvdZPNg+6jJ41oHgNYZZSH/7BA1/8R42C6puUCLQE4YvFwaoCJ/vF9UgG6mIo4x0apDUnGrJlr
y72Y3I1N3O2+msEWE8Ypntu+l+a2a2lukz3b+bU+/EPPfx4ne4KtN57/3OHPuChR6o2o8+kGTwLS
KX4nSK94t2rTW8fBtcc7WSMPY1qOGwUA1M2nhsZO2QXIQLHrZuoSgjtUXcs/ImYWP/CAI39d+1tZ
kgezQVGTiaJeaFYIYKtv3Q7ND3eEU46Hle242FJ33skZI38fGfF9lMfeSVbJMyUiXdMFE9LhfxqI
btVrRK3gz3rNCgaijhspC1ZQ0uUSXjg2uU5uPYYwyw6sHxL8L/TvNXHep0hzf01IlD3XGurpI+o9
e81PrDvED8OlngbNriyEh1VYsCOMYT2gxVs+JmW+STK7eLFzEd9aHbFBWYRsrjNroZZcD3n5Mk56
tFBmRaqyu1PSHKgqgOsl0TCbx1xYBSYvWK835l3aKGhHgDta9Zkmis04Td8sHRXBMYGQR2Tafe5K
/cEg2foj60mhINVYP9pouW6BNPNy/ecexC/R10CuZVOLUltP+BcfbD3LjuyByxWuHNkX3mU/JRVH
19+6tmvO0JYdc+s7eHPpZmkRvUmts0gLbR8TKUGesrFeVeTLwsHKfmgKTCzZg0+v7rsRVphjk75q
SoRdwixhCV6W4yshdUDCNXtlvYyi19FYRIorDr5cpvhhF9xG43A7qEGFkRZZlFZpZjetGM3NUei/
A828I8ycfK+Rzsds0fNfXBTWFixKk6exj7Slzx9zTiOvXeee0h+tMBu3Q6vq+zHqw4M/WMW2cOGC
Em5M13EdRPf8j3XL3iChPAaZ3axZg09HoxqnZaEXxi5QlfEVy66FUw4eMXO/Pg5gsfGWo970sUEy
woFu88Q1VMil/emmJhWyTfMMBnyUq7W4JchuSYIpV+L95tWevJh8hZox1W9BKtJVarsASeIK9LGW
+Isg7fTvqLCngWr/iFTcAScMYk924On7pq0jPqxevSQ4BGV2Yv/I0vRXroj6yamq8j8tfa1/RAnN
U5WnGaauEU5TLVMzP01V7ZBoDtZM47NqZR5ssS+u0THx5ugXWb2HsmGaVG9ZFJc3ttJ2px4t/PtB
115kfTIlKObgflHWGCWUQ7KTGxFZjBrrY1G22kV7qKLy3pvc9NbXIrEO6wHBFRBpi4Fox5uRTXCM
S7R6PHdXWk71u7HLb4hMuS+Kq0HUEFq2I/nzu20b9aCoDcmbDmn10MkfGtPTH+u5PgSRh/CiMX7t
sXlBBkiohN7ljh6uiLoWSN0u5H5fbv9JcA3HCO22nZ06ZgubQ0VByzLijZP2rCwtlACO2JDX78F0
R2hLr/V7zMtzIHmhOohbWfaDQtwGg9WRlUD5/FOD7GKXNkNkxxY9tFXmDsBo7TOq8M19nZv1fYek
Jqgj+6zEfXMfojp2W2AQsyxVXT26TotEmjpvhlS1xBcnGn62ERxZKKe/Hbd6iH1Xec3ggCySuNbO
kzOzF5ENJ33513DIne/D+eYuw20rMH/X6JFMxhic0MwWWyca8hOiozBlAjt/resITSnHzjZK3eSv
oWO/dT6G6FE1RY8ePuayevRyd5smTbiSg/KR3Z+p1/4t5nvtS1RsTcPPXj1o8AeyxDXatBQHZXxU
pvIkkeB57d85sVU9BSgjH4SGlKGsD/Lg5GtN9WRgvZd7SKuhULU225YlOCv522YUHw/XOiQMxcos
auNGdrk2yGLnYsJbkpdY5qIB+K1n6b2HVMyK5YbKi3J2foszHKEqxIMTloX7DOTCweAB3Rpx1x3D
Gv0MNejR84mxDRqzeHhA9ddflG7ePKMx7d8A7upe1RAt3AxV62+6P+eAywJplWY94jOHqhJIdivA
/8YY/ZsuCfAjwnbtgDZ4+6MLokejn/L4NwYdLFfn/NnQkBfwu+RenUuFGyEfaSf3so2MzqXNmCHD
f9pkTu6fx3lJHS57keuroISJi2MEIjQFGDdz5unO+Nl9UYY9YpwziRdPMMjSadn6N/wiu0fsvXcs
44PfDiehX0RvxEJQ9FOG5C71UmOvGtA4slh3Ht2aLPYsv/MLpzOefuCfWqWio5srD64G0wr15Gg/
BL57F1SsNys9Hd+KKjhEXtoeGzUxNg6RvBsCn8FvFBOyHDUU7FffCpLLL06XlMvK7aaT4ZTjdjL0
cmf40FMTJUXUMQb+n4aNdjBqLTqqaOyvAH0lL4ZIkUThM4FyQfrEDL+NiaOxMxxDrCcHZpoKDnVQ
98a9EyY4BGFZ9d0RX1kyo0OL1bk4RgP8JHAJpTjM+UmRhwMKKTSACHo/M7VxuGkt6O/qaNnnXrRv
dekNr707jmsnN4k1zoiSVjOXaBB7T2MqUGR2i2ihtmb02hWYYBr8PLay6E01zPpAPGCp1KLtkTzq
cy+vMNJt1sLJkb0I3hH5VMIfuSW6O/IJfBUlkuJXkNSEqDqZ5ohY/h+wFer/S5yGxElWIdqB4BFm
TOQKDDxZBmtPLsjbmGXDzKCizgMZr3uCOmffoLcmvrZBeR/z6wiQnFsh+lKEN1jfHEajD763k9Zh
5x6Zz+p0d1kY4KrKRP3Fx7HlpWy1adtlOTqic9HzEFNXcH04XFr5s0Qe2Hf/fp1u/9O7zzYMAsS6
5Tqap+rOpzi6htCsPdqV8gRzEZseHzv5sZr6kyqyZN+IevZRD4snv2BZYuqZ87MEFxi0PMTXvqMF
dnVEKqey6A5ZEaW/ML0pC8O+ds9U9/3SqYI28KXvfGkLX42bxm/1BR6NToomIHY4aZoeWiK+v+Ad
7IeuSL62TW8uUCTIzxBM9G3BvmOLWxDES3cOg2K58TUb40PAolwOwrYpIQoKTmMCNyEJAqWVRU+I
Q93oc3Y+FEi7JYLk7zyDyLY/JUzNPrfN40C5OP8Bhwpk7lPgbRYBMSxePbbBP1P9BKMjfOObwAmd
J4PU7jLpxqR8SS1El8Mp2QAUaw7wyaYSBx5O6450ZDsfLi25OXoLWSnShkzkNLqLILNAktrTUeJc
JBxGnn3CxHwqCmFhJzG1uAS3PE07s5tNjsmnPaKYx6LT7buDplTOLZqSSHHbmvkcZXjpzLugX1mJ
7UZh/ZSDMiVikIOvFIqf74OaJOCxDF3j2UlLlvrpSUfp92cnxMrVG56SKigWsFPyXxFWFA76R6+4
gSF1YKjWA6xKa1UkkX1skcjbTmWi7hI1CY8WcIG1OSF+4oXml9AnoJYCsrklRIfN/RyEUbJJPOXA
BXlXivEXwtVxa/IDAY8H3qNH0BWfpRXe0e+DCIRHl0FsW6s/g0aJFKixJKohzl4GIYZc387bpsud
fF0RT6pvkyIBALTpTWTvkSUMoy9TG3zTLFe7FUYS76cy9ljsEmVsfNayzTAEWxmDrGCg3FjV6F1i
kFkEEAVg0nOJe6pQwW8qioYRXP+7SfvxK2SqYV0TT9m6VuzM1ZURF+fATF4xAPDvgPbXu6bRX/J2
8O9klTzIopelawLv8e2nerPR9UWXiXqVjw9JhwaNBLSTAalv5dn1IOuSoC+3SX7LDOX27NvUxxyX
New7fetWm1O7jg2eVndzGytxW3+WrWOnWre19xjUQ7PTs8R4SSZvTZLOflQHJ7yvQ/GY6gNJMHTV
thq8ZNjjurFSuiFaF2WdbwXx96V8ajV3zLfe6HaXomzNbGRztHFjle1va96aDb4Kvh4YF1UUlVg7
VuA/H/zipzE6ym2DH/VRLnBDbR05anW8rHl1FzNSovN6vyQ4zXIG77SVwHqOTEkIulqMX9llBsux
CcPbMg6zR2uKP9bjAnY75Fb2OPe3usx7M/XbdDTcY9aq+XPShStTfqIoK3cs/d2lMHp1a08W/wFZ
iMBQ20LnTcLiWWnxh5v7jnlX7jLiwwuR6N3jOITlpnSNeC0ThX6SGRDNTbxd+cpe8vhcqto4Uy+e
LiAYsF7GcjJwKWVt7Owzv1Nwgm/ZXsZt9Wq1yTmYY519XO5txKHfRIJGGDIh0anyI3+HLG2ziQLP
fEjzFFFwsCo/W/wkk+Z37qvWW148EAzGYOHPCXJDn2o+NsERyhHD+dAnr1rnDauYLzLlAPZlzhHB
OJVJhbwhZaRHOGTJ1r7eAb0cv7t4n43s1X3+OxewGtu7FHOd2w4K+SrFZe6ty2oY5HhZZQU6GZ4G
WT5lkQQQ0IbkCQ/pOWv7J9kDA2g2rFH63JZIq0MgiXYazmAP3Rx8kz0cZPJLqx+PJXPaEjPw5lTP
B6HaYqmGmbZ0tRBprsSOqXRsA+8OJ37OhujO0NPqLF8+BSUGlGf5M57briXUZz6U/ozDc6n/Dy8f
T3X++f0/w23I/Ggk6jTPmVkSH9I+hqVApFaH8Wny9rWiiW4XZWCSPM/sl8ga2AdJjJBnQeezATL1
NFrGja+AJev9dZf7FmB3US01YhOHCh11sufqU+Ik+HcwVW2QJYnXtp8TFZ7BxBJkHE9Bc8J+FyOW
EnKROjUHm5n1C1SeL7mb6CdZUgNMOvL4KYmI2mh27u+Zt/GtyB3rbYQH7gCUuy+9RrlLpn6Y1cL0
u9FTEBZPhvuw7ZvvWdj9tNBzf6uJrIFd6MeXGGFsDETTczIG4q6IrRJVGLe4qz3H38aaaHY1u1O8
uRS4KlX/OOjqdJtGOLJPev84Vrm+iHFrXdseWYWSd91Pz26Q/gFtlGgxxrx++33EAuEhMzO0z8wA
Jpfm1d80nvZcL50XczRx1DLtfGNXZXcf2uUxBcr7lmaIGs8AQ7UV4WIURXh24upeKGG8G4bIPvg5
XBR54PUJQhEBVtaZAa/Qooj630LnfUuGJqq81xC++ao11PqAfll7IiXGq7SLxhXyV9W6TnzzVDM7
QcCq3DU+siQfXC9EDrRLnAfXR0gUGNw3DcAMoqizl4mDZRqLi3Whui/YkvTfXTcqbipRN6t46uKN
Dat4wQwgXjwbsY7aDPsfgTVu6qAS4U1nPPW56f22euWenfS2JTu/HB0YC2OiL9pWQ1A3C90NglHe
oUBCfWu7yh714XylIX8zpbhvqqCrUQXGOKAHF7cu/I4deN6e9BL8XgPo8HuXiLNLsvUXKSdiNo63
QJQfe2J05PdoCADltsI7OmS4iRV9iJnl1ENbSG+HIIzv5aGqkO9WEiB8c1WiKDUWEugGSf0h4cyy
RaJ8HdzyXNl5+QTw9kmrvfQE/Ux9LhTtSxFozp0el81xtOozRAAg/VhwsIX7FatdfqtGwQNmTOMu
cLLIvKmjwrxVCEB7qwln9zdhEzUuO7Vey6Iy2ie3ZHto67246+x2wDc3z99MJZ69V7vwoHvdEZim
C/75Lx5O6HFWhcbPpAyDDcTVd36O5NgkBDEJ18xdZNkLm6+Kg8tG74/PZEbyU5XGz6xOmrsRuawF
yydtj3FP/0V1mamBhmcbgiQ/ee+K+8ztjeMwOFsrNUOUIO2agJ4JBH1uxLFX3PeD4+zLKflOjpEe
QrPGnRclIO1kOdIdTJobTLfwHOhXJZHlLyxjuhXQe15rc9E2bARZPa2D0TOV68grx4VoG6UgFWfk
h8upY+JM47Pichdirk0CXlCurixCtBNF6O3zZjxXY2yd3KzdsPtcmZ7xsxAYiKlx+12YVn+e2qyc
DQDqdR29TTXPYcxOZ+zi5rcwHxEDFM9NEnq3lT9hnIJbyHJI8BTuYqb0SOn8rSqi7KbkcT5j9Fye
8/nMMbVzxqR/kFWysS+abCNQ51vIIuCm7E7R6u+QLg/FrFJWJ2q/Ew2ur7LoRMFE5C35Fiu5/RR1
o3jIsCpI51JZqMA3gx5dSnVQMD3jAJrs/SxNjH7Th/a3a9W127WvZ5QVqQ3u/mekg4kkKN7fSNK6
+6Fq4p3b+d6B+GW2jUwtOIooajZhbSR3pBLxNCqN6jS5tYPOoYrqjAjOHm/mbZEV2SF3p3Yf8vhv
u6hwb41ixJN1xK51qFqU1sF9PGAKgZiyKdSnMr1HfB/UgTtlCNXG8bY363oXB157QiwAjwEvrd90
Pz+qFU86dma7Tsubr3GNvS5IvexskHbdAqRSt33ZJYsKq5yVRhR1p9lcTVjK/MpAjMPFm+MbVOaV
rtb2L7fMHjXWEIuGoOJZGMpKYG3424RUFjIXvgU9n1CESXHGiLLb1mN75/IobRLdFZvBAiujOi6x
BTvUX1Sr+a7bWfw7t4+gNAnk8jCfbXLPb06Ijn7Va83DhG7qukLg/dbFas6LyQn6gdKcYRh1i7wh
E1Bh3IbTRfpLRbP0xstZk9jIYa+hFxaHaTKsI2JU2jL0hPZqIkVLDMQlUelpTNnrRkWuJAqtCRlL
tdoTpnSAi4tfcCuYKMnasyNu7Pus6eKDESEQ7mb9eJd58/bFsr7HWhlAy2jHrRa23cYOWCJp0Xjf
gdL94QGTw34mGx/GDCGRNEVCts777oXwBAkSekTzwtmtiuxeF3gJdUOzVZ0g3TkTMqPahHIc/5fJ
ZlRb++SZCItEogqQIINePOoRSvQlcPwh8vwnyzSbs4N6V1LGN8JAk72aVVWHNj1GU6VvyCC3Kwnu
wgOmWNoiqnYS+tXFMzgDHu2dbG06lHUcy3xS1T6HrloQMsWAzKr7dGGYvdh1nRasJlfL3yBi/CLr
MpwrD2pHYYQ/o3nOtfD1LXulxPaFOCwaWPauj/pxM/RJ/hDowiNe2TU/bA+PIiRCf+Ey/atSI+e5
Us0JxeLkzR3xdy1ywztn82HU0NbSY36o2HXoCiq0CPBOtVOuQr/2zrKj59kIiMamd3OtKxVMP2qL
iWW+iuyWWoN9di/XvlwstbVNAKqhF9MLWqvhyi3KHKo4AUA4g6yfeyO99WLvq5MY3jEy2F+HzeNk
GNFCn/TbqfEOZlb7e8dz0eWDoLKYxlADetIOWy9tdCwP0/FUzodom49ZvmZzHG1LdgpLmPv6i42P
hFEPw2/ycxNIZRYq7LZrJcXruvWKlSD2zXSZBhPOmUzUpmLdD8wjW3VU4mVa2dqzHQfO1k/wP+Un
z/Oqpa9gZtLl5DYsuFRcmScf9EhmWM46to1hKawElwt1dG6Lquv6G1JyjxZqh1tZdz1ojftXl8bV
iashJwwBp8HKrGle3EY0eL2a0Ze+Lopln1nGOfFCtqhgIcBzb2JjgiIAIQF8TxpshV4JTJjbo6gN
toBEqB4z8kw3FcKXO1mnZYZ900/IGMPgOuPi5PwiF7XEjLD1A/chMFglR7r6TVWUEYp5Me1NhYUg
8u3M7uMcmqgUwUIweUW0Kn0TaghgHTjQDFx2CYCHe1Dp/aGbDHuRDG69ssHQW2FEQjLIsNEsh3wX
TTnPQ6kq2ChNmFuEnv8wOuIhsIMj3OgAlfBYIcCSdBtU44t74mlQkhUEMxWtVWBisGqCUls/YzwU
HwfiGoRC2vo5KQv3zkvMJ34/yGKOsHmgy7pdkJycjmDPmF9YtJIPVrGLW1Y9CWBJqpV1MRoGd235
QxbsMFRXhSOSWYJyOieBD5NKaweYCcZ0vtSplr3RUxfsxdxFNrBbME+WcitrSoGctmrh4tsqHTAJ
z6luuy59P0uNMlkVPXlX9CeaWbiePpdTZiJ+V6nar1PehMfawjIUJx6UvjXPP8oDPwNv18G0whpi
Olq1zQsgi++xpsGXsmBalJKn2jTg/MU3s7NmzVNZ17rFXk+QaypiV19UJsyuLrXJwg/JZlJx5Soq
hItM3zir42gtDKwe7kM+9WZ0xnSrsLWs9GCCjTbOIYQTCNZlb6kmr2mQm16pw8WJzbceUt8x7H+O
RkGitUOOxHMJ3JZR4uwbv2EtNp+h/NTkl0pZlofWuSPLO677LmpXhE1JUZQwIYWSvvlJmHy1FIL8
WDK0X5jvtUUb+8EjWJRoZca1f7JVfhRR8o3NFQn4DscYvbN4tcxFecCmAFSt5REdgNdGkz449j5H
GFqk+tloHiKzgdio2ikUc77g2IsxmFO9Ot35NmbD+aShKF9OxAPMxEoxKlGMe3moQiiBrLa6Na6K
73V128EwGvRqN6S1eeknNHzBBkJRaA976xJtffRXNXOPjcp04/lj8aSFdvMgGqxbh6x4Mp1+5SWq
cj8v1P2u0V4MEKu3BAj8S9EqMyzRRhGvM72MEdjsB2VVFiE2gmqakostfuCUVxziHHlGnrWIHbM5
3FsoAWFtn04by/PdQ1IrX8IY+R4BQ9Ls6uYJP5r6qQCNVBqoN5WBUj95hkAkbRw7ZliKLnngjdYT
mvFb/w6XJHGEuuXf5bH9U5um+CXI4noXqZglVV6Q4C5NuscUTbSVrTAicK4KzRL0Cq2+Yi2JuCiP
qmuqD7w/gLFQPTg9vMUQnQebjebBUSYAg71lbC2jQQXNV20YU0mzzQAwLeGB288ZoYQtSHx1SVyf
VnyTNmXB611JHIsQS1hvTGCiKzlW9/pgU2plt7qM7QCd8bYnzjd3ZoXXYCYJMl62Jj2xPxMNsksR
mBYvLGQd17JzLlLymwM2x7KzGmBuWuMUtbmMHQYclUlob2Rno291LGpc/9Ka2g3OmHZWbS9jI0Hi
rSclJP+EZMKGjQxrssHSbWs5Xn/qg9FZY3xR3rrJAfRJ9KQ0i15TxZOiOf1TVg9fYFF5x8LMh23V
Q95UjEGccFfeIaPqwR1SIvtS12rfcIIo7y5VPWIFdybJZl8tdZzd2TEDNA/3SGuKk7xGXiPUxv45
2rj5sMicXLDEixzUduP0EAQQv2G9/cgJTn0ry1C/AeVhnTLfirfR4O7bdsrOnZU8d2oSvMBHRqjH
1DC8QynppU7wSyLWPq5lK+ABfD+q1NvL1sKsH7Om6M9B5Bpfum9NlQVbPUQmqhRY0KHPWSPdXOHK
FpPkRMp6GvdeiSYyhsfOX6c4d4x7E5lSffGhw4dTM9PwvxsJHwTWgw8J84vNn0dCFhjv4AVfDH5t
935a7GVJsYR5irFIkKV4yos7HNd/yFLNHw19O8IpekByfaqr7uAO5OjkVeN2QmYLZMoythXjNPrq
+8FUdo4igtO1mgV/uU/94Fl2utajramtwpFM8aeGIohVDN5gC1w7yy7EI9jr2O6t+HM7v2fDaNWa
9gwffh2JdnxzJ9tfTi2g5lHL1aOqE+4CO710Y/bI4ViHmJFBgpeHalYCkWeImrs83jnvcAcVEFmn
/TlLiwzh6R5CyacG2Vm2ik4JPrRC9glIYYuGqASx18tVmwY/sQaZ87iDVEyAZZxyrIqi9wN6ivk+
nQ/y7Npw7Xdt+NTvv+hyvfwEID7BYIgbX8fJ4rXP9U7/RZdPl7qO/dtP+bd3u36Ca5dPl2+wt3n/
+H97p+tlrl0+Xeba5X/7Pv72Mv/+TnKY/D60fqzWXRg9yKrrx7gW//YWf9vl2vDpK//fL3X9Mz5d
6l990k9d/tXdPtX9f/ykf3upf/9JkXeoWR0axQKBEJZ20fwYysO/KX9oIhXFKFzV30ddyp2JIYu8
yqV8GfBh2L+8g6yUl/o4Stb+y/7Xu177qOSdp9W15eOV/q/3ZzPD1luYMavz6x0vV73c53rfj7X/
1/te7vjxL5F3b+FAWJXAL/3Pt3/9VJ/qrsXPH/Rvh8iGDx/9egnZks43/VQnG/6Luv+iy/9+KTD1
HVq8WB6Y8djcdUPorGoQ8RiwUsSBHMkAM29A7lAEo4WzSeX6S8VtCn2TNlgnNrXHinJulh2HMQAT
B3gFEdm23utFO5hL2RzgGG+m3hHMLww6WdVPXnqoPFaBpV7qG31E3dskqYTPdrUgzQD0kuD0wSLg
ehADmvU3+AuSD8ek+P3UGqZEWchaedCd94HXqsvoeZyPy6WyqJv0mx/hQY4DnLXIsyzZkJMiHqVm
xQOozK1Z5e0dYkv5g0L05dby2rNsk70qnlzMrephCS08f5DddJRfb0KCLXvZBaMOlkg5S1OuKjuk
ZQGGy4y1m+uF/su7409zdizdJ4j6L+7sjSgv6f73IDeIwM2CixNILHBgs9iiLDu6EyJC5703XxvM
P11sU6FLMdAFf7jLMDlWHmQ/789VrCrBRs6EvKuVMFqMOiYLIE/lgSihE0Odoel6uHRKXPcI+nLc
fBgD8vSv7h9q0VpM3cVgqOJGacKcvaZp3/WY6d3Js7RJb/oeJ5pP9SyIoiXrU35DnwYMbXjbJwFq
DX9dQ/aQh5LtLSpQdr+51smzMHX6LTTIX5/q5UXKxj3U5WTvZaOsclKxztRxFnUWFphJ8oTWfDBq
1O/t2rvUy0ZZL8+uB+B19kEWJymAJ09dkil+Hb+PlcMaM/KXkVHjM51lwxoIANYk8aR7N+jrNWds
tgmSYGuh8KsFQk3Yzh7WsVe0ZxGo7bnWSmfv9O6TrLrWI7/1hCS0y16DrvKQAUde22bQL8Z5pKy7
3ENe6Vop7+M6wXi5j2xQy+kVRecGZxVouvIMUaj7d77uJ+ouInxeeXNpu5xLzq5k74btCNqhXXpV
dAzJ4e7V1jBSlPyrrNkrlYIh/I2vqPU/nLdYlKsL2d1v6344tBpCkEHT424TG+/c6UTpPJfoBjTq
68Eom2FtEc2XVR+6fGZey/YgdqFjf+hqKL6QwyURG/mCm8jvoq9E70pAxhClm9S1D+EMisDaUP2a
FagDiQqKw58eoa1pOCmLbKHvPoF+kgzw+VpWOlNY3MJ/tQiALIs/2CA0jQ6YOZE5miOAPCkPEVnU
g4zryYODgNbWTtv+IppXTvj1sKVIH1qyYZd+QC3ECtWT5v/RdmbNbSNLlP5FiMC+vHIVRVIyJdty
+wXRbndj33f8+vmQ1BVldd9lImZeEKjMrAItkwAq8+Q5UMeVzWVhKNhFbR1vQiuGxhSkYA4cBM3l
wffqSzlM9UVs2mLraOoO1w052p2Mxf1hnVGNH1GYCQ693Qynnt7nkzcsNMoyjv3QOLo6or3FmG+u
DpJP4AFGp/sRGm1E4V7v16oSlJvbCl0ev671wYacunH09YcPZluNlL2ioyy8PBrkcfHuuXJ92tBN
NK/JIWjvnjAS+R+eSNeHzOBH6joA9LSmw89Z+woV0wyBMchWC9So64TyCof07WwCbt+sbmNx90Ny
nfHBLkN20P0e5P+3ZuhcJK1M9ruKRxNzZkbK+XbI/eZ1aAbtqgMmchKn2K9ze7px1sFcz9vbNLLq
/qYvK20NnRI8rSg3IykEOn2jm0YUAQLWEI5zmt+MCZbR+zZ3hlMe52xMo6Y6xHNaHRIjddWnwSJ3
oCLJspaYeglMpFVhWoR7Oqpu5CEfxOSGiEjyMjpAD9Joarb2IDpezaMz3/GY0x5pZtUf5SyDWF2f
EfK92XULhFymW3AXEeqpgGpX2lhae4ePTYsfxtuBtB7/ElDfm0jxlsrA4o5MFJ21t6uJrVkuORYK
JRmudvsAYQ1reN+g4/jrBwvztAIdY67pYNUPcxpVcHzkqPB1GUSVCsKSOlzUYZcNP1w0EdY1Tf2f
/LfYyHDmD7GD863mMmkVPtiBRgmgayBHS72GdFIe3BnwNQ1Xd2VHZCRBOrzaChqrirFKdzLjOlnW
QayRpF4VouSxrFXDY6ZtZEV7DO8k5OOUZW1aa6OjzBAv8nGbVHec0UZlbFEPbNBu5b/O/mmH9Ilo
SfV7aMfwelhN+ljVSXM/6iGC2/S5fJZYoWv5NVbtZ4syDdAHRUeWxdF4JEnPQKP3Cs0wCcOloUBF
a/7qlW4D8TouQAfxytyiow75SsPrs87apE6+QqBMp3nYJANfgZ+6DcVbQUFy9WZFeYxqE0BTo+1j
IB6QNaPUCFEJHTzL2c1xs4WLFwSHtrdjuhUkTg5D67w66N34OVPhm4eBIuptglziw0pyiQm2k5U4
JPh27XT5UKCvmnMFrMlwTKRrJ+B4kT3Gv9EH5bWT+lvAH4BiYWRuAeBrv1WWBsiqnJ6nYqA/T0kg
NesDKINz1aH4qfrnIJ3VJy3iC7tMl1XzNq8PI/ne/21VH1VubVQUx1nz8niwBtfaa35PZzb4LETO
lf4U6VHwgvbAIajI9rduPH8uqmI9LsRo9M8VDzriLKtgiaJpkXdnG21d8XqIavBPYUnxypJ05Q0n
8Uam+m7JfMopFLOG2xY/KSmkVBi8AgS90z2pStIeOje0dxkJ+6/KHD3Ic/gWkQL8PJSRY+3CxkIx
w4SdCpHV2ar28p48I/98NJ18/eFdmaZK3sBnVTWOVvzqfbWJJ2rqd55p5PGzur6qU/C5M4oGLWq4
FowURvbUbO7RpleGh7chRdHgLIc5dw40R5dnW/HAqo1ucddobvQkBw+AR5mAxZMR3BY6Yo7t0ejN
JoFnORv3WTf03GSZMPP7f3JQWVu3UaTtC6jokvXUqvdl2zlnCZl0f3iw3Xl/m6CjCnXHHZSuepng
q4W1bq0qusZcrzsnj2VRhNdFDOgdH8OJwqd8CgcY/p1X+dZKYuUAajrdgG0aduay/Ky4sG+bSfCs
pBs1htu16JrheQpqfR0NVngnthHE7QlU1E8E4oZnMVWFCVVQpp6dxTSATkdW2+YtchmWbPqeDOub
+CTcRC5u7WW07LSqb95Pmf8b3CHD0UPQ+Dj5Iyh0OZUDt3dFaY+3gI9R6Hi+TpUYGfpFG1QrGUN1
Fm11a+6va95isiKe/PVttqxr1dPrYtclZFxmzmd1qIP9hxC7UXmiBt6X0KpNaJI9897tlQjs4Kxy
KofbWPwSKW4HqqzXSBnbt8irS0IpSExrLYBnRIJkDTm7XdKGxs5Y/+PVJJI9agjrIMhEVW/GRweC
wQ2SmslWhr0XYuuN8RGadWc1wEGx++DwhxT9oTg9fLQX431YZtqxzuvUXskio/usT+XwEOhBCzgp
c3YeO8uLrWb1yq/n4SBDOSSdi35HH59kVKF+e+mscZMnYfhYLCPPDIILjZm3KRUsHOcOYTl/QuNn
7XUtLANe9rtG+3e0huNl5ieiQ/Yn05cLj2Y47JooA6dU1VDDt8OldtTwmUYAcJX+sxyM2G5BEFn+
fbrY3Aag6jzD+S9eqvXdYx7o95XpvU7QeyAMCPryI8dEK1q2deYe2thlOtjb/NQXzl+3eFoDgXfZ
zUUCqr6a1kEfTncynNuyA4xmR2sZKm5qPOXl1yxJX6+GiltF+tJ2DkbaJqBuCoOkjbuoZcAlip41
qj4bKNaLs9giNJRHtvL/GpsHg0a5sxj8ZZJEyVAORmTH4GiKYPPBcRuioWXuQgvh6PqrobnleZyM
4EJXMcUmWPnXFsDHTTs0844qfPjsu1F4USN3hQJd9jevzDU7byWxqeEGzzKf5v6P8yUihJz2GnG7
wtv1xXlbA1AwXL6A0D0roj8ghMMrqROI/m2ad86u0m7pzAggErCGP+o2Du7jBWO9kujOjpz1FBrj
Jzm0sKaeS7/Z6nU7fcptmjyy2Ee6Z/kXQjH9m99Y9ek6cimjNYo1rhL5c7x55dNl/+BNSYm9m9st
c9EUDp9zxArvqFUHdDiltN4kZX0PXBBuKQCwT2O4TqOl4L9YCjX27u0x/0tc16BFrzut3Gh7mxMM
Rbqa+uB1HXFArvr/cZ3btcf//nm6flbXaMJX2yq1UOJs9H2PNsuh9Q3et9K+N05TxTK8eqXGKbWN
+H6kBThfHGIaxHuNkfCKppyt1nr0kixTJFLWlqEyzioQgQDCpzappq0YxX29ooSPNCFtab5ChN2N
kte7dDmB81mVpjHddXO7Vc0qMtckNcz7qMosoNvc89uAR95Jxp7c38VPLmdyt2XVtnev7zX+GB3I
8ikP/ECCR7dLXVQhWyR23mzq4rCjms6cWr/ac5h3zOtpVszfet0qDzJfZskEja/Phm8KtCjLfHEM
feaebH1SEJUc6edAqAysRHWa33TLPgzFIbYJVmvkG2mt/e+xsnAaBb87Noxotf1cKoayljMT0Mr1
LF9sZapYz3L2P8S5jquACiaZ6abbD9xYMtSB8Sp5BGD2jTNL7HXYB+94tFKgBSmalwkCdWfNCcoX
eo1XppmBcR5NAwBz/GwsZmRdE0R6SYnK0KpovYcjSQHAPBcvukYSniwQhKNLMG/01zVm3mk+xU74
HNCs9MIh4Wdr8h6DwoWN0Li6L0rnqfHt+vBuSHPIoQ8gNNkrjXf1BpCVXWLbtE6iV4IS68WajO4o
Eib+IlLSRAos2FWkbxzRMBljOzmh9HudILPk4BrpdaqMZP5oJfHWAUqzKd0qJdfZTftCi4xLSaPV
tivJk5mWhaDxYvMVlOvKwm6uIeKYWAANaC+/L/Xpzy6wtHtSw8YFUtN7NQ7Vs9a1LkrhLxO9Ypd2
cU1dq5w1e7xrDceL1txCp/tE0f+6Rpo0a4FON4u1XPP2YdIAru8YWEwJhv0o9rT12nWFxMf+utTt
w4hbPmDspNcPcluueNG8xDnksR5AmMCO0Vj2k26k9HdA/enbUtjSr25GbZrB3cp+UcLBfBMJaf01
5rbEzXGz3ZaZl2VmfqfIFY9fSaG90FCpfG6LydoXnVnetVmdflZmOMsAPv7xa8AYIXhRB6RlhApo
UumTMSDyEjJANbSNjV1l74fmMpRg8UrwbSjeD3MLG3h6C8Z6PSx6bVkCHmj03W/gWzX/PtCgS6eJ
B5avukS/TcTayO0aZ4luRqTIa2M4Fu1faWGZ9yEUT0c6SfmvqpQSgh1lKFDBWqyuQVGJlJB4pyVE
zuRQNzRJXT0fx3bUGvd2/0fpQWvfSpwsJ2OSSB2t0KhlTQF07UHSZ7RBczBmLVTuxoqE/cxzZN1b
yGH9laZmdgQNXJL6jLLs2ICIWqMDjCjnMqlxU28bdV3Eu1XuKOa5KlW61oeJDsBFSmoZwho1PXqh
34VrBzFg8VpqX19mqMrPNOC9sOssvnVZPK+0IvJfug44ktYX04tfRdYKQb38xXdSd1UUgYeKQoMK
rkXPbmfQ0UTZwLvXHAPJt6VP24xj/zrUhOoBGpp3w5tXgv/XuWkaRGtnYEveLt2fRgc8xqiRAo8i
zznbC9sJ5TNQ7BM1w+MQVFuxjUAuZ7R3F/cyJesLxCSXFUwauraeptdbt1bKO+hT3G1C2+5vehJ/
bWgxuKh9pT+il5muxJ5nvbnJVGDk3gLqpf2ZVzPtmz9X7T1/gAalkiz5je62ZtUEnv8AFnB+KpX2
IvZAz6pd6psWiTEuEjXtrjOBE7XwbL5E340wHn8Oc4BcAbe1S1+28x3qJ9WdambBE9tBMPR2bv+M
vust/CcSCb3ZdLFjaGFe36zhm6TzKZ/CDRQWKT1QKVmjeunhEyOtBul2mpz0DBrPecwrFC6VwOJp
9nYW5KRKxRa9nd2817N4LM5dDjlWFNiXkLfXA99F40EONLGbD1bsq3s7NYpFrPq9Q4ZT7F/KMnMP
EnuLgOedTJgF5rRPgyfI/fJnrU7jra8C+y8aGsdipSzXVu+kf7RjvJ7NafwexHW8nWukXW8RzVIi
+Y8RwhOVxtE6i8LpuxkoNHzkUG3uYbfJ+BUpavjoLzuQJvScjYUW1toO25BMrGxOnGUbIn4/oL9B
iayjB2dohyw1DvF6qcuPBoH5SSlrmkKWPc27acva1IDHY1Of2yjJ/tB7Er5G5ZVPE8DEw+Aq+m6c
S+UrGaxrhEHTzyqbIB6yY1qicurD2sK3jvzc75SetSPMuu0TPIrTA9znd0bOx16rxVTs0K4bNhIr
B0NNf4fCDnHIZXrVRTM9lSgssin9xOZy3c81ZUk/Mzft5Izf2oY8XGGQHZmbdvri6PlGWqChR2U7
jJzKRrqcXd3RVq5tI8+HYGAaar3yHPnTtIV1v7DplIEWVw6hrar3irUcwJpn3EU4BVtr6rQUdD8y
7o1UChaPhC897f/uNA8mSF5oh6XvtZrGS7TcryH7sqjhpBbbehoX8j9nv813TRlMELhymMHdHmfk
RlN3cu7EZBiwiMNf+UtIHhvjMZ1CczXDwrG5zb3FyVmQNPv4bakPYYn7qHhahro6lCt6vGkza9O2
dv7JKlM2mmYS72sdheJGj9hpqimN8506Hyyz/jGUmbfTe3VGigB9wGTMmovYWq+f1zfhwH9rU5e5
dPjRmnqLkbXSuhnWHfptGyk83giir2XLd3XMEPWinT8MX6RqeXVfuaP/fn4tb5qGQZOwLNkVnb3r
i+6LG20gv1xZ+pieh6nvw22i0OqJ8ODHYbJ0GaOWmp3Q5tvL6C20Xe5jcjN7s8uKMhK7RLzFi90M
9ebxLV4uKaHed7uCgKlcWKvlUJS+vW36el7dbHK28Gee9cKDxlZiLBdeQvr1X+e17kBTkEQOSRWc
xyFxtkW1CAu/xdxWbCFe21ON+onygX1fVdbD9e8hQ1ivaIvmD3D7F1Flu4aJyc0d7udvU69D8Xyw
kfH93Q/qaqXpg7ptWu5swi5QNsZPAPX9YwC0GAwrgooLWXkTVBnqy/CESpRMcoIe9oXF+/dJbZOc
X0slWqSNW8/MaXcrkwkNqaCYVklpjyihMg6Qx9n1E6VEsSmL7X0gXddb7laLeCoecZMT1qgskn8D
e21APBT/aVJ5Oyj5ZHySw9z2zsYZkJK/2Wra6yghqsEqy1WTbXEfbIZFOEwOZKvhW63JeeejD4Pj
IhwW2onxUI/fJeCdueu1HXS22VpstzXIyYF7ahznuoY47FzzznrAq+Zyqe7teqCA0t08m+hl/urg
neMPSq/94bZ45fEzKM2OL5+n38GgBCXMQqsGqWF9MfSCPmvHfGxySNaq5bAEiEkC5BA7700SukwE
rGxdJ/661m35X9eaivabF8XavauHK8e2mic5xFph7gPN7151bdoCUiR99sxDt0ja9H3mfeqzcMlR
oSUzBIO591Wir2MSV9Tic+012qEd51PBVuZj9O16MkNd1hfbZI7ep5H1ZdSV2kuUhS9jEjmXceB1
r0qM8CBDad3xZudIF1pzlh6eLPaQwtaOMpCgEGZ6ehnNz5HZvjb6EO3vkx7UVG3RDLbukM7baA2/
HJkhc+lAfr3UbanlUg5J3LOEaW0RXvyaPr9lDZXOq9PAZTJvqWypfo4eeAjIApz+pzDrUc1Np6OY
5FDC6rR35kSHzJEwMo8gLWLiVKubjoniVPfVaMZOtdOK3r6TrUQijzg5lQMcjv6m1TRtJdsUscm2
RM5uttuMDzZZwKTqt1LdotuGNIACGYIW7B1pGM2izqFWU5QYFjox2l1fCcOKqd5alg5FZo+44E6h
f3JXLwXSOSmzHW0Gya5aqqk37xTof4waCBpKetGaPiVn+wEmL0PxlpQcr94bTF7g9FRpw+vcD47r
Uos3mfkmo21IdosuIjSNvs4lTF2+BqO/22vWV7/TvyPIlD+Ks2v1FSR5+ucqQ5l10sO9mMMMIT5j
oA931CP761iozSFXy2QjXitolG3gxdTRlgv4TvV6geuSo/PhAhQT310gcht3B5UpqFfaXNqTFSZr
hqRdZJhZAPomTV+nSX+vTLl76vwp2jRWFP2oaOSYdfhPEYIzd4Ne2JBaFMmXUakvEgCA0oHsIjAe
bzORBwx/VBqbYM83v6VzZu0Qd+FrZcFan44Z/DARX7t+AbvcDmLLEV6B3jbf3+xeVA+7CqAkeS7E
wT5MlaEiYMplLn266EW9LTw9xRFfJqsL6nLVLfoUcrCLjkSVnNYxEKx2OdzcYpvmINzMA4kgcXxc
4rpOWVMoJgu9MfTaPt0OQ9c3930JdOnNHoBGOhkjRHubf53SctjPzbuYoo3GfdJ6P0R5GK5k/Vwr
V5Xiq/CwvahBi73K9hIkFjkTRWiEovUz7zY3c4CgJJx2FFl/WfTdejf7L4sGCGL1eRO5zlqnc2rZ
U8gGxPJdez+OyffrFmWxy9mH/QeNwt8Q/QJPu0SAL9N3UTySLV6Gt1hnWa0Ko+/XHZB4r/uZvho2
AJzcY2xkFSmdvH5uUhr4VGWmGSWrHHiEK+fzZNOZDmHNX0jYuV807p/k8DT/NMd1fdQNgJDoFxnP
/M2HVai06k+lfRSdr2WOVemvc3xN8U9NENXHOSmQXB+m9ZQV7IrJaH9vuT+vekhcHuumh85DDdh9
hdn8vXHgfoAvclqnDVyOzjAVGyoq8SPQ4/Fgu5Oy152muLiaV7HzoQ/L8KBbXsjDpmj4NPaN/u3D
JK2tFdhWzeLS1vAeuJPuHMzBmzJUJ3iBpD+odnaJlRtfk3p8SCc3/SMxEjopeXt7gl+zpseUiFBR
ja/10D9I/uyfIt7W+LcRNLEhzk4X8Mbtki/wUmSfBOjQbVWqW1+tqalpAAs/C6CiCFX7foRj6wpz
yEoDqCdqGDtjhL2qg293Xxp5vy7Qer8XJEScR9dFZX67kUUn0JKyqGAoaOx0rot2GqLuMaIlQIt5
TVGd4VOgVvkJbQN2IIiTXYf00DcX4Y3VMJE7gWFlMYl9MdWxmp9kibd1xISg59qJFY0/M/T9NqBH
Gq8g+QhOs60nj80ipNeFYf5Ht+zTW8/7jtixv0nZaF0jrFbtVyEgHQ+k3c5uYhqo3vKp0AE0j0WZ
ajiQkZskf3ozWvBgI3OpsHWR2RRtqpUO58PyQA7sTTHOpNemLHvMSrhE64XvraviEUDV3x21rbCX
WBwBGbXrjKT3+BYvjiAuzZNuwEN8HklVZUWjNs+v+Z3BcLLdSIFa9O42fj+pv7fJC0qhcBD1obqO
vGl+0MA3nWhghyLsNSDvo22dKuD5lNjdT223s9TWOdqTbzkb0iXJLodIEZSRFl3dkaI7x4h/D/RD
6FWmtN4dUp0mdvmXAbPeGqD/X7oRpo+bHW6crZkm4cs/xNuLXY+8AmRjAxdZAb1HmtT8SpecpIxV
N6hXlI0tBO3IXXilNq5MO2uRjK2Ml4bKS92ShCQ58BDWXbkSls3JTaC0UuA7lKFpm/95UqWZgPPy
6UySqoD+djko8FQCL0Q/o53/ZVscMTJlKMIMwJ5UdNBhNy41tzrFzTRdwuWQj9a2KQvY3ZeRHAD8
m1HDS+di8bJOfeyoFcsISkf4OED2IYkcHG+meKyz49Crv4lJDnbnFQdX1dvrzCaqw0NeW38i0dMd
4f5Exqgbkx5x0KJbQ4RuUWMaSvLti1E8Eiln13AZm0H2Z56qKniZZDyxZdK21dwPK8FaagPdN7yX
45GxxMiZHGBJg7cgOd3M0PfG3arsutcJdYPEdjWrj4nuIGWktJ7DPVnR+ct1tb+dqsDdxIkxfW76
kDyq5V10FSxXOJawh9qachTnPKgqDZUIrYvXda3qDtFqfy1el0fN2Z6c3+ksnj5bcEE/IwdQ1HXd
rYtaeawGuMUksrDozq6mXD3IOnrNT6exhmkrXr3phnuNflfYMPlE4DjiT7Fe3suyEgESEsI+pXqS
UZRDRMmWszrJauSsOkjsqwkaLRu9URM9PEvr2YbNof7Fp5mVgkcETRRKpHcDX+SDAY3uma5sbs11
UH6uIMdYqQPKbAV/NJ+ET4BcULNRg3i864IcwMWSOmU7ra2jKKxgxWOY6UVorEAzJGceSvC1lCbN
NorpbOI21tapn/0SGDqIAPhVtlPzChVgi+qbspTg/NkagXsPa68f2wcxidNuILBRPXPYSYQ47A4i
J5kvttsimtWB0c26B7GrjTIgSYNmFv362qnuqvyuDP2LPysm1F9CaRVkOkRWGhypsx//kfEsh1xl
8YSNxylaMMnORjt4JUa4mwmX02so1JX5tusoSyFPvfG8l7Bop8dbCmBSTNoC/Ei5k8SBOKLGHBHC
buoNN1jjkzhSvaHmXWgvEGSk905R5Nz4PH1vZp33ULboGmRWhKCCP89rtXbil3Zwi5UzZ/7vlVs9
DAMJ+dU4fy/Z8PFXLVo6SPrqz8TMvlpDkn/vFP5r6V+evrAfyDZAfJtL1xckBExLO7vhON9NgdPd
V6o3oMqr/+3KxWi+v7K1XFkJy4dyKsizFOl3ivbvr9x3yde4zNR1nJs90t/5DhIz2LhnU9mbxaT8
bgx8z70u0SHDrt0tFP/eiZ7//p46OqKCQ6x+SiA0WztNVX6zmu5lAW0z/y+ojah0zsnviqaoL0Hv
JBudH/2nIPWVPf3b8X2UxM15bON5a3lz8dkJfQijQ1P7gZDG68fQ+BiKHwQ/OoMk4IePMc3e3z5G
ZLrFLx+j5sXmbPCevO5Gfs/VgHwFRYjsM1SwxcVoua0sI9NTOYDly50pfxATb1vNxmuMbi9DmR7O
YJVk2BrjdTp93U6zXqbSGECPOaTIzmxGm94ILQTitezCVgtgQms9oydgPffBkoRBBOkotjoIFtTv
wnUFyfEzCKPsYvuv05EEo54YWWQTzE49da35emiWswT4u630oEuXkR31M7mV1CBxungg50G1R1MP
KiyVGxFsMDWyC5RA5hNssGjqqX+IGXVRpGKWKNGpkah8nqZTWakX3lv8dVSW8GFOg1mf+oVBRQ56
2/e8H0MGHUH/eLg5kEYgWn2LnsZ6W7T+HXKd3dogf3aQ4l2awH0Fw4QLGSo4a/HCee0dpPCX6TNy
vC70srbvb6/AgXkIw5XvD+6+iLTa2Ij4u7YY0VRw9yLsLmLxciZeHRa3Vbt4qxbsTDe0qK5DEvY4
h8ZnXVhql9Fkq5+FwlZ8y+jmWyLVt8hf5yEwfI0sjdqgkQxYmD9Y0zZp4VCSV8Dr26AYx6hEJ2R5
WZRSuRyu0WZr0OVLaf528CZl2k4lb79DaN/FpmIAUoim7wC7NmXqJS9TVJe0+mEXbtok8mCyqNKr
3Z0WhjHXn74v9lu8ppt/8vo2cA8j9zIujO1yaBOdbpGhi0i3Ybt5gyUuc9oZsIPsFvM0Cx8CjQdX
2w50WixlHs/zg81oZPq9VHec4tM8T83Lh6jBiZfa4n3KDv6i8J/WGTaFCzdyzI2bhxQ4F2HWwWjG
SzXxXypljV5nzybltdFQnEtqqsYzLDtbhecNmilWd1JS9muiVKOnGq9zekgT0aJjg+xLDjQ9bI7i
bVPrfoK24ikIQlPWEHOPtOgpzFhDljTIg4FHSrJVFhYJClZd+FxOVQX9DkClyojC5wLifsha3PU8
wj67roweTUPfd3aVab96E7bVMlVM/zR/iRCnQ4Pd1kKTxqvXtdOWyz+luRKYO4VZnfinNFfOctUK
65N456UyLl6q4wQvdfObV35NMgwd/f3cfwqW3xp3teQ0HPPIGde57SmflWD629k06q+24e3sQ5wS
o+U+NvW4b/LEOIajC+nO8qUFB/E0leP0bPWtcSy7KUXVkC9nDd23we7lnV2+zP6/4ocYLtC5LwZb
3Za2Q4IIEpPj3IT6cdJbe4MkvLES283xT0NyCXq1knk3t5HP9qYNUcj+4NCW9VOeuJvWNZD4UrTw
UQ5ZkX6mf9UB8fgvk5zB6+at4ZRPt4XoZYqxjBtoU2wXCrRfo6MQsHtq/7iZjSmIblfInOL1Co4F
dmthjfPWehCmW5lxC7aV7DkYsoOiwLJJ91K8qrIx3rWofKIl5+qHdlarB3Up1Sph5h3VDojBUunl
Sds8NR4Ub4ZVodu6RIgja8yDRg/ZdRLtxd2mQdxs0mb/ATnSdqWkXvlbW1KOtPQsPGZ+X76gR3a1
1xMqRQgSmdsqqavfSt5VNa0onozch60om0AaL/Z+mU4HVHCbXiG5+hzY3VdELooN2nvJ86CSbpEz
sQ2LbVpscvb/Jk4pSC/kKtTl4xhqa8+Yodtf7mjWfu6n9puph9NxUsEsizVJM209DtxRytBAv2Lb
zZBge4jwKBDk7eom1vYidDE7xoOlFepTko3Jp6jRf4pZotzIVfe5aU7flijVc/ZGBh6mUMxn3jXp
Zra4CVCPt57FVoThZqTJ8WJY6JPECDVvHFDXe4mQCeZEunMRgH0W2zKht2FvveYBXD2IAPElW1i7
wxfg0vXB72t9Gy6pLwe71Vrv7QXbou9L/D/ZhzlFfbbyV+EYdg9JPri7RO+LbZGH2RdoDI07dCm9
dei32ZchrGladgJnpXgM49knKbHoHEmwZsDn02fDgziTMp6fEkjIAl6dBnS2NllQ6J/1bogug9MO
d31iuyppOLu9L3lYpqtBC/yDaew1q2n6n+JQCuiujpk+tvfXcGT70JtBhAowVgULy1yOD2ZUdC/t
xh7N4UVVmhbBqTFFzYRhUHYLw6SCDOwyRJW0RFyBVhYZZiMKZoE1PFOZ9i5uZ5/FzF8XhqIAkHuZ
1CzpooKWIQRzJ15Hm7775tTukpT93e1xS3YknVYRGRK0AN49huVpe3v4+uN2aep9FyC+UBRYcM7I
vFyf1TJRJwcdQYZ0MmF3Zw+pDbt+qbJl3dg+RbO/a7sweBRTp7roHYf1T/GJ6TbpZvt1UjvO1VHr
hp8S/387KepAi8H2wEfrGpc8qTM+enEA1KNsBqP6MdXBUYl523zO/bb4nCf+X9ry1lU5dbRyeZk8
QydoXIf2r0Px3oLJWDXn23BI6DjT0qDaeMrBN5fO4tFw50+MAukz7v9xZDh5vhpSu3oCEqKvrSzU
L66uTTtkpesTRHD9/dAgluM5bvNIftnYKAAmvswVQhpTUdU/3Co8NBp421UBnBuSAoRCM+MHyjvh
N1t39HVCue26ZK8stI9O/rrkMANY6gbrdUlayk8B392obYZvSqH3UDNyNtGDt0LnYPiWN1xTzobF
9o9xhTFDE+tBWLoe2yzciTaYT1rlbDtQXFQQJ29lWHc1QuEocopSmGiGlZnunN/sIi1mk8DgYZzE
vAue3RzZ4BUnps/zZ4VUx/Xkves/xKgAfu77OTJ2QWd0m3B2/EPkedM3BznrbijKr41WxOcUhujV
iK7HNwmLUHo8wBGMzqbprEq99+7iRPf3Ic2KGxqTzW00lPxfl+ncbYwiRfdDxlNrdtCKmOZ2RFQI
XVB73hqqswfL9NO3puAgvPWArtpHOXuz30xiny3tGi8U92KyFsDIiJ2nanAQu5jE+V/tH9bnO/7u
8/y6vnxOTxAdb2sPurXz6GrbaYqNWvjboYfIdtK7xy5P4H2vBpfSRR7/qA3HT7Zg28n/1B0kI8uE
a4wxxwi9xA6qMDF36b8vdbO8LXedHkPpa48ZCuGLGoJZWMu3qCnXnuamO7GJdkIH8+nDkKoro9fh
xeZRapiBdqA0ql5xY4ObmiurcbuzA8v8l6gyXh/AcfkadoWRLWFeW3RnWEPsL8m/wuZ2/Ntqv4bJ
9MIP+C+2+fYbMxtjFJge29JCk96onEvUROYFtOdA/zBf9EI9pS3MFhLZmEZ7Z9uGC1eizqZkia/n
CKrDsIbrVmImxbJXdQOaTqfGco1ZrgD7svXuCurmGp4O/nyCNuKTRMuyo8d9y7gWh9RmvB8dUCum
r2R3KTqYX9WSkoTv+MFZhlD97eusjZ4VFOmes8nYTEuPa5IaOl1PTbGS4Txrxh1kzOrVm44hQJgx
z+/EK0uGCG6cZbgsOaVw8smSOfQ6aRe0ZyvwoUVRPJIV4VqXvMlyaOoMmDhycCfJpXRBOaOJFwU7
GWpJOBx1Fc2ivgrzzwF1o2czvaZSJKCuoHy+TW+aSl17TrfVWgOVwiD2LmNFq5q+qIWWQw/thNMC
NO562B/+HjG47bEeedR/iAA5RVp8KXn8wxoO+/fNGBnow/POkulbkDikVGzD5DgvtPt9rOyESP9q
u/oh1Ydkv6phgbVyRdtblUlVQofVlI7g6uTIkJLJdSgIG8HUhIN1Nd0wNW+TBK0jUW8mGUno20Sd
doRTGNBKHevFY5cmR+QHnWegwc6zo+tfaeOqz5DEOkiWV+6W/Pa4FWfrKN55ImXVLk4x5Xn6UPwf
1r5rOXJdWfaLGEFvXtv7VsuO9MIYjaEBPQkC5NefRFFL1Jo9+5y4EfcFQRQKYGummwSqsjK9zAQr
LWazxEnXKKlvNjTd11sDJ9HmfZqtJkFKYwt4f3JHJt3vsakC8fOWPoHsfX6MoQe8oFFaw0QOrtDN
/kYmUWmoIBIe29FHgLp2fXBMVwcA5J9PBGYfqH5p92Tp9ByqT+N7mCb9ngJwLQhyt2PNqymAJxKr
u+BFe6NB+pIhGwvR9zS+0RcsZh3KPv49vc2rahW7JuibC+bvE7wHgN31911Q54+OmRaPOfZJlmTy
GtUWvuOOaS8dM253NAiE9LizQJSwpAmf0/G8ykHiOnhr3y3Ti2U9EGjCxEtoBUjvCPYd8N2zGknl
RsjkHTS4310OfR8QjQT7PIYao5dlxhsm0jhNHCrNXzkpQDPFStNTc+8oCL6h1cMOaXFDQS/aG/LC
ziKsmmzjg7VAQAbpG2eJBbbTDBkMlVnslJSLsgNZa36x/9sfOcOzGTQx36N0WQLCyoBUUJG/P2KA
lZdUSytBQmMe+BIsbCgS6AmwahYJnuF9X4JLQ4Q3qHiFN9dAlgXb42DbQ8b2Bo4AxPxdlH4JPziR
hxmmxp3k38fBcdJlFsSuog//FXrCTZeOYgdu1JLkS2vQkk7dQLNP3aHuTQRvOdS7wx5Fb+pkh+eS
Cxm/qNtTtzH1VQxW2KcEJw9sW/7TjV4VvQMF7SDv/upWq9UIyPzpps4x02pkp5tq3G7nm9JqvAej
cs8EgBMQJtt2I2NH6IJlx9zQ7O0AFMI1FiVg7KXhP/AQoevadMpXM4lfk1hUv+oUenfMk/HCkoBA
N3H5iwf166DFxWteFymkcZj3MJj4MVdanF0hUPFxl9qQX+/i2km6Rh6sAf3xW23pH6wxUJoWR2C2
iCPmixnakBOtzN9sNElRcPiRAYmNwF9niL09QCSmPDhI2UCYx7EfyBa13zph9/fCwOsgcCA73Izg
wpr9IX0FSGOrY5faGM1tal76boRoaWnfOYN0D5barLrAbmwMNqRIY4/tFcl2CbTrv42TeDwZLeWZ
ru2DbH3/Z8n0kw6Wk/nCc43JEvxz8S+fMg2G56Sr32iPTLtl2igPPcTm21Dfk10E/jW2fGAfsvGV
R5AdmMO7FAZWdtuE2LntRhuqPBjEcxVBqQJSEcYqQZ4RknPpeLHCVl+SgxM8s662l3GBYvWmjbJl
O+rRZkwc+6IBcTs1RmDGp6C1130eIrxFA+QiILe0LPAj25CtR/3fSneSCMJ0vL32AnQhncPkpixa
/PvVpYYAZDscsGkcvoE914NEpaMduOqa5qYOpPdSgZbm6PhQ74uVdrSRj96St6DwHz2tABNW9asa
LO1NXfis+rgwwI/LWgiCOAayi4WRGc+133WrmLf2VRjQFmBNkh+QMACjQzgG68qEKkJqhMUyq0C+
E9ljg28grrgPtDeAPOjrBpJ+qdSN9X/3IUdq0hRsJ7Hynhejqzj/XhRdgOOWdaIjZ1/G452pjSeS
IWOpOdypMTph0lhj4tuiDqefY//bPPChgOVe2m8NZBkWID6KH2Ir9DeDD4yNAI3h2UyDZM3r1ngu
Nf49L2X4y0zAg4dd3Q/QPVsLqSZp5j+TAL6VZxT0pGDW1PTnUcppEmRVp0lNiYAW4CZa2LNjUjva
MhtFukTMiR2jUIKknUa6MB0+LmloZDoCKE4+HiyJBFqhyipLDYXgiQHhdWiBJacgBIOGlrfNvWan
1bKs2vhtyMXVc1DrtejF9771u18omfod+47/7GUWeJh9aV+ZpzPoPrXxAf+y1ZkNlrlubd97MNP2
JQmj7ajyR9SIcgiArYlRN079zEK6mDnyYFAG6ovP53Dsx8OBep0OxfluCMYtQYJKCZ3yvkFEb0II
KfgQKFn+bmtdMFCQKDU5k5/8nEuoI1qP/P7reuD2is4+607g30B5iu5pqznC0tv6I1jSgblRQZrC
BiiwdFxQlSl0tGpoUghtp/VsG9PgYmhvNY7dh8QPKpySdU3i3zBaTV0pcvc6iDxF5W4SIFwA4qRE
NTQAJrtwYTlFvP3ijd3yqhmy/jw7O54i9mbVwxc3CLkna+nkDbjAX0AQE5zbsnKsRYd4wD6wwpfK
NMPL0OLcsgL8fuNaIB+bXFBzNS7SJNTwdBnyFfBEEDWYn0/SzCqQWa/pwdSR3R64fSmyLl8J5Uwj
YYYM3EJvARBM28n5j4cfrZ6blgGyRZSlK7ZDV9EjRmaBuky61In4cB4iozBSG6g+YDPUFNLA++IX
90YZr8jRSQyUB1mVZ+1NW0y2aQVrqHYNZNrseJFXOeQmDMO+S9hY75yky/aF5QzXEUKQ0IhL61cJ
uUdPi7Rfvqh3bml6b52XyyVNyt203onMAPNIwIerhSWnSbnunumJYBfdDjEid5oUAtd2F6TD2oRC
3yJXlQquqlSgppL1EkGr4GzZwgCuRh3twbURg/4KpQcgZPzww6kJzCVtVQNvjpDP4nOyXiZiC300
yBsjnXMFZlhecybqs+lCob41cxfiO+BR0ZNmOJSBfqOeq0x0Bd6SbMddVZ6gptIiNFBoEdvoFeB3
XtgUH6sEWdatTI5IamL4YbIubBw0JTNBSDjfCrklfBogaHa0mhzSXZim7aUFqcLa90Wypl9UqX5W
elI8QMnNPFGvCYPuXNQcvH8YoyaodbF2gbhYp2XwYUPl6i0sNX/6LaKqtjhXo3Ulf/opgjy+XUex
qNfzQiJs7yzIFp9pHQSHQb8xeCmCTKBUqRT/lcGS361IvTunh3h3G4K1nuyt63hLozHMYxMV8slM
4203+MZrJgwoWRfNsCU3hhR6ZuBg34y9efhvy46mVi1cARouWjYPRXGwCBbYaNzaoWowXOfO2G2I
hYy6KWLrX7qx6hJlmd7U4XoeDQWCEnrxO8Jr4amHptChZfgrqWvHiJaXro9CBDWaOoojMq6AS1Rd
PQX2sFU0/dRFyiA5s6pjUzcahH6OKu3XtBIyHpc0Kr5TL2od59J3+rM3juNTV7TdVYOOGI3FhhXf
NVlwoTEJ5OJdM1jgDMAdwahR37DB2oUgWHlKtFEDpmjY0Fjem8a9C8JAmscd3jwMXbKksWqMkkc3
/13hm7cVKbDuPCz6B5EXDLRcWX90FbkTYMPWLjXtClo64IuaXFBNU1uOc6NeWmQmMICJsaFub8jy
UrDgQj2aVGCDvkCAoD9Sl5b0fH7zWPo4KNqTrG/YvaaitkUV21tsMHrI3cTVXqJ2/0IuSMrEF2hQ
7OcJXd7qWxQCAEGhFqGG50k7LRLldb+3AF1egGEiQCq7chdpHQDNXNm2tjA1J4bIVhusbD6Gd1VW
hneolsx2CeSNFjr51CbK7IqKX2iUGnIeDkUQuXeTE2vwcGnwHZjWZQGYknSHRbt50nyvQt3GSEFh
G7DCWaHgChiSINLNo4N/nM+9QC4SoLWp/+XtL5MhW3MPQfCq07cpz/qdi2qhhyh2fsbpmP8o9ACZ
A698ykGX9jcH1nhPwVBWkwNevP2uGnDoUitkOCzde+CRWSQuNO0LI6rOXqZZL2a7GcM8ealqWV9k
EgGnrcy8EPGWATi+QTLKepknfXSxW08RyRrH8ji9GaUZ4DeSxCXK+yCP9KXhIQBvcT9A5RcDjXq3
0hVk3r0LDjyJJYMVWQLTxD6HleU2zAqo4Tl2AFnXrF07rZk+tTm2gkkXdT9LxKo007Z/t0hjVd6Q
vjodghoZ8Nk4aXMcD7H9PhhVg2I7NT2E2M00ffT15gkpj36dZtjtNwoL4Sp8RNvYeF16/EI9Tweb
wtixdmkMBvAdapT74mM0ilAuXzslEFNq6uf8wJfFRg/AYJqAwhqxABTC96pGJbNAq4IfyAPy9j64
onAW6D1Tf+PikcZDcLutTCsYjzQxUxM7Km4Z5WOdJcPBU2UVdecXF0ddUTdyQ/xOw/5kjNDaBgsH
+BnrUpzIjTxGLSq3HQdZ7B7gI770nbxGxnPQptqAMEvLRWLo4s7o/eoC7IsGNCtSp66oSnw/KyVO
+s8MK2LBDYSA4DDP7B9e67dHejnxJgkukEHbdjHe9MvGjPoNmPSa1bzVUxNckXVHMgnQ9G103wJI
GuHRNnXlW5hVexDvaL8MxzhBuHR8bcEssPRQ738Fb5a2c7je71BeCtSmmuQ5qFtM9Xo/yri8jqFd
LNhQxOdMVZyyBPBoAUmgqfdpd1qnaFe5yA+FBS7FmWQGsFDo+mjcA7uqXhxoIMPXa11mNnL8Zggl
V64P5xoMaS/8dyUM/hKZMgJHLljRgjqwXlrwf21SQ8gNOYG19WOO6db2i/HDjrKdqIvkxmsrfjBz
C8D4TAd9VZMmD1lbNic8cV5pcIzj6gyK6nMh3exkDSxbQRkXAouqG3C8ARd0SU2opXiEqZFBMox4
EO5UQj3umoy98w5IXHazB6++ZMCPLro+0L/FjdRWZW0We+oyZCygjimemKGOYMDZLmIww3wL01oC
W6H7ey/20yOqTt0ltkMLztr2ecyj+KxrQwACXcAAICTbrbTSjw6l6iq3VrnpUR2fEa+EJlrUIBkG
FNYKVDbxgbqfboZaDWAxcKMRqGBs3lHZAYatqvweuIipq4h5qjcCSCvuX2RQlCdUxLmrTw+kJFAC
kAqxdJVH2IFSnjygSVR+j+qPNchDg+IcuIjAkYwHkn7fIZm2HmvUgMiyNu5RSm/cZ22waRClvJJH
nqQWEAeBXCA6BZ5dL3XHBZ42w56cbQuF2e3QAHOFqTSjUWsiHNms7VKM+bJytY3snVcTmlp7Bjqm
RaeYYZwxrI7UhUiN9eTw9qMbySHZJChVXsm6dXdVAcEwOqu7+Kt3bSmSFR3kaZS6dFqfne1OhEcE
ddIFZbU6uwNVcFr0m6TxNYCUc35obcs/6kBtTdkxFoKSSyLDShPITqmzZpDJdgAGaFppnvDnmogU
QZVwxWJse8wMQLc479ldwPBGk6N3q8MCJmAIjtL032ZTn7qQRLBzsYy6jKdLL87bVap1bDP1q2hU
nOWJtZ/6RoiXb10WF1qizF12N0iO86GaDLzdtH6GEluQ1MlDlhzzSLATdjsfzeinAPv82Y/LCszr
zZHsNKMLAws0qjpRzVgXT4HNxz6EYLCHWkor1MwF2Rw1gP/+clkAFLWeaUDoCmF0pFGBtIuT/GF0
BudRtoDJDMmVg3LukSyWNu5BH8HvWmXqLb1epBX3juRRICOxaloooTVa42JHhVLJtgaHFE2NISV7
QDFWsKAuSmKNy/9xJ8+q+V0CiEuDLHzAMweV0mOdHzvVJNJCnw9xDszQmB/pioZLm0uQE1sSvI2f
cyJyp3HyrMYKfD5/XtK41vT1GlJaydbOIrYi3fB9rqrDKnxPVmajizMHAP/sZBlbZbppHaVb/mpD
xk+G4B9NlNr8RDbXB7+eY2dHGhyVBwdbA+Jony40IlFBB0pn8Krl2m1OU429Fx/1oX5tPyvLbaQZ
yERpKmq0DhSVyot65EoTx7ibJk4ZrX/Wmpf/91pk/7zjvJb5zx1pZbMorCNqsfH4xMOoZqi8JQSv
/9nFccd8Sjs8VuZRbCe+dmkUCfE4M5uz7WjiLM023OPVdujMFIgdsk2XPgAq+9QwDmSjpnAr1DOr
BmUGICl9iTucIMDb1XrDkwb4vZ9qL1VXl++F5b/4+CK8gwp6ugCedLr415AeSu8ZUhkHNVyomf/H
Ev/ffSABhiov8HevHe44p1q69oKIHvI4izcNdGondgjLg7JLVenOpcOf/Gz6j8loWi9/mxT6ZjOx
Q/znJJlW1ktk2clJFCi+5Lkm76jpEi+DVuZytowIxN25idqQs1iJvuqKzbKojK2R4IzqCmP4MjXj
Sy2sy3BasjfA1aFLFZRQd1Axvbs6jI0tC0EESzYbGcpF03kFqEGLat2jpn4fem32PGjjtqhNgFqV
XbdYMNtFVH7YPTC27Wvg656dEmfIT/vs/297WaN+jbJXU+JLZa9AeQlN5mFKltWgrT3xoHmc82dZ
b9bb3vHlcs6fCaQwEYVN/M2cFON29JpFtjySabLHyzJERRnl3EYtZKfYqh7nW3M8cLZ1HQ/LeZkm
7L8uTQODkU1L00I6qJzvuGsuRwMVgq07IjCYAZJyySrXXWpNm6MOQIaXaQRPqGGPupanXNnIrzFD
KCgCQbKlFaa5tMDnKgLsPihoUot+NtieTivNpnnNOmFbvG+8Iw0CB3afOhk/9SjjX8ncw45bbWSm
nQdefNVgIzWrTD54pndlNoCqS3Vpu+IUEXJtImRHsrk+CA4ACr/S4OSm1nWRCt/MtsL8PS+rDf7X
ZWlSoCGYlYqW4RyFbRAt24PRmgap6T6XDVscFYYKuyrZac6+6rCzo/2MHwEHQV3az1DX9XuBQiSk
JuYujaKWDb8XdvIjnHp6VBBvQzl+DzociSJP708gFMcej/qeMtIVNUlYQCKWNVuaGoJlHa8NNYX6
8wphCYJ/q2/u/7BPK3+5yZAFycLzC7FBiKPfSy96MO1ef/MgxBqETvIj52m/bGTqXyAB3J1A44Fy
wqEMvhv1mRwcqBIvSw+c8rWsqnMBHZEVDbhbCxpT71B2rlduLZJzEEf5JR6BPUBqK/nhmo99ZYzf
LRSlr6BjW6htc7hFihixhxbCnXjnDm+5breLhFnRXVG49oUGcARAbYUa0FBiNw1UGviXQxN1FLI+
eEYMakVHQaBkK+7JJjoHKLuhH+5rRAY3VqSJa5jF5tVo9FurNrUpUknUE50WbzQw5kMRGCKPkeeZ
B0RV9lTUMhe6UBfqzs4B5OfTIPmTnZoBqaWDk7i7P+1qWbBDa4fS6HZf/JWdbsBGLT6iIGca/GM6
qneRP9bF9PHmehtyAySyOI5Vtp2XNYGpP6e+WNZaK8+ui4SOBCb/2od4XaPQLLlvWQDYbwnFBtkE
xdKwjerFaxuU8Ykme/N9oACEKH4EDORJhct/c7tYMZZ70A+9RzIoxSkla5dVYIW/kToDjDtj7zL5
iRq9+snmfFjHeDSear0ojwayq5vRt7GpBPnAIsr97odlRkttzPLf4OB+5s5gvwSaRHAfkfeLq+n6
Hqqo2tbDmeyWFn6/FJ1uvA12vxeukf3WvfHAh6B+A2gTAl1gP/R4u4hFPz7oZpFuQ7tmh9pr2dX2
42hlBL14A5J+O1Qs+6UP8TeepcNzL+SA06dRnAKD2yf8ssu113vli8cRDlSuVjfuE8+Pj3WTOMsq
SjkosJ32mPjG+NC1xgN4Opw3aDRDzSm0uxP0w6p70LS9kx1/DKIyfS3OBWjrbk0bA0id+CstQHEd
CDCji5YXybk2Yhz2Lat/b5y1mybFD4BrIJOlHMzWHbaooYzXqcmKOxS/FHdliAIvBBwqxOud/M6A
9pq/qHJ84jG7kgk1XBoy0yKw4oXUyl2kdelGKNAH/qu1m+lnyQJhY3Gw1HtvGghRLTCG5R31Yjcs
z7kZn+dJWYm3/hAnIPH8XKhAwniFH1O60Qgigg31x8Lk48VGu8j95geRvY2Kj7NifDh2+aJwFOXb
RPw2teRDzZd+JaPx2ALryg3/AAmbheOCxaPMrMuEWRghjYHgQLohjENUmO0ZBRrPNEgmNzbOptV/
+LdAuCNNFjlHrfGdJdFR2GXzrUxs495E0Oz0F3tfF1/tqdl9c7L2w78GAGhJ7BX43nwLwtS8lxGq
qaZIVhH27Qe/K5IgJ88FNyhhEqhULQf/Qtd04J4I7Tv8w5RPPSSZdh1KuDfdYBnfRjx4I+7F73iF
gT6lZdpp4M54hUq1D6IMFCSrmcjplk9SzWxLBIYit5pmkoMTogiMZlpAVFx5CtFx75+ZdE/dA0SR
Zjqxr39rAT4iB+z0UHsRrfOose+BEE83+M8IToIl4BuGePXOaq0KeYHYglo416FHbYFe1TLZD0gX
bYbKGyPUJMZrcHQZP1IblYVAzKbPzqiLVWAK81qKSNv2Y98d3LobTsizQ3zcK+v7Go95lOf1xSu2
EY8hA7h3Ed+PvAFjWOVVSlXEfm01vVj+7bON3PqPzxZV+pfPlmgaRHZV7ReVbsWyzZetFXeHqThL
dYGa7w5U9tWa2j3qSNp9JRgTC0RWQSFH4Tq/8eq1lYAxYDK6SNuufRlrC6SxC5xaO28jIWa2jGWI
f3UytmWCd3TknEal4iVVU3Dd27QRxM69Sm4t6RUHDZCQs3C5PNMVNTwtwVAWuu5qHqjr8D1p9XCR
N57cWGlk7X2viu/9QZW0DaD6BfLkhBLP6oU8Btsykd+0nlD9I5bQY48OEo8Sa07rf4nxT5fkNMKJ
UgBemjgbIWMc+8FGNyC463g+alDCbF0rWHFrtd3C6IAM7AELenQdQKRtNn4jt1AHzalTVYjA9Thr
JEnXXTrl1keo5VPT/+Ym8cvfFoAiQsbK409Nnm9Ryo28Hn55G9OJx22uuiKrlil0Q15YUesHZrqQ
HddG/VV35K8hDfw7JJrlFWzaqFhX/pYRuMuWe8hcqWVzXmzJf0i9j2VLxI13Y47KdlBrg2F34wMz
tkR2MdnT0Za6lZ6m++ngq0ZRsZF86SKWmezTWkcmukZ1qU/A1Shx+oVh9M46KAL95BDaFS+J3t2g
POPu445QpzlGHeI02Wh2JxSZgF4iB1H1CQKdobmJKhSVl54UGxqnRvOS76lbmVtZmBw1LGiSIurP
ZVuXKOXPHDDI+K5ckDEp2w8fy+V8WbUtsr/Kmwa4F0nwX0JpgVVI3kJrnZ+5CAEmhL7Usish0SgY
0PxI3eMSO69uA8a3buEjNCkXZGzUCF35QMrsy9q7zvbKMEH9MY1ya2VUABpK7AwcvMaPLf3Q8BOK
zx2z8Zujy9h/qKwshcIZ4ubUIEeVCYR0/+l34BcqwOtPli8zqT+yxIBm+ZLWmudASAiheNWYuWet
bZm52QX0YN1GBxf4pTJC66zzJ0PBvaghM12NsbCWbjoU6wQ7FQ9nkNA/jVG+JBdGtiEoGuj3xPZ6
XqFJ9CecTmLQ9Pm8WGhQJTsEqqGriDldASYFF0ac54I1WbuxsQHfVV6OZ0PpvB125EMm2yn/mU1L
zn3yoW5Z5o69nEdcwytXhgtByUYgYSSK5KNJEY1sUC+Pfib9GoRD0a/JltEIuTuNV276XPtNEcgv
QUqWJFD5iUGe3gHNfsLZ8Ws084/gJk32nehJS7RnoKCts6mBH1BY8QCl+CE910NWgHuJazcUoZnL
uotNxHiyaAHGyOKnjNgaIMUC2I8EwjVOGP/iaf1eRm73rRmQt9fcWL/HhscH92Sr4/+xZHu8tHqw
4DSo5vfY2sXLFb8Hp8C/RSqG03SpWVw7GA32VAWrUUmkRqhxBZBZA2jxJE6DXWKiaA90GK8AXt4g
1tk8+GMVnFAs2CzJrnGQL5ZNXF9ZaI13gSOxf1ETYnAFIGNUOkcb9cWPfgk5XaEXT1E5NgsJRr4T
NYPQ8pOumtlGXS54u3Qyc1OOAISLoj23blQ+BUDB3rd+uNTNJgauZdW4RfbkyK58QuQV8MaK35Nj
VGYXoKT8K/WatPkpi3qYFoFeHWhVsxi/Q7VmqQ60eBCJPXWz0RlXwALZW+p2foX0IALcG+oOSdji
NNb4K0vdFFyhyR7ZDWtJo8jEa4e6BL0Fjfpun5y7DjtUGtWl2VwRMrjRILauyaJyBn2Xa5o1gm2Z
NSjIaA4dNgcIJeUsPOO7FZ7pShPVN/Bli51plM64MOuwRwB+ABO8keNgmEOZWV1RE0EV4BAmaObu
3/zmaTSDXGja3P1/X2q+5R9L/fEJ5nv84UcDXiv4vjcewhgiyxpUQsoFXc4NiD+cVWlVcgGhhOw4
D3gJKOnrMv9nCvXnYV+tOHfp6s8bZB0ykoYHlsP/fZm4/vxgdBf6JJNxvisZ3aa2y4VrG7eRJzi7
qQ8xT6Hu5EKXNKWq0hcob9Z7zUrKuw7SkA5SQadCMXZSUw0OUCBaWC0H0/qwCbpK2UaDqNF5UL8A
YKN5u2k4Q63E51yaUaZAy0nPPM/2UUft9pjhSUR3nQcG0OsIV7BL4cfYmfO4d9esSoLldMfPhRGl
QuE2OLwF3TvjBU7JtZGupqVocsxfM0/E12mpjBvVOk60enIJtOBigYRoC4YJfnC5zg/TlZf1H1d/
sZGL9G0vww8b86gpPq9mm6uWmVelgdlWgyV0mdr4xYPeLbiveg/cVDGY1KkbOiy45yYktAUzr7Hy
qCGvtos7p1/SYG37wX2JeEteC/08TRIcSoEo4kHkCxDRgrfF1besC2hS6p/V6Fw0V69+2ty7xB4u
Clj8MG1PXpKBmynQw73XyCcCpBMMPVJYdEQCJvtsIg+y5/V4RZX5Qh9wIMic9A4EevYtTVLvggfS
mnrUaCPYnDOr+9kPEUOmrwMirwrqdum7IVgMvDw6NpmtzvO1+9p9XrHU+LDRVZ/Z7mscD9lCL3Pv
dRqNtroRPDDO2c1xHHYD77V7arvxSCaIQ7BbByD+NcSzDKp5MlqSW9/fYpAx3ZEXNV3T7phVijP1
ZJKyW1OUL6VXgElDrUwm2YKzwtXMaD/b+tJqln6qsy250EDGcxRdlCjiIRutGdeQE406m63mu0Ye
t7ZMgoF6Xi+yMnPvGRJ4LcPHB07L0T/abnejafQnARdRQ+a0+rK6UYOGN50+wvwnMJwoBdi/LrOp
CJs7GXjxaf5k3AuThQGaRNSk4h+MfFu3CRea5npf/qraDAEjNUFXRS7UBCM4QFqjNaa/ihb1+gCi
e3nOl/Nt9a7wd1oN3Pr8l/ZNrx10X3yb/+EQIAXvP8/286eThRNcy+iV1pr+DwNZqajrcJ26Y2Uf
wLAhVDGN2HsmRBK0Mpff07Z7NLOcPaaQbDx4ug6ErrJDz87Syu4yYh8O8KffbjpQGe39vLKfOIju
yEl3TWPZuXpzTixHW2lOmS84BPgeemk8i24ozkL13CoYN8CKgDm5DoyHxpXNnQ/Sq85nxgOZegPU
XlEeJUeyyT6qdnlS6stpgmNGD9LYhJwbYOIERA/76j7d0+LgxGUHREWMBXVpQoAvi+Ya8kamfkQo
MZN9s6XFUW2Sn1Kr+EWD9HG1xDgihRtdp7t3lgDaLHHXtJjvMXHR7epC/tQEafq9ZJ5xop7E9nAb
emYPOhH8QaMmoxuQKisaJFMJicyF3YTyQF02VtbOSxCsIxf6CAKVcfr4QAbNg8ZLUI/6jj4AaD30
Q8QljpI4U4nkRU+s/jbaHr+rRvEzFEHwDdLuwxqKgMMukujGXFuBdAsYzTQITlWTQ4EPFdTfwFNo
gxI3745VnwC6Zt4mcw8FPl7X4AtBjGb5ceIGhdpuwunN2HyG1MexL6rFF6CelbYQEzesew0fu4rC
F8pfR3rxzltePlZIsu14C4kfRGmDR+VAqW3sAd/t9k1DkPM9dQCAZML+zazs2mWD+crTboAeqFnc
XCvpt35tykNYuwxxCqaDNdCWj2yAMm4Bgc4fajo0Su3fCaZ7OYLB+IqGm9DK8NXIdJQkqDryxNfA
bGEwFJ9lsXyGRgW4nGGf3YSqPs8CD2lEBNQmNxe19+SG6oiP1QblNq+WpD9CIjqA5PEAmm+Ud2iL
fPiZezHQpYH5AtnhGqBEI9+1smPPdW+fvMqI31HPky0rwKMv3DP1c2kMSK1ZQ/L+OVNkEKOgmaUb
AbZtWfpKS1MkiKIie6arInLZdCX+YvubX6QbOp6bVfYlz6a51nAEM9juS1ZvyrE5w4PmjO6e0mvT
qIcs2drRapSZfOboyJlWyep2R3aZZotiRGL3UvVVtXVBP/Bi5tXEZ+VmvrFmlt/sgUKCOG9WTnxW
2EvDnnYg0DYD7Vn5+4iToUoNMAWHBMTNSphrhZ1fxm4AHuw6Zv+lL5YpX4QJD48Bg+wIoDKsvOSj
g4SLIVY0gDxheUmgIWit0lGugKEKj7NbODjxZogybyltVHMKADWOPO/7x1iYxRosZXIzdUcQsdlu
g49kev0jF8YIAtfsRIPUCA+EYSjqulGPVpPM+FjNNsTHapGlRZueFx0iXr7JFsSZBfmhk/CN5kK9
Vs/aXRrkzZK61CDIC2LOqL3YdQDApvJoQSC2tJWUCNn+ssbkoSb8e42/3cWqof1a9eCejAe7etCY
cSRuhhDqpDuGWqu1VD8KaPQlKhYtrjVEux9sMR51iL+u8XD0jnEbxcvOH+1Ty0rrWQdd+kRbx4vy
ABbKahUBNfeN3MKstk+GHm19s+xRVO++0y+mbSFcUSNmcet0vTt2Ue+v9Igl7zw/l7UVvPUMtKtj
NyYHPc+KBzWRxhtWQkPHBFzISpi7ZxnWcVvT/Rkh4BPHnXhHtlQsezuI75hvGBBzHcEyapUjRJTZ
h68DRRYOOcZiZSB52oOhF9wftr6SdGXhqCoK7iNcgKtpVF1Z8Xenk1Bx91EmpBqQYvJo2/4PY2e6
HDeyZOlXuVa/B93Yl7auaza5r2QmKUqi/sAoUYV93/H08yGSpSQpXdWUlcEQHg4klQnE4u7nHAp6
10atk5RtGIlqlhHw+1vj2mGcORcWqfWJL+3yY/j1sKhMgq7it4z9NjyjLDdpcJ0MRza+xHDtIqbY
fVHHXp43Udihped1m9pspY1MpvO2AxI+Jy83PhZ9fxAc2k4Ke2eQdV/kIkYOEvyF1IXJhxToPdBt
zrwyRzaUIfmDFDYvtmuvOEtluVp2aQkzkM5ACUQj2Yk/2TXj+GAW5dPlL57+KWYO2ZfwSPxmg2JB
+OAk+SHLJOdDCOHTjhFlegu74ctkj2VmC9X39Z1pQZXy1j6SyJhlSlVsGP76Iwv+/jgaZoc+tJ6t
IzUPZoXcI0Igeiw/GGd1YfjrrBvQNZPQQbCdKag1Na82K4qHDbVt5bmdDhXE+mQvsImm6Ljassqq
VoWrtnNR5Sbq3dgDny3ddLeivu1ql6xwXMvUDs9iQdN6VbZytPJMbq1apg2jhycp6m0aGdIymM48
c3g5E7Zf9VJYCn0OtZLrkKdnZ5M6WFWjlT+UZfqsEWV8DopqRSCu+6IkbrSgfmq4aWybyJ6SVas0
tsy5mo7SzLUT5WALRgQRKBZtg4gc6xxvJ0ziYE1RZHFGmgIt13xEiJbi1VVoNaCVJ8CdKOISNggA
0L/RzCOBnOzGmYbftFEfVZTlNqFuMCTnUh9tdVliligiNNDbytMR01HCZ5e3wlZN4yl3/HChGEZy
40SyvffHrFr2TdqA9QYvjprns14lfw1ZW3+w/aBeu26WbL3EQCltupnwGDUU14PKeCK0Hy5ca0wX
lmwPGygERY26ODhpWixdy1CXotkB3rszXxx0zVibSUK5+FDfj6kLtD8Kki05DQCGKDycUQZ5sRXW
UXLDbeqby19pVrgaU+3UOU6peCv15QUli510T3SNb6ELvHwhsP8RqasNuV6VKQyVJ4gUy7NPMOZi
E03RQXV7vdHmkgUBQqu36gMw8Hanq/nETW0TPiyRhrg2TQgU+V61Y6h5VEjbpjOPJoZxpFo/mlXp
3VtGHR/aIXLngtHb/NveZFp8yLRJnokI/BIu3xhRwnzGa6t8hW+joeZfjU9WYw5wvfBDxEbQ3st2
CeHQNNQO/otv68NorKmNf+crkFc3Loks9objF11Gmadvhk/IxbzYRSEGHJkXu/Af09BdetIIxqCu
o43eBf6KJAd5PXtkXCRXDrsNoJAojjdKlNSfhYdfB/o6RJxvxmIrmV+o52tJ7te/bAviefJloGQM
29moJtRwvlmhfia+0qZ83RS9RPy7rfj+i6D7qffdtVfndrpVYUvNevTGXTeQdEUKvdj3RABWaalo
9yklYcgcp+Nz5t7mfed+18biL82w7YcmVthZer17oAq8vFzTJLm0TAeQSuJ9kwe9XIeSnxF7mtZA
zbTg6aZD7IzaXJafrpjpK646h0ximxSI++ggrzszqRAoHpoXJPbVD00G1uZt8qDLlcxz2pVw0yTa
KjYoLg6iIj8Cgk+XlD0VH0tL+SagjZL5jWErer5eIwejv5Bc47Ex+TEFao0K42J1bTpVX6yQR/ZX
seV5B2MAemX0n0T1e5a1SNP57nBj63Z3UBs2MkHhKk9VdHHQ+nu5V2ZkCwoqRHglMlaYhIX1/CBk
aJKpaUxN0au1YDtFL3tF9UH0/urayPTJXCQpBKpSesMygXUlArRq0dv7opFZak72rjQhDBjqx6Kx
M+2vJrLsO/RoFzDcesnZ9yYAQxMcYOo29G8pGOIFtBr6rZSj+jdIVvTgxVm5RElqPAL5indmHpnr
Mc+0kxbmxrw1TP+xVdO7JM70vwD2U9/oNM9+8ffllt9QvtFGKkT+zBXwIziEYpzkYNStS/VA/1G8
/sKu6qm5tvLyoj7kDGpyAtu9T1OEka6CREnu12uj8SHDHREkunYouY7gh3SCwQYmqpyqfYIrs8II
ur1o1kP20hTQQ2aH173D26boDWXgYf/x2mykRqdIkwXUtgejstKtMy2wqEZEkc0uEv8o2uIwubjZ
mG7DyAoOCotPwWcQNt1318j8k9n1+p08RjeCDEFLO21N2Wi4El5DMn4HpeedWNtevIRZHTS8+hiv
aeX6417wV1y80io3V41daUsilBQI96X8KdDghuO9ds+pX8HHzeB/BCNDDsptfYIunXYcKRVHHLHS
7uqsqueZkvafQ0d7ah0r+q4WNZdPeSgjLtgqydGz6SC02nuGjCCbxzvtVXCjdANpklYJjq4iPcWS
q18WlG2kJIcs9J/EMk1sEGxQrjNba6OdWKw5Os8gYPh8Kdi8BK9X07vxUSqZKibmL2Gv+wZox2TX
O3t+dRV2ZDpjJganmEHYO64BzSSfLOTFU8X2vyYuMGgLLrabMPa7GxsANaUGtf81RBrAkOHeUK3A
Xb+9MlKC8ZQm2qeUlc0RCqb0yKo3PbIDCTdGL320tSDYa2Gw8tSkuI/jsD2ZkUVBS4cyaE/MZV66
srwRvVJr1AfPs79ceuXBfK4Af+xZHLFrMXUJyUsiZMJXHCCuWxldKt2KVlA45uKPf/33v//3W/8/
3vfsRBmpl6X/SpvklAVpXf35hyn/8a/8Yt4+//mH7tiabRg6HBaGA/uIadr0f3u6IwmOt/J//Bq+
MdSI1Hu9yqr7Wl0gQJA8h6nrgU3zCkK3jr7RnIlVAST9XR0NwHCbxnomdU76PP3WSovLPtbr/GgP
YmUdiRVWZxjthlIzI74xRz9Z24JXDrlUfeYPRbC+qAxGQf2mDY74xqcQ5rrMCCMjXJCNSRAIgZlI
HLzIfW0TzkUSL2Se8R3yxFTPTgcjTfqjNh36sC5XGYMejEx/98Zl8xky/WRjtDIrdiMxS+qR7Pbi
Iq4VzuIGqCnIs99/9br681dvmrrJk2UY5KBN/e1XDz1eJnWVZd7XXTBsSAJ7VE0p4zLRpeKxjEia
TMuJbgQHXdh6eRIeJpgnoNoyZWK/9ipTV9olvv3qPp080WxofYNYsbQzjMp/jINSXYRa1B0tJDH3
RQ5PxkBu6uMI6TNfr/k8ucI/TY335Cq7KI148XAQr5lSDreNH2o7XVcZc4E0WP/wXDra+y9Hl4n6
8u3olIaYhmm8/XI6OypsSufT+8si3cwNcPmZ/pEMRXZGUbY9A9V/EMNhUKXSSgx5ojl5Ua6Vnocc
rWLVd56IATdL00hSWNMYmPy0QqzBMOrPalMerWmNyKR4l4Zy9smQciSD8g7XIdP3lXXypaw8UWi/
ImFv3GcTm34Bty10B5G7FzYow6J1ncP/KHrFBWXQr4yJl5+oGaq1ZaCD29OSOcGpcDtaKaz9bgrk
sXfhzNC6qJxXLihCv75Hu964f+erK6fKVLc2yh3vlvZCYU5tDGc3dQr5ubH1QCd1BD1Y/soHRQ++
l52TfKinA5HCvDRCCMBoJIHZzlqgh7vEydMPaqOUK0kZs6XoFVd3XXy5OoO89/YSb9RzVV6qeh29
Ipdva2salZV6JToKVfb/4YnQnTdPhCHLtsL/BorZFjBkS5tep1cjFSOLOkAl490bTFHIx8n9TadA
ryxwhkHxUXEq9UkswnSp7Q+e4fY3ku+wRJNKpCDD6CgkYC8qsUI89iIPK05LJ8/zWT2pvQUUAaK9
U4SIy0TFXlwkOkTzP9ouN/PkyF1XlU2VzaDZ8cbqRmUv67ayF2d6H2nFLA0Gqq1IFMkb3Q631+6f
fC4GvWzW/zD2vB32py8TAihTl03bUSGic8y3X2bkl7ISJ7J7Z/XVQCo2cWYK+IWTGkgORd+Jsmxj
J33MZGMp1rrCoyx9UHqd3sFwC/EsacTcBnvc5puKPMM0zpbT6PrqAMjo2DaIt+EgzGh8EHRSfMJp
3pjOy0iB3lWVk7PiRMFMBFtEh5xILx1kZwKiBNC6S3qTzsM8h8vGdeKzSZ3L778Vx/rpEdN0SzYs
RYVyV9a1d98KKyrdS+vYvJORyz1qk2AG1CYRJWyTyq3gRPXMMFz0+Tkwx3jxino5Q9BA0CULG/x5
AGNtqOQFtbJrDdTB9Wa9qMpQgos7qeaiFDAzoOdACtnbG1PFYOitrSa3Pl29KpPqNEtGurGbQkO5
G0KKEUjeRjSbydbZIJT8QfvJJvzyKdR0cZ78hG2obJbauvRYTvTeM8sb9XuGYXRFVC+EqcsstqIn
KNDYcktkuETvK29HryoEcnXn4Dfq9AgMX3ic8lWoVuMmNShUmexy1puMEQQVYU1hxw9hv00xvmHP
2srp79UJQJIDRCZ1y05pak193YCCUlwTlkMizPdS6J07xd0i7p3fNHUAzfxYu3s7sT7HaVPfCVPG
1LWIyWGsRFN0KDEQKll5+v0zoho/vToOehuOgriAY+jswqf+V+PQ4MhMd4NW3Pm+MkWd009hVQZf
046iQ7c35ROZn4DyPAqA4dfzv+YwYpDfdx9z0kordFNhybDM4MPbK52yldnADAcnkQIwrnCxmF1Y
EpOCrlY07WBc+nkz3re+BauIl64CmEA/5ZmUHaGJpdR0arLDqDe2NbHcTM2khHy0sI1+I5oAjV5u
KZpIIS8DSs2WtsZTLhBBgatWy2A061fQa9DirIzK8gIcIlA1bmMdqNsFem0kEEmgBKZcoNeozWW3
rma8gl7nXl8tmy5pLh8hPmcAmEPdtxpZj6pqNWdTdbzbqAX/2gPiedQaFaVwWU4OVChYHxSv2Lp+
rjzCKlKvGFPdtXALQ/jPc3JdXW1T79SygxB2U6+frrfVvJEI8HS5uG3eZB6h+PxQNfpI3SjSjUPR
+h/gXNepzyFaV1rVdqjICAArsOawXwTPLJ/SWTIW7kPUjurClfr4NqU2dNNkrboVdzJqMoDXO3Vy
4t05eQ84GZ2s1u3nKqJxBKfBJtvTQdiNsh6WlaE1c8UcX2yiQ/j1XKXJsna5hx2sEbGqbm2PCEqq
N8kXCOB3QhmyDuu90Y/OI0WM5jy0Bh/8BPKpVl0qmz4gYK+omsZfYCdf7KDaVW76AJghupUZDs8D
GyM0LxC4NrL2A3kuDzk7L/uQJWOFTEDerkXTLOJmW7UUjosmIszaqarkVdho2ZkIu7LI5Ni6U4ss
vpULa60MvXUnTH3g1gtXdceVNtlUvahQ7ri4u12c3qh5uhXBWkSDYDeMza0IGPkiQzbZ6t6iNrqV
AYSzWLKhbnuUUuUclAZBvazaam5Z/NWq0ZMWjjaY18qds03XT4WiVWs9riTqgUboGkBxrvKgye5+
dZ842vZJXqwJWLTLokUSLw3yu3xCo1AGiUryBERJpQzRxipOeaWwiYOBcIDwNUdGKTsoyMn3w2c7
yxbjkA0PYQRAwy5MhVwLO3ZWtzoAjYyJdCI3NOJ8AbCo33VlXZKB69ouOlZhVswrRXbO8JP6a83O
AxRnsuEQqUTnKUm07k2VRIGZ+fZXMFXLOPH0v7zG2bc1GRlxOeUAzln3/GBNQdO4+v1IqL2fLVk1
6LImMzGYiqIwprwdCAlDFbXaSy2C8Qoh1s4lvSQgA9BNnRy/UTZQhREREbYW7Si/bj+MtVkgeANL
vmnlyjlsU9YDXZF8y3gqKS7TP109qOH3SFS7wcaaKFYEz0oDySr7n9ZZClKVxoP8SJwh4Ygw7tyr
quSyjtCoPp43+hDdNH6tnkSHTAbk9PuvQXm/Lp2+BkNm3TD9Z5pih/1qPrD6njpvW25uXmraLWdC
kvLKyygfQ+JFGEBTR/gyry997GkLvdeK94OBuCKPKfIXb7+fw2dHpiyc//5P1pV36xxLsRXb5pez
GTz0n3aeIE0VhAaD8OayoB9dq4QJ3Qu+EBOOp6A8bDvRunBcef23WczxpUIp1c9mD97Gi1nWmuAL
UhtX7yqsrYURFCkcTUsR5kwsJ3hQDbhcsng5+BXEwaQ8Fmmk+HeSV7ycIYSgL7oGmEfqKfpimM6u
fikSef+wHRf7h2skxGBOZxuss7HQTEeXab99nLth7INyNKLN4AL1MuYaoiztiNS2xUKTAJJ1140d
groT4KRrohNFb+XHq4cr6SP5IbWfdZ6LaqMKlCHoe6ScfAimY+YcUKCZf2/ISbHrpl7RFAePRPBg
9t7B12W0qn5cn3ZGBE5YUb7K3f73z4A6RRfe/nN5eW0LlhBdtSwwWW//uUAtkoFMlre5YLi0fH6J
yBDbd46ql5K4hEOlnA7R6FXwgGNvhxRMGwTVs8iExdFrWoj5ZIuwtadq6wEuZ5/9AtDdV+1rv8CE
2eXlaf7vNzGsSsS0vmX5UAaeX79r/nv9Pbt5Sr5X/ztd9cPr7TX/Zrri/9+6HINvJRP+X/V7rzf3
5dNf/rrFU/30prFMWYEO5+Z7Odx9r5q4/jsWN3n+/3b+67u4C0jG73/+8fScBClV68QIvtV/vHRN
sTs2KCw9fwT7pg946Z2+ij//+L8xiQZWt5ebXa/4/lTVf/5BHtf5L8dSybOxGSXQYvO8d9+nLsVS
/0snJCg7qqE6qmMy4sFhWft//mEp/8XiF3dLtxn3FYMxH9Dc1GXQRSiLXnbnOlwg+h9//9tf4pCX
H+3XcUnNervMnv4eRVUMBie2hDrkU+9mF9tq0fptZP37WNV/lf3AyzEawQ27yXjhlKCrg9CcwY8U
PgNcVGcgILVzGVYhRdtWu84mkXW/68+e347Lpkn6JRGf7L4sW3KmAblNO87vxcFramPexIlBuHjI
7z2WZsfGsE+WpUA9W7dODXESypQXZ8kedo3eV7NxhCXZzlH/o1DMO5KQFDrk14NFsgttzRrt54Fd
tSBaXly7xZnwEWdta0kH0rtXc6q65K4Qw9YBdC8qKqg/x5ZyAw15812J+v2gNM3jUEJI1PaGeQOD
S7yLZC1ZewZ6DbrcjjOg0O2SpLM5S+WsBOnqFke9dvONm7kPV5Owi8PVVtjoghXElYRdCszq0DVn
Scug5oyLvN+n06GKvH4vmjxp8cZBNfi9nXIipDDQsS74GvEWh0s76yP6xAWB3W3BOTUb9MWwGZer
0rTfgnVqZhaU2zPe3OrsdZ4316EiR7QZmKnUNpDj+FGb7OGphejm/ak7QQH0XIq3zlwDCyOiEOaP
WMXYZRGqtVUV7qde0QEhirdOjdpeySHcpKw3i0cki1j0t623A4hlf84jNJyQLHPc3Fv3COJaTtPf
+H0ysH218kdFoSw+LfVqb4eN/lFRM0KvOdysqplu0ObzVsKtC+Qz2ubaHfRV3avLCw/5Z0nzpsmn
QQ+b0vFgZ9vF6dJ0qeC7AftcUDdttmsIqCA+0u1b04TIr2XhzBNRSIuC6P+tNdG1UnPh3MI5vmdR
pu+vdrIZ7s5SvbMwiUMz0baimN0ugqR7uYfveCPsTD1c/2nYHRAkhdyBDNlhTFrUSZDXnb3rEC5X
G4QAgFv8KlvmVmjtKw1cGEU0n0SrGfW6BPFKx/u2L8V0McpCsxEn1ixtdG1x9UxLsNsLo4WF42pk
eJ4Uh6JZO8UKxAHexXVpSdZNIgIGuYKKB8xvReKEz61S3QyIlD5peYDaQe54D0OVAPbNoBFQc5JI
Zq8ke6pCctAaXr82UIMgT5lL3YNfN24JlWEi3YB5BORG4c6mb4fgdDnEKXz2sbJ7ZZo6Jbsw5hBW
OstrB3xswelZ7Xv/5drJMQkrOFLTWJ8jxJHMihq1jVBxPlx5/HSV37kxQd5dbQGSL04oaUdBBljq
sJLItnS5yA1CbwvoJEVLStXJ+I8p2o9r0YDhLpg0prBfTv2h0g+Dk9tLyhRferqpO1QlSmB1H60w
8NvWrKxk/8YevESeFfoxRFn42MSFf1NPdsNDyYLhVvdmlG7p64sfFKAv/XCKPmuJshtasrtSTe1L
VcbDnbUQ55dDp+ZrrxrQtiwi5U7YUHP6WEZueSBSp5BOJrhfW9Hn60W1Xxrzdzd1LzfIvPa28BRA
sTJ5ZDuul2Q9Ggrk/s4qC7hM2FntXHjEE7RFZKV/+F7txpBWK+Bb7Vzjnd4lYxogc9y61KCrlC1C
av3NzhaSFI9fZfY+C6lJoqM9xDgYL7PCPzuQAoMP2/uHJa8iv59kHbZQqgIHgkKiRVPfT7JZBRdz
XY3Gd9OxGiD5ugzfXKkciBgD1LViw1wXyFNIREsbMKh5tKyDMVsji63cNba0QL3TuPUafjSQvtlW
HtCVLKdOYfPZGMwsAqK7sQuMo5KE20QvUURJw/Aru31/LsnlGlrcp0jlCY3boj/npI9FSxw6UIxm
k3y4NPLgIPtjcKr9Tvpg1AZwE8dp2BBzMTFUwE0kabeiKbPhqMzMmVmhnd7GMfIC2si+OY/lkKrf
4uT5FHApcvA5ihrlITORCUuDyFrBznpIQDbN80mDOgh1a13GWrBzyWkf4fvNl6YLhlFJSRf4VT9J
GQVgg4AEAW5M65nftvqd1HCwbKWdMWq526EPp2YbUwTMLmBqCTe7iotFnPPRQ2Xpdxe3baME0cxX
NXK6dqWvezOU1g5EVQ+GJd+apdd+db1ImfF0jaexQPalcTx3YSd99tW96SwFcaMEmPMY5yx/6si8
ebWI/EXGWFXfbnh1HgXLUQDgGkCaNSKh71ZmVqj2SUbF1nNnyURdqfO6g4J6PGseZQETkXAx8TKO
dQEafUhWg1vVSy3skw8y5OUHK208tkhhv9eKmCdg1GHylXxpz1rUmbnE/RegJ939tUOcCZvwE813
tuu17zp+5Xy1scJUZ8DftnFAXXUe6MYx1yNpqxi2u44oqjolUgFPoC7pnweruXc0iv1Jrc3ySvO+
NX5CPcQMfqQDqW8NzHKlEcIB5zETbUiBnGRmTdbLqbCatVGtVT84XNynC4UdsoieUqEmBt1hhhsy
aJAxuEmOmqEWQ8arOYST6lsR7QukdA2WPt8mjpnMFaeTb2K1GZdd2KIr2yY062QkMD+d9nFxG+Zm
tBN+wjS4JhoZScg0R70kU4PxtS8AKNQa79qYJf6yylqUninyOJOPjM4yBMjYWBWUehadtVaKzrZO
Vj8KrGIubMKPnLS0SVBtmommOHR2gbZHiL7edKeLW98mR2vUthpfOTyDnbqhj8LLPNIeojKfJ71p
7sVB14pu6cZKOUunFcK1Q5wJWxU01Pr9qrspI3XWqz7SCD9uKM5q1asgRqu0pzHuygMlNt/1uFdu
ersxUJOg1FDzgg/KCB+3P2TLJDSku1yWoDidQlJK7StfTUvfuJ6tfrLGxFgRqIy35FzleyaXb8JB
hVgnJ9mOAk1QbPVBl1e5pEmfysZe63mnfEXeOiQ0RNW6Gdn5gdlnXIiOeO2l0dobqRekPtmEU22E
RHeC7w+mmlUL1P+2HVnnG5bG/n3h1qcg8+WjEH5WKGvehBYKhaJTHEiAngZiN0fRunoI3Wlx1Y97
CA81Td3LPeqQStZORbSscIsxpZYP2qfLaUhyYyehcZnOXp32J+qoITRqNH9ZGI30keKiccE2ztho
vi19lDUtZanKbCB6zbJfSJYt3ftRKt2RIVgbkxdFh8U/ZDzVd9UWFpwsbCcdh7AXpBfsa9/GO1w/
6gMpitPvkeq0p0xFObUL3eprHoEsikrIbCK4DxJSxa3XHohaqQ92k6H0EEoHP7ZhjIUVW164sIyv
xOxGXaO2qwY/3gVtmjmrsO6G1Ujd9sxEwnb5+1F32o2/CtcQXWRbTbrJMQ0yTzb/ird//hAnhTOa
vftMifyxgG33Yz+kbFttDTqSvNmmnWdDK6Xpn0P4rmctdEwwkhnBB/DLW+q09c8EA4NNkGn2UjTd
JnuOtao8abYknS3Du79cnUPLo9e+vxb3LpzsDKmAHjQAyb8E/VjtvCSv9nKpIronTi9t8v97cRZR
fk6tTj5AlpU10jIb0pbCiCxsb32nmVeGDy18A1rC1ZttZBstXABtZO+D2LIuhxBmM4ABU7sL7WIx
5qoyg4ZhmIvZT3e9JaQq9mcdQqlVr2Y9TNV5ec879CwcSt7umSVL9t04xtbWzcpoVaFo/hgb9lwP
nOipqnyAkj1DnDFC3zk6sjwVkGhLuTVfN/XB9GZUFt4LBupQCXxqLnWIOaaDP/Gq2jCIQTP9piOA
HmP3+59fROOu0Trx87Pn1WRmHpKDRJzf/vwKSXjZ6UPzGeGb0rwxAuh1W7M89ol8WwXBcKc5NQfL
0Rd+oPorY2qKjliqIdUyh4ubV3Xu1vdi9AeJZTrAh6iXq1X7LJgWIzgtkPNOPgrmxxcqxjxaG56j
zNs4Q3JCpkJxqsYjpSAhrCYcR8/7xPgKz8PEsyXsJlBn7ioMqafb4q6iJa4gYRCtE8VX59e7+EOp
zUOD0jDhF0TZrvCqlaYVxk6J6kifX06ntjgTh872jV1nsv6fidMmHBdyqRmbJorS1e9/BehZfnoL
CXzpChlg4hka4bO3P4MapDGId0N9RhysnAduEd0mZXzn2EG8s3IvuhWHdlCi2zDQkELK7XwlbMJX
nJU1+fAOrrb5u46+6Opt60MQNN3pesHQl9FN3t2/M0fTp5OwP9TZ4O+v7sKtklCwV2NNuny6sF0O
1Fsuq6aWLp9+7aikdNyodcKr8+MfIs7IckZHj/3N1X79MEnJqexTpL3oFPZAr5Odb5fxOkmLlqW/
z6FGpmF2ab8/FQ6uqeDw/vTVZb4GheX8p5tNN6+lXFqYueQsmrK3jqYc20dxZlFvD772aITNfdB7
9zCc24cCoiCEn5tsZQBvamcAY+yD6CHbZR9EcyA+taIqr5hFoR1R0O53D5WqfBqdyrsjAtXfWPBC
zgSVUpw4E/tdpMCKY6cf8ljdCzubacjoyNNtBHOTat4Nalt+NolSbXOllC7ETb+4K5jkcfH7B5eg
/k8PrqNoKjrhBopmJuPZ2wc3zDIl6lo1eSbowS9sQss5axrVPkYdVY9uGe1FC+QruBCoWeIlEdd6
LoyverpwQ+VtcRSmepADeaGrtsMSFMWiqzOoeefiU+UoegwUrdS+26zljnFLjZo1CMb6Rhk7++yY
NusfC30OED5nYUqRYtnpRhRSU2TbZ3U6APdB9yKUEoRPaAq/qLabORm5Zi1sXeztE+bjrV2mxj5V
OmMvzq4HYTN9n8oJhqyZ6LDUCYX2zufafNVtRN2wkRw2s4Grv7//f/y4662KiilxMKG4+Pkvc+ra
2sV8R/tR7qUD1AbSQZwFQfWxBZi1fmfvJ7erTStZATuZPi1NiCNfr3/n1+ke9cgdtCnvOqCzRFRB
3LDy0mZh89fOXxnFHU1CZBuHOJrfGPoe4KK+J0SFDoGz96qorFYUPOrEGDlQU4y0XKIFxsXvegXR
t7PrysP6arpeJu6JIE3g3hPdlSF/TWHAkOruI+Qnj9oU+o56eCmIMzyZLfytBBGKtUvk8tR78bI0
7eKLPdjjIiZLd7Sawjr4lYU8qu6ajw6BGrHtN+MJEuTL8X2vdtHGKsJ6k0Ig2MWFe0uRwiaHX+4j
kh/ebR7Xj4mbFR9DL8oPTTFppkzNJvCtbRKVCE0L36RRAWmO4TKaertyK1kHmAQKFBWb7qT1Ybkd
ZHNc54YU3HcZIe3Uiq1nmYINu6+IqCukJKRgvLOLcRIEthvizto0ozfjXU7WkgLGUtoImxFW42kI
gEFMFwgTwf5mlU4sJZ4XjneiA4nGs5Nn/lF4tD3ciqhB+0vPpTYNVSqixEPplYvLiNcbfTuzXKJA
g1KwlWekFAfRex0Zrx0Rc4uhEpe+mjpxk+uAev2kq014Kz9u726UrZi3vXFkHq9R6aEelhn+0p4m
94GiC1jEkCMWLpPpOv0rv1gNCL/r4uDd7a7X8hXEL5+mK53/D4sF7W2SnSWboZm2QcGqpcgWa/d3
Q66keJKVxZb2DXD13oTNE6atIGo3UWKjoiXaTuD7p6qA7pcC9WxzMdqFnR97GOSteohsUMIoUY3y
iLLGQGxEXFJHCii5bNTn7J3D20JP2kXKinyhSWZ4K2ziYMaOua4COZ+JDmPqBa/rrVugm0P3D+HE
dxn06V/M5sqc/ldtg8ziuwy6VsZV6YRR9U0vva1qBoBpc1j8miL8DvnuKK+MosoPl1PP+VTnkrVj
bpC/eZL7AcEE86MCm+7S7Q1nXzlWdWRJry+SMlMXZVT4e6tRzBlUse1xhAgUKS11Ffiy/TlVkBpv
AcAue+SZPtd685S7lXmKMy8+ew4l7JTB/H5GnXKgb/djBrXIjm7ZLAdlxXwfOaVc1VZ7VU6/mWGv
z8uwN+/cyJ2NkW+eRGsqwV2nRC7msQRYaJ6Y1K0r/LSiN+nMcherqNW4joUSWxH6c1ji3X0/FO5e
nOVad9vKI4GoyU7G0yxn4lQcjKFakIKXd9C8uiQlTHdXSG25ryOgcW1WU0UVoCljEYUAnlp484Zy
zRlc1P7cr2yJz0Wf9eCZHIikSntxJmyjroZbeGfWV9PVTfg2UetVM2GESJZ7BUF74w1B8cCy01hZ
dpCuRgBGH+sBEetYd6udaOqa8klC4f1WtGBgLfqx/uj0snZqivHMCjTc/P5nUt6nkXkmAaKbLIiA
uOiq8j5Y6UqK3FPxLn0NJCNfN6n0RYvb9CwOrtHHJGjCE3+mQ1gnSORjIMMaMpjpGany9FxCWnIb
GcnckaAImteU1J0Ce94GLZKSTfNkdJJ7K+6lTHe1J9kaWS9vrp9hBP+PsC9bclTXtv0iIuibV/e9
005n+6LI6hASICTRf/0dyLXLa9Xd55wXBVMSuCqNQZpzNPhOYywxzfVMv5Wpl9QpFzV3x0tTpQ2+
fpLsGxI4e8HqcZWT0L3mrKDzDFCwr652NoZlF+fduszD+MvtQthvBkn6PDDY7UHGhuwBbaqXLTh8
Cz8Up0c5yB8l/qkTvvPRl6nwmiSTiOTkVQj5xuaYO/K/npQ1NQC40wmAw3oo+8E81IohlDl9yt1g
qhrAVXl8AhQ6nrKg6+awhKmvRSGbo8rUKeN2fTVd+FEMk5AqX5rQaROxQhoFSK6FHKLw4BP1s+QV
NJq9LLn0Xvzc4Vf1rkI9rpoe7/uSNOG7pM2xhVPgcw/PiLMCChqUb/S3RZ8tfZiYbEsyDDPG82yB
zJ3Y+0O+CuvOOj4aaoe/Q1X3L4S3yLE/U7f19shj/24m74B9DoYFLG9S7W9BMV2YPjNlqAsPChOT
x4ONXIFionlzv6vJl8qG1texkDYK11NoWVW/UmDcrUIFDRwIz0N/si3T0+9zBKBPVyel4Zp2VJ5i
D3bM+eTFosPjaFf2Z1aIGUy02kOrGvEcDkhv2Kz8lANMxIPM8ndRVw8vAD9sCtRcPj1UX5aWx4ut
aLLsnQGGYOYX1Inw66x8LClxegL6Dk7+KD08Q5HIbf4PrJnjuPbfb0L86qLAvAOT2AWL4683YZB2
kAJqFGxGNPZwXhWHZ2dq5DjpNxbQ1TZ9QHspFBNtd6NivCce82hcdXuSk4PsvHofI/kza6LeWadD
k7y1abdkrTt+gVuqF50dpwdfkGHnDeU2tVz1VAYhXkhlCM+sTD+ZrtpncIcPNGQW/vSZASjO4AcM
u1pCcKZUkGdUhXBWge1iM1h4gF2gXNDtHRr7KDwDR2LCNK0YxDrUAFtzc2h6w1C7ZP6PCeawqlDz
YazfmqiernafPZ2dKMCqGeEwivVhc+1D2e/Z72m20TzGymEo7Wuq4CJQjhGwuoD5rpgW9GAagomH
oSrlHIWMcvHoM0fxNPo/9oEIBu5eeHvMMlNRIxvmsd0mC1ppGyVImClZlrTZ3IdC0KwJibsNpv0Y
mTZvIaDZGsjCk+kaolycrQJCJNME06XbMt+hMJEDqg6FNzhv4bWPjagnwEGRKk83fjqxr6tw+KAZ
3btYQN5Izn2U/Tw5N9PwxQQz2I1np64k3rVV/tX0Aw3TLdUQpVsTutjTgT33ETAwVAQsJ5jgexaA
tdAOlN7qqYHiTw90z/O9hxaQ7M/7akdDFZw5GNF7GtR7t28UvgI01gR5B3GU7UYnVM+apvZOMUi/
m1E6tkA32EMFC1wnWAwszU6AqaidBgRwXZe8ubqjncywRSffOnBpQXwkP8NQvqGmrd463QULezpJ
UkvPQ9BMVnmaQTnXVRxbQ3MYldgl3hsLdfi5OfRsQtYVU3BCG6j0Fi6QjahCJZsUDC17XaWgZsdW
sTG1nbJFxTEAzmltCj92UXZbAGB2MVA5b1hE5HNgyPMjAX3wGSncUzmJSKekDJa8tnqIuMVsB5g5
WHF+nRycwNqaSFYiejJHsS3miS3CE7T3UZWI+xW3BzLOzDM3zoZ2U7vZh3nuBiVcPu4DJi6ggzQO
lbv/6/mcBd61awA5LFhW4R1VkCVNRHeJBBOLVLnZS56g0Fvzgn74AsRFblffezHs2hh2z7Oku1h8
bKFOgyAE9/xkGoCxIcdGwqUdtTBXMH2WFZCTKJ33bPRQzDYDVpO4p0q2a6M9QobRPhiJEhPedUtM
rHSoNzKqnu7z/lI1eaiXmHm4xZ7MpXoNKwOVg5VPmX83fB0n11cwIxLAvq7GERaufznk0Llam7FU
UHGsnPbFRMb0VSr2LcgpdOs8JD2rOIBgw9SAxKYXMWAoy0dfE3LrDELQKi10eHj0Rzyadq3tT3yS
dXaB349meJYXEHaGxqjpNJPtEhJ4ipUnHol6CyBI/j54yaYOCtS+kFR+ahr2zXSzzOdrCGE0KxO2
uNFnDA+zc1iS+JbUUO6bzq7jSOxQRYfhmBPn77wHp2/ggOnHToqNbiicT2FVCXKpeBCU/ZA8VSVE
BpBBVV+EowwP+E56AfYJsAUgm/HvhXc8CKJg0RCr3puGQ3gETJE/cW+BfJZ2Ml20U19hhlM4vO15
6NZ7p4rybZO71lIyq3yKEgvS+crKftTjPOrr/jtqvP3ch5LXWcDDGJXVBu8wnkevfdFfzMzMtV9Z
l8QvgTMMKysn+S6h9l/XSmOfI5lePRmeH7TFIrn6BwfQHPZ+tq6qJr3TBMP2ewM070wnYbuN0lC+
yAI+j2HeZZsWm8YXoOXrJZyEwhWWrepFDDH+kFSDzzeNJkWH9z4J7IUZjWLFtzos/bkJdYFHmu/0
1syEtLXLQ9NinWLCEl9YBKHPK9z/KFJzLf2ZJEBnkQ48GZsgWRPH0ScjZTrPnLh8HmGdtwyIQw4A
74mdFVMw1Jy5C6ZLzqOTHCq67BLh3mA57szqqBoAXLX3jfKsT+76W5TE0luoafw0esMSu0+mYa/D
P0ioC0hoM3oTNmgaAXyo5qL0yy1KsMNeBHjDDMXBNA7qffcjEzYgRx26qXlMsUjYL52gRPKrToeV
U7KlDXgnOJtokPmu9z5lKHXV0NmBo0dsrS3lNxsPCYOzaURSZBCTq78eXeZotJSz8jPhbKyiqBeZ
78Hyx4UleuDzWw2/6r3pN+YczLbOFh+e+1Z5+w6QnYUCBxuaZ1TACtkVJ3NkT8I9oNr9Hh2m0PSZ
0QRKt4eOqPHd17SauwNM07yw10eFktfcqrT81iprPlZh8TGkjVrB9LzdBpV0oTiffkEbqX8BXHQD
VXN1EgNTJ3PkIt+3wCY7nCNXhu/JijFsRuKQoZyXwmjHhI8Bc/KgAyifRUO5NgOm736FwM2eIyzR
1r6rDwleY0DoZmfWVahZy9i7hwOoVfcQTqtQTbaqQ6d6soN0OIxVqk4iIxTxp7FqIS3q2vinY7s8
C5sejo11xBaQbQiQboGDZxkHEjnJIoAQ079CWDd2KzIgrVd8kVjgJpaFdwMFI/toPR+EqBKIYh9s
UFgK1f4e7rB6nzRDts5ju7oAruHNRwmjVn9yWMYvNz+3if9aZqUNfh8i0wWdhfycw2hnHjZMrcoA
pXD8WTBcUC6hMTj9YZU8xlVIrw6MfdZ1CMFhQJqbD1rkgJOFzc3J2uhQ2aASQGKi/ajhEj3rm6w/
Zm4Ifx7XPyZF3Hy4pShWfeYCPDKdDvzOzGpLdpEWW5vCPRIU8c4U600T0TK5h2ZAmAr/Y46fQ1K2
DOTSsRof3lls1eZt/Zbj97kvALeaE5/Wb8zrqlUHPej7KL5KB0TZLjqYUbuEObhXxDe/lrD7lsD1
scE+CpswQLFgzY2yLDuKEPXrKTJdpinLj6EPvbOx/x6tpAJhL3myeZktJLhAWyJhZetC7H9Ww/Nj
b8Lc7b/qoQtOJiqJu7EhZX01UWwt06hvnu0izOZMyoUHtZaDHrrwMNXoIPowHZrYNFnXQ3VB6Xz5
mGgG/gqbSHjAhlX/uN7jIn/N/W/XrCVqoHYH2oRxcW3cFM4paiJzIrHClznWzfPMZ8XS5m9D2IQ/
6hY/K9/LIPcn9VlmufWhE+iQjp6XXrvpbm07e9gPeYXMu+ggkDpAu4P0yHP3TlmAZ4xyvBHYSgN2
VvDNvpn+jGa/+0snPxuNHrf9qouMPsEjMJxVVa++1YE8RaxPXwOisViHp9RaD/HwCs2JvZlghfn0
9Pf7czYw5xCOTYXfR6q/lRBo7IFN+yys0F8qFoudQ/PuGk4OW+bUmLEfKXQ3n/tUe1uIYecrjXv8
YxTt3EzwlEXmfT1WKEb60anyAKoup39Vl/sbKkA0Q2mTzSwGLLhBgZvG4L8NVNwcPQb+mvdXaCbL
jHIIYffp4nEpc/TX9R6f4WJBD2TeCM+q0OarQAz9BtJ99UcM+ZG24Z869ACBzfE1MSfmn0jyzFuw
w5EL9UZgOKRcmmmFqA8Jkig36BlmcMe2bNisD1Da6iK1z2yuoVLwn7Cd+jiUvLDAmQ5NfJ/47zmm
rxJ9NxNckcV/m0zBQtmoIAOoTMCInHvkCnygc2s0+06rAAI4U6QGuErxLhg3tQVr6t8OXHDbieYm
oYQ/D0RTw4z8I+UU99leZiG9J5niBJk3prO3ewbpccI9Zla6h3okPdljZS/wk6Y7C1pbqPA1MLIA
M/h+NPVZPpO/fLCXAIJIDl4YYVsyNSZ8NAIksn3t/Hz0/DVr9PtgPtZ5B5hbMwOHWV/5hI0bgCUC
nK9udiZ0asvH4pIni6Qry1uo4hK4K+uDdUjvSw8WvpnInaPlcCjmCigo5FLt6KSnAt7rqxem3SuU
c4Olr7S7Z0VkH5tM2gsNIZ8ZdACsnQvJdUgygVleeqF1Dv32d9P7Prjx2LWsIYCXPpmB2urqs92s
TDAwn0SzaFDdCkm7nU7YvKxB9/agSfHTqXcVDAd+tRn9mdkxqlsWx66AjuORohi3U2MHd8y4q66A
JsIgFC/ob3mfYwZOwhrpqa6S8N3WsF9PygDqLyGA5F4/Ob6oFSWJXlBrrL/JdmUQz5mMoV1byOwU
Tqg+B7ScQYzi4lvwsnH90v1Wj9aZ1py8OJNAXmD7WL9yR734MblqWN5+9lHwMtqFuEa8La92FGOh
IL18bUIzAOfPTQFOxsl0WVGB6j0KgbX3ht0ycA9O9cPh+k0VBGSXSNcrL0n7HbS2xjO2hv2cwcz7
uy/28QgZ/qKVKFInDr/kxJLQoMv0OkHB/EZrNildYooeYPxYO90HqBzhIpUROYyJGx86vO4WDcye
PoK22JjPRUIcNyrWqNcqUOFSl6Q79eH4uxGAd8ECuwWd4j/9SdwzJJMYEP4S26b5Y/JjztChXCAG
BzLRPLhkxGZr1kv6iqWevah6+Nbdw1jH85ziP2FCSGNCNYPk486EAQfBuNV2skcyjb4GUAafQTRX
Hc1oVpN3JKSjEx6l2Su2waeqj5qn+4VQaIdWOr+aEx0vnJGuLi7N0M/v7+0CJayOw+XAvLRNX9Mx
VE1VCOGs8Z+vd4DkOnDh2zoEE7+nrL5C44SuAdf8uhtywRNHbkU+fgdweNw0ti7O0PKDZKXwUHwd
HDbjXCc/IDYMBzAB0Ir09KlBJvkzg8/N3B5lcyVk2ghagNpCRKPcJ0herCunrC/IqttQIOTQkBpj
sgjJACyPBNa6SgJ2NU0CnXsbSKjTPco08rQhOMtjzu8TYqhTrz0G9cmoFlDEcu92ZsbEjLjQEp+Z
wyF5b0fYaeiUvAoCf+tOg1QGs7DkNXOHZOWWEV25U5h0JJrj9kq2ZlR5+Y+q9OOTOTXIW+jFIF2G
xEd19fLgPimMK/dQeXycmXNEGuYbCAOmS7tOl8TH0sT4mXUCdPnJq05C1CF3ZnfldIiW6oMNlnmx
MEMiEc7MzL87pRVDBV++vHDnRvjEaeJ2x7ziYiIRpPX53/2228Ga1PS5ed6ZuR519X0aMKv6/Oca
pt909dnQHZCqehF2sTSbIVSx3GXboIYeuUX21o/5vb+Ad84yFEJtk6n/3/NNf6uEuKkUW47QI/um
haa2OXILwMvdHFwdiyNZ3sNreSMk1C0f681JhuowdnJvuuIoTp7MLavIrkaFbysrCYvvVnVv/+Py
zgy4dfCz0g7Fuuhf68nHUhAmLA5yz00+0+E7kibdBzLg7YYELFlGU0iz7oz8KBZCOXOPqUapx/TD
Eho3thrxbrPD8tZina+w3wDx9sWiRQaSmw92SWFbH9y1PmGrHFzglshPWQKPJ9MfxljIYWteIaGV
tEtIXIe7zk7IDrceEt1/eBvaiWB1wId6k07UDqw3rCcCxSITGe5HxWy1Gju3h84dZhQRxGtH1uil
I9slwCjukxGLYXkEUdlEybURkEHS3N7L0OOztLL8ZzPlzwk94JzYKjNANBO7uPWQIRmhx3dxp4gr
PBNFwW7M6saZ1tGuNTbQ5eTxXExq8EFaPPWBK3bAOezKPK8h3BTOsH6oj8MExzONO228eBC9kw5W
h6YLhsT5mU5NiKTWHIhPjgINSnjWSKzZaKVDsihF4+ygzHe8hyZX6PPqmFWhuzORGl08UONYggNG
1lgEkWfTANL55vWhBK0gIc8jh7obFu/RUk1hQ7Bi8Svr0+c1CPhpVa2wuhqezFyRJcmcjY11v5qX
TXnniAXgkkrr2XNb93n83nd2qObWIGzolmTtrq87WBGqJNz67NUYG9jQ+XASSJ2lcONaRGX4I8y0
v7jL0Ga8RhHDD09GdVaVvro4tLl3lWWL/fg0o+7r6GQGzbSpKyYOVG+HaoMdICB0oAPHBxh9UQWr
1gxKPnC4xoIGoivuBPQww/eZ0hnHRe950NB9nGkmBWn6g3eNNe+RVrsq7V0K3x/eRxtbfaSP2pUJ
wRf4zGH7AJnx8T7LqZFTi2vAzjNyb7Cmwc04tgAO/+kr05JuUSGVoDHWvgVPnHHWwmeT9QzL0k5n
eyj30L0JTTOKtERZKRczKeCBfJ/o5BalsBfEORwYHOisTIfmzHqF+ma1qXUoN9BJ11c4+oJ/60ft
D0CjcOC232AJATCA8vS5Jk23Sx28nggMlV50a32iNNH+cJm7I9y5FLkNgb+0gKBG0wYooWeo9sel
okfk6rCgapvxyevsbmkklFowGIo8sJ+C0vZeekR8isxYB8aNGTPyStNYBc2t+9j/f54ZcyYM9J/z
/CQHmpxyOte8gl9pX6KiNhBIuCd1t8ZroHoWHpx3xARnCq105iMnyCAf1BSZ/60DLmo2NIX7ZI1K
7Dto1S4d4GE+JdZm1eh9a9LpK7eRy2jbjJ8AM3XnZsDx6Dx0sGNSMDVYwlPY22VBjRtURngVTtfO
WXfuUyt7pQ7SJm7niA10KKwDQEwci14/2DFZBDudt7+P4Ay/IVYH+3ABkf77lMeoOXqcRv3KBp+M
sBOW6zO4NobvaeQO64rzft0nOXnvCwg+l37xhddUvXSdgu9gSTPe8Gd6CvHgm6WU5DPJxvZGFAU4
jTf2KhmsFrL2vEfmXJdzM9raGnxEpCO8MiI1cmAwaGk8fg1Ar72BJy8BZvfH/eNKGlokKzFdGPNn
oKepvSK8ORRJAreHllnzyoQ6wpc/NW0cejDWnA7vE6cjbrFXB3fS2vQ/GjmmF6DtQLWv1Cse+/qX
mnIOYDb8wJIXgoFZkt/g6ZMCQNtARKnP7L2fMTaHpvqJq6i/tFExXPpcYUkEoIDpMk3Qy7lLdXM2
ETLY/eU+ak6gCiuE1q7nj2uoBI9vCMbuHtfI/HjYJ1S9mq4Cj5KTU3UACU1UYADUo3070YXrqXmE
hZW+ZXadrVPDKDYDwPXb9cqf2MMmNo3mhIOsJOfmAn9f9R8xy9KrdP0YhPSggNANjRdOZNmvENuo
l2HttGuS1s5r60gJ6E0f7OTo5NthSq6nLpBKtMzEKi9p8UKjZFznTegs6GRkyErpbkOq9Hzo7Pyl
hZbxISxhOnwPKVhKbiJeTCQtoHcTCf+bcZIqVMyTe3P0aKwsRonExAy1rPg+U09Ch6yu2SyrGmcZ
Ws2NJEExK6BE8pJppneqjzmMhxGyMMj3pVtCW9ku+hdBIcVAfB980Gk06q340PZ5PsvDoHuB73dw
hKTE93KKSqQ7TgwW5Gaslrl3TrLqyZzIU+I9DSndm7Hcz4KLjKyVGRNVFV1JCqWB6SoJbGWf6/Kn
GYLZEH9x8DRKGewwGd+UUeHfzLxyaGZMISNqPjvq/AXK7PGCNhoaDU1YvpBu2HK4iD6BLSBeRlq/
2SLRJzMWM8CAXdbzgxnEz7yYF4liOzMK01mx8LGi3phQtMgTlH0PZzgGBSZVxfuSVNmx+nczDIvW
7pyD6R4bVSFD7Y+/pzFIKu0g4bBo0szVCzMHegOYAx+RcQPzzsvv0Jxoxs3ZrGH2ilAfStIV9Bmq
sLN3WA4g54RXNiA9Qe4dvCbu5xaK6Qv4Uib4qqbOTioC3KmZFGdAUtsjkoudOx4fzdin9tFlfr4D
wm/rTJEZNP18QP4bDPFErbvRpzPTWTpgsc8ek5A/z5ZaNdOCxvrVVkC3oeQLpC6EFBcQBISW/9TQ
FMBwiEJN2EfTxk0NgehpqJDlNRuiSY/jzxxzaFmsOET4Y4to6M88Gto5NO6qnfSZfs0k3u59EqTI
xyBUrryO3GZPJvKbfDF67fCM1Qu2GuLAUwmpBiUFVMlQIM9Gy5ueWP6FSj6shqxIFyxhlM2x1CkX
XivEivu45+ZFhEp7aqNudo8dlZxpEY8Q/HP9i7lOXOEFXnpP43Q9wbL6FAwEkHN8hOkC4WrcDbz+
Zbru/WMOzRIKQ3DzjzB9bSxA623TZklbR6ycpIOz7bSLMnI86Qi2qE+8418yPRYkKKhje0cz1Zcd
9Hnxl7r3qT9qPuasP3NNfxEP8uC4uO+bKhs+CZlce4X93mdRvembpF4xcPtMf0rC8T1WY70JIE25
SnyZzbBQoQdfsm5eSwj4N7Arug5R0cFsYUPj2jcORFesUNwN8pzWLBoTks9ZaduoKQV6a6VRe/UB
4ntyQB+9jwIQBPJRRpO5uRwt+M8WUOJF2Az8tenlti8L9+I1OQexMARxBQ8Kp8jiF/plOnUWN8+q
jVB8wQllj3SFCOu9GQux3j8nFkwfprEU6dqj6+oSFlyZe43b4DUd1Q+XQA+PyTR8hqA6/JLh+IvL
vVgJsY7+NBbmOprHXNQbM7WNvXENsRKNhwVGi5Ekhz/XcQdtrsM41qtdBuqwhtmKNwlvykmIsyq9
ZxjwekcTpXaNXFDddzDGw2YpyYg6TfPNoJjm2zr4ez7yt93SDMKKV52iwYcvGQVoKSdsNsZ9DBn/
AN4oXeVf8ZLyr5ArCGZsSMS2VjS4lo6bnocq25hBM406vb/QKdLxj7OC7lmArHYx57iVBxMJPgTz
x0m9o64xcdnRnENgu7CLpw/2p8/864NNmDJ24Cp7CcPWOUPTTy9sTskr5FJ+Jcobf1LvJiwPnsgV
mMdO7I4fdZY2QKt4AB/hNbOSKoCzpCBIrFnYBAkgJC9ZNNTzLoqDV1IVm7RsIf/QF896alTagXNi
ASFTirx4hk66PrlZcDCRmRFJHc2SxK+35qykLdhBDcm3CI4JApcV2DJz2QCpFXUQs/OrmcspP7Vx
726LqD0DEdHD8My0GYF9t2N/mBn3LlAv+cnEElWmWEt770xdpj8csTkpmewXtmjas/A0tiBwC/0Y
tacW0naGndYeeevULS7c6mPsbLLp2rpZBnC/QA4yBymGjxqPUMueS4gbX8XU+KS2Z3Sk1db0eY6D
hC+2QbCPuoLOJ64ESVigO6BwaMbMrApCDyBmyGPQtd7Zm5qghN1pF9RsZfq0w70zxCS8c0SjCzYu
7u7RJb3GP2XOxdVYF8zM6RWg4vjBQ0ey4KDU/BhDHhxMY8UJUl3mULQSh8JPB0jGaj1/TNJ983s6
6r0BVqD/CWnabHtUZrc+Yd/x3PjZQ6wHec9xPDiEZvgFi/YZhN8I5XybfJWw0IQspvUraJOVldoS
ImyhNyvqIngeKE+WoxWF8GzUzi6DntIEq04vkFzYsSAFTiuA/7OOPmhexCuHBf3amUILxTuoJAVv
sUeiLWuddCk4iuyCQpIiH4m3CXLLe0vS8gUUw+DJ7Ut2G1FdNd2aU7a3aNnD+BqzUo8ki6It/P/1
JK/i5TwYYeTUIzk9WfyFNHAXVV17+DUM6Tkt0xmC6h37yg/Yn4xPrR8EVynJwXQrB7wECLxCpTXL
5XvJIWULx5cQBeY+e0Ul5n5278KsC8/05imH2mqPYswHUjFQ8ABOaJVXQ/rhDfSJdMDkWXiMnpHG
l5DUQT/UbpwFfhhTcjOlH3JcdSyASHDphFhojGxBRU+wdfGdJfCWB5sggdJix3hsHTebW1N1W3VI
AQ2txyDmr/gNr5e9KXOrjLarMa6DtSmOg98271Dlea2Bet8PlUoXZpoH9g94b6o8+1DyuAxD8G4u
KwUvlpBAApRp+pRmGTdEfugcelRRWLOlqay3I/lAZbtD7lNrPFFHyFdPJfaxglZvAHTAVg/fAmMj
4HjDM9Q+vU2F2qRYUzemmxKcp8MYoI7AmzpZ2zX1QWuo2/pUt6Aw9KzbI7kKc7DffQKO4fCxENOM
wG/bFdbDfGvBlWuvKhjK6a5IbpkcrHOQ5AcTcc8fb5PmyTQUt12zFwJuMkhQgE0Eit5BwHEGdSHw
F4nj27i7BH0v4uR71QbWD0L0HMWKjM5qLHTiTg3foTOSQ46iC16hHZNNACMJaG7fLrusV8+j1Q+Q
0pKQnJhCOMWHTwkk3wfHqZHe9oDWLEFYWFKPkFPlxu1zCmgVHuTXrO8QdIVccA8iB2bMolV/pL4E
SRODVHPM4M4PDsn5AwelYIXPRVGLe/D5bLG/GGXhn6vGhvfqBAJze/mrtIcC+gEoqkVY4C5Mv9P2
qxKb/jdH6Wrj+QEwb70XfiiBlKvWX/gV98ucgk6OR+svGOgO4MXIHBIuky2j9qBqzCBKbjl9tDMN
6BsAZJpDTMShGMJoJ6fm7/F/TH2c79VN+/t802lOvw+rGvkCWbqXuEHeqK94+xXZgIVEtpiECWIJ
bQkAtek5Syz6BXlGdwY/z+SmJBjfQMLYZ6THnXUCxiwU2JTeW0zTmWeH+U4VAblAcgoivgnFirmv
ycX0dWBDzHEve6u2tJEYzlvchzn0d8pqlOsGkOf3QYVfMRSWnhQoDM+wQVlTPCCwW23GOR9DIJHx
3AuXTY8kEVAMsLpxdRcf4byQbRLaLWC2AmUOYD+uNUASG5u6YgPcjXWlHX5DFdZNLx534pnj6QK1
NaLexqrvZ24Y8GMwhRY8TWUsshdI/gBi2kZX012XfbLlVUEXBGuFN7zjCUD5Xrsxo3ES/AItNzmZ
QdNlwlp0ex+M/5e+78YNHLzjpd81Drw2nGPTkuDZLZ30GFF9430czYTdsgnkgA93HbZqRJ8s3SkE
xk5tFCk5yKgIQUywdhZBJRwCV9mLl1XpyaHI61vBRynomx0MwU3r0l0BKyaWGn+Am0cmJG2kKJzn
rOAWozhx8iv2knc6mbl1168s5R2aIGqeW1K2zyUEagDwZXw/TPhQqEml2zG3OdADGDXz4KQ8V1gA
XkzUDS70IApALmOZXAASrnbA2YVPFPAA3Le6/+40EtuLsvgkPqOTOyqWN9CxPTVV4M7NjAqqcpZg
32tkreY6Rj2ejEB1RCpyFyPMjr90E806azyFMjsQpcv3iDkUaDHe7AKPFO+dH0PdHjuuJgohE1xB
9h8yvOV7mwdkiZWou/bUoGY0RX4Eol/pbHQAcREtxIwlbnN4Q5J55HvWiQHZuYPOrr3C7z+4uakD
JzdZVRdY6rJN4VkWLJec342dyyss4Mrto78G8jL3e7jolZ0LBkLff1ijODfAOP8iBV/AKyv/XmbI
6IUKYCewLvmqbbBPtHu724ewWV3ZbhFe68olMxfCLd+iyoXafTD88lKyG5CN+dSuUHN7SJNDELB0
ZnHVzGzQq18zr2Q7SPMMcxMqGoZrYFZQpZtGXbjRLmlBghXwaeoVhVuxiJwo3gzTaAiB5VnoSyR3
plEshsBbrvFNWEhOvI7AvApZ8Yu5UtWAgyB0dwNMZ7hBWHZCvOEDPLfckEqE56bvvwDoan6ReOvb
tf6JYnAxgx9s9RKCTrPUgw9TMQfJ/YAW5XpAnvdiAy45H2ggvnisNuDo1b8KGcADW4WfjKbwT4Zo
7oW7GUjdVlHvyooOR9/mAgIfjfviTaXaGGTVn2Ezx/qv/oVHwI8CZsqvdZ5HABMkAnccOPE5yLfr
HsoNT0ECBLDLolWg8XcEjL/dWeUNoFEn28qoVnuo1WjktIaIoUTic7U3jRl6hKGbAVQFXebZP84p
c7AqHJlYG7w+xElNjQbmZOGorl1AeVKckF8ChM0MOzrm/xjJsKfDih1zzChYLS8JdhJ1vxUx3sX3
JhApVkddvZJdDrzqNNBJAmBGqd0PCGaRbWNCxVgMFUIAVqcpdjD6kMck7f/j7LyWJNWhNf1ERODN
bXpbmVm2q2+INtV4j3BPPx/K3l379OyZmJgbAi0J0gLSWr+h+KJFRyridbGQu2OgzbtT3mwLv3u4
9yBNHh27zq8wrZt3/zU+dC8jWZQbDg2bu8a/auRnaoq//QGiNmh2hsHNQfO74E0VuoEXTjDd/QF4
UleLqRD9WfZSVEe5S1Gf8KeqnuZTSieCaT5lJKZ2IZvylD3Vr7ttQcD05n5K2Ys6xNYyK2fHNage
mpZsVQAdC5EyFfeEPzG51zv+dLD6esjuPTL415j/ijFh2TVee6bCYyIm8IJbFIRwo3OvInDcqwuX
K7WL6fQZN4dBX2QpmAk5gvWte01nVGJLJpYK1T+H6jVfjW53/UKOGw6mQVGW+3Oy7UPhnut5T3Pj
33syxlLpd+9f4/6rF1CCez9fkeLRi5prkujOoR3gE6JEBEPW9UzTXMpd05yYdcjd+wA5lmKevgjd
rrkfKmO4w3G83P3XQZRLnEOpWe1qDJ0MooBS76IOoG6W1sF1yoIAzobGtLIGplPlHsXHPx1j4gQP
0OeXcthn3EvQmOV+AdyeVLW7kN2tqZ9BFffHz3FKrEeHBt/zwbKcPaa26sZp1OGgJ95w6CzsYxay
PbnpeIjUwjfXn/1mmdMvh8rgffy9rZuBDi4QECiqT4tYveRuPn0LCrteq2neHsIo6p90rf0i435d
LqxxHBodaj7TvFQPglvWaMo1d1FQ48/erurGVph2hEazo/SIHn8wIDo7Va19BGV5Hy0PYXLpXZLy
WTao/XFUbykbjxLXWcbkxkjBFgPh5a6ihv6ic5s5eTqzZBd9k5skeRKPKytXDl2fQE0NxhffyNpb
qerVLS2TV7MssYv3VdQJN1VYqi/tS+073Uvjdwb7etJ1LxLr/HvfNhCezILpAk3bXcZ2oW96o9RZ
XyEUBWTpozaEc9KjdHiOahCaocrqKYr94ZmpbrATzMBXsldpivTcTN532ZlWhsYU6QguIRXLaKo3
mhFcjLED0WhW3lluMkGRe2H5Y7vtFC9e3Nuf/XLPqcRONVP9IESiim2rRP6qzMmuenHZHa2OXMXC
9xVxlG1nDsq9v2JuqkOlJzPJRAzHKMRewPu4RnRqOye4CLf/vbEc5IKHeKo2f3VAGEDnqnLVxWcH
+b3gkpl5fOb/svwrLs/ph8XTiFbHXrYGW++pqpFInrlBkv0zaX2xt8wCrtY/psUybrFIg4o2B+9E
IsbsDcZ9hu57bqbdR8im3Mhz/hkrQ3+dXQ+Do2ZXzc4cpkSBzYxYh+WLnZdkcQkTQYyU6fqi2Hdu
Mu/Slns5SqkLI41Oelhy95mdC6SDtClNCxAV0DqlfLBHHyFiLcq1VazEOaD72dLAZP7Q4+DTTPxR
wCrz6eoxeht1/ka52WVr2cxxulwh3lLtwQ3Hb4YWf+gztEl2JtYjV4nzwhj/SoHxWmlK9AaW0TvY
HXKGclAwVDW3q0oH3cD5uazTJXjI5igHD6F/rilH31zbpp7Gf0KGm8yqkaW1o/ub0k3WcsrXO/Sh
zN+rxE6uEtLAHKW5EYHBk14/kQ5g0P+KFNp7nHTJFbBwc5MD/8/nub9OY335PEc/CByCsvAg8hFM
AYnm8Fir/mgvAdADDZs3MBvbVT6l3CfyUkBXVER8yiCsnuReK4PTZLM419uQlds8SPZHjd7+Hn8f
JQ9IMirqSJ0Bzf3rJLL7flDshMlJHApWRMfEE822E94zCV7lGJqDVZ/lbtTnAQwrgiMXJDcNSA2g
/ZwOjB1ER/4HEX5ZVuwrR+wexKLIHwbvZ+ti1TinEcuFLDrKSuR/FyVlF4CACt4NG8UIN21f5wdz
djysIKhW+owmrVmf3xXY7u0/3Y3aK/3Dn+YQoVO9kNpsGvpHzSpNhmVfWclx0OI22H4qubXGeH+B
2KLK8vCneT8DCkYDcjlZD6lz6m/au21Zxk1ualsX59gMgduH3L26sFH2kVNn/HbCuOVNat6SKoAx
ovjY0P2JedyDV03iUHidTyU7Cqf2F6NOhfEzht3IFy+Z2qM8k4xzX1014MehEXGkoRXxVXHq++vJ
EB6+OeVZ8SiPiR0It12r7yPWWJD3y+FktNyvMJbvmKFW8SJHsEPwwn3MVq0til3zgNEPVkoZD4dg
PrCUg+SuH1B41GK3WX9OxOp5FvfZ/H+YsP3fhzRJgy8y8JfN0LHwmcA3BCKoLz5wZtSG543dX4PR
Gg6Cx7wFMI1YVTivZGDNvWw5CX5VuaFVF8erfg5WBar6T0iOGHUDU24UfXejhRRx0pXKGZVVzObC
bnxLJ+iUg/Dbx6HP7HVaKv7ZazttZ2pNetARcD417hRsjaKtr4pp9as4i7KXaapYNHeW+5qKoTsq
QgUfRYHEBabJJsiG7FRWRy2PvJPuB3QiFfy7U47Q9TE+mXq4UFkYq6kVX4u5sBhHsfPg2h2ee7Tk
BmMs+5Aa7c9uDJJ4iTFmvy29qoGx4Nurxk7NQxNANg+iUNma4+Q+d0rNojXXj60FppCS9tWLHhzL
SpB/ZJPwNL61SPdmrtNeZOseD7wDa0HlRAFimrl2zVffjqyDHKGmaXpzEV9eULq2dqYTqMESggaQ
hKYOt59nVzOEQPucwvlnrGhSZT0ZabaSp5EnFJUYt5TV+UTzm7LmzZAn7b4MMRO/vwVPNZgb2Nqz
2UxjsLRRpjiHbbf9fM/CNvJrQfr0f366fhgRkMkAzc9vWw5Hh/3+6T5Dfz7h5zuITYxhjRhHrftL
5iw3AKowffh8zdhxUODJqcB9vmoXKf4aKtzvTyhPWEf57094/7ai0EXqd/5093PrVsB8h08nR8vz
y0/YIJz2+Sb7+RNm7f33u38tfQkJPBl+fzp5tOpYByVwQUXNX4Q8usjyr7GO5fHn6R3KjouhVuIV
MLzqCdzRzHdVSyythftIqeyp0R3vHfINGnu5D8BS86u3QsuXpa1kD4XumWtvwkqgdYoLNyYL83gy
cuHkc5eJEqqeqamfFM34JjvlpgKMYVjeeB9fd5DmWxKgG1kP7eNQnNwy+fk53tPIH/LMZ8LpqiuB
YfXGrESzibNhWDWxqz2GQaE/Iol1codWOcdza6yc/hDGfLWyUw6zfSTrmW2H6GAyBANo5ChcJI/n
c8iN3pbDOuuc8l8xP2k2nu00l/urjHFDzt/XF/Jl5FGtGeEKYpfZQTYHbWweADffW/KoAZPYVWVX
yJH+eb+h3oM+0NyrDMUIPuxQkMA0aH5vMoZm+C9M1GCjzgelbRyeHb2598kQ2u7kQYckpNr3z0HG
exJ04v6VAPYvt2qcAeM3vg7e2fDz/KFRNAiseD5d5J6VZlCn+horz7nDsVKU3CsdBEJktvHqr9Fe
og77Grbj5wnkCLnhFfx8/P0Kn2E7KWPI+P+8wmdHWonfr1JAQkE/nvmQ2qGRrIbZGigzqW0mHRvd
UoyT2wbJnuk8YtaTNxypOruU2+vqwfOwShjUsL1hoV6tqOfYz0roBsvOwMTcavpwoQ3G+D0u2nPt
dv4vbxoXWh4OzAk7qspMzYJF6urAp9Twh2NqH60TKF/CzHPRIxP5iw6vZ4V1lXmDusTS1DDUB96u
trXDzjk6Sufuvdyt94PCP9coHGnDwsxL839wcY0noFqlWDRyqzHlb40u28uewfBmxlFOLXmhd9l4
ukcdA2NMHgRrEBU5P0HLr5wv8Qki369o6UZoTE+WVT6Xs7VbnjTmY4X+0DZqyn1UaxE5UxwVVQ88
CPhi5Z0kRrpM9Kw9T42tPsZq8yLjbpAYq3iq2wN3dw1OpbHKS0d5B8+qbTzdtykkc/jQnwtdILrb
m+GeS0NbyzArxGNfDepzfLOm0DUw2k1bxF89eJYbpokkIan4pkdc7tNj05QtHOV5d9JRrXAt7YBx
XkF+MVxFbleupzHPXjyb8pkYMEdwHTt9KRVsFewCfIdsdgLKVVyov2RrUloXhXTvLI9E88V6RCV9
iTYyz+J54+Y7kCXts2z0SblFub29yWOzeHoxg0h9kC0+CUrEfhif5NC0BwQoSNXvSR8ozxnrzz2X
QqkuzLKJyNWzMQYtWqpObqynKPodmzL4XChcNwCFLdJ+cmA86P90zwNtMZUHfyzAG/+Jl9acaOhU
zGan6TXBbQVYdZW+dcqoI//Pk182jZKcp4FN7SEApPXGHOBVtar4Cl19ehXWSg7Sci+9GGXH/5gz
uHoMn8nWmAnMh6SuRTlf8UEJzL2jxs2xdyb3LHsn6t/gkIKXEXTVzTLah7pNszdTc6Pj1EY16XgO
Krqp2NhgLDbyIKtUFVC+EYsHHFaOqPf7myCBhik3sfTl8SJ8eNLZskcGDbCEZEeRgpmCun6KSWuN
idBvIjFq1JajZF3wDW9kZz+6/oU6470lQ7Xog2WejlxC8+EeJe2jNrtyG0NJARIh1BdFBDHLBM5E
Itjbx5ALQDD/0qzmO8oOwH6imSZuOuU1MStra/vTzJkbkD1UeGR7wm5mZrWH6bhXfmsc6FPaXEbX
BGZRQJd+2H5VLjBkVF/K0KbUYuo6iWzT2/UoRO09ZZrxJGW0Rku2eGlSlmb8Kfsf5NdW9zNVebIv
cbn7lpgwFWyI4U+iJevVplF2NtSCyl0yBLtIdfxL6BjFytWS7C2ylZ+Z41gf6XC7nwfTq5uC1cq7
sPoW8FWn3DxUH1b+NOHSNKQvuLyWzxF+EM9dgxNU4uSPMhQ35rSAtQGyeu6sRFZtCtLpa9nLvTE5
dWYPRHTuLdFTfm6Pn+eiHjdntZL2JPtxPczWwuFPprznnuiexy5bVQg4vwnL1YBfRMZCNo3ScjZ2
KCqku9vmjZUYVk7JAH1iHmxk/obCBwooflY/Qq26hwc7C495MaOj51FpwTUHfWTYjqqwjr3SpgsT
F/rzrE+xUpuwX5r2NJxlTG6AIgzndN5MMa7MWDoxZD6iR7p3BLtKj2zrKhKtn90yJnuRgwM9ldtH
tUnjpegn/6GxA+fcFs6wHI3J/UYK7hAM/vRaThg4FH5TbeFkRl8CjAHLKHW/KRCaV7k+YbDTafE1
p3wDrVd3vuXx+KZhPhFQ2ViEft6Da+yj6+fGaf1zw0TnCJmxcheJ6yX7SbHDhRySRs7vwUGE6rKp
5ufEhk+/sEnVLSqrbbj+ZZvVxabK+HoiKx+vDYJmh6kHyiPZAd2Y/qgnlJUkcwBD0h9AekLUnGAV
jF70Q7VF9CDZAXNfO4/8/zhOnsW0hr2r1dFFnaAKKA2FeN9KvMfQ6r1HtwE+4to3GRlVkj7I5LQr
2SdjtttuBq+dLrKVWkmya3qUy/BJZUpq+80Vmd7hHM8nK3zd3Uy4SEW6ZT+GeKwgoZmxMDFa+1Ev
JveWOsBc6JORxraUtQ+ffZUWDaqNcRKvDQggZw1UtlvX8TKOk/pVK/LfezIGzUo8jUO5BEMRffX6
X4Zd1F+c0s73DgS3tQz7QXT0HGFS7OVuhXUMUgZZH32NJ/UHlP3uFiaieBiN0VnI8U1uIBVROP2D
Z2CQ7uvmh4xbXukzD6hsZGu4zjy3Osk499YW7cxM7GMrC77EJsX5+e0ovZJuUyTYtrLJu7P+vLu+
d4d1Mb8LFGaOlXB+v7uOqdSy1/1Ng5RKXPXFR+VoFzKyxZcpLqyVnQzq2W+96lgViD32fZS8TB0Q
BfI0xYcHdyNpB/MiDB0HU9PwkboMMAGZ9z43mVDGrd0lJ88W/47LsaZqvgamG750nXnUUlv/4g8V
OmR5Ep4rTUCPV/1irWe+8zbo6cWPXO1nbBSPoOKyNyPgY/V1oRxjY+rPqFPAHDXD5h2s/D5gGv1T
88uvWHOZL2qt5Bu3JPluRK360AdTNItm+l8TJVjLocgh4ejklc1zAft705kiOKhQ2S+oR+HprI1c
xKPZIT4++qDaJtPZG7G3Y4GRLGexoLcpr9tFP43pV6uMvpdZ438nk/BQINDxUenTWuW2Hy687ozo
SREvhI38DYyRBdSPjVlk9YcXqlfM1MR3o4s+pi60dort9RsV55EnH/BeUT4hF1E8dXXFAnT0NRyZ
iXWTWV8gju3yoi/uI5ArDJZeapLGwGFuLKLHMI+9SxlZoJjnPZj4zUqkRbRuXeRE1iGKY/wC3rHW
KUrzeGXdaFXJ47239eElxW4brRMH8SLK3YLz/HPIPca3ej9Enj/UCm0dD1G7Sd1OWcRKqlx8t9eP
6QhQLgmK+lsXv4I/dr6ntfCXiI1rZ34w+2witLys5w4x/sjgIX+LMUhfBzXrAHsEolKqPfJqSex8
n8wSRoYIv5R90m0iN1b3Smmpj24cYhk1jxg6+9mAg/kS5WawQx/UBbxn1y8i057kACSJsgWifkDO
mqbe6kqk8xVQLwKKCbyu+eKAyd4ps+d9jRGMI5LwFcV/fY/Zcb92B9X6ao9iFTn5+ObXg7lzdXxD
ZLxWv7dDlL4L7Ny2AvjRVvMi+2uaZdZXwyWjMKSqs61En76P6XfZl8Bx3rCsNnZYtkxvo9GsZFyz
WKjGTaaT8xrCVxLKO/kS5Hfwf1eirWGnyrK2QqzOWEsc5V45Nz9jssMM6/9tSG96JnwKYa7+OnYA
aX9Axx5HSyT+5KaOwSlXUWn8K5ZnfXHhTcRbKgV4Ef0ZnM4d+BO46GxbP/+K6y2U2zBoz3/F/aDI
zwLEf5fY47KBtbzs+/4tt5r6Vs3MRRcNn+OfEKz35oY5zT1Ela0miQQrVmFZG5qjtipx1LsFhWWs
WxMrdxCg3qY0zPLssdLbwYodjmrL70kN3d8HtlcesyLsdg0qn2fLR1GnTUoqGAoufglayNcwbtAE
8OvgKdM6FGJjJqOxrj4AAygutW2oG1vr/EWeWz4L6/t3oY47NBJYmdp2fpExueennnWAGfQgW4YX
B0gZZWF1bihIRWmfX+6xuM6wEMzUdBWOo/oEGTw4tFMNgNU3x4q1XrgEAN3fZK+VttXKibAHlU0j
cftTORbfizpTnxqzFg+ILZ7SwEe1V48jKro4IcumaWr9Ii9j/94b9dPW9BL/kepp8NzqYiVHuRPz
l9pkHq/CVgT4hdbMaE3UCXs/PoW12b5GZr1MRgM5ZodM4WR2Yi2bok1+wo0fr27WJbectafVpoBE
PdNYl3bVonvJQRluVQUVk51a4O/q2FbzWLtkgc00OotZlTZprejc8fCXfXIT9G29FnpYr21bm1KA
0OJqWra6DUCQ7PPIzy5yo5lVslIrG0M7o8jvsaidMthKQYgLqA2ccR4sY3IPBme9UwUFzs+Yr4T+
CrUXbQHysJzWXTpQG5k1eDJPZIcYUtM2pX3lOOTsOiG4QXkvnm74v6L0wAPD/Ygr/5cuBvU1q5UJ
WFITXtqicXcowkdoLdrmQ6/B3y2NsnrV4jKivlF1H2B5LcPwfhl1/Bw/57Vq8oQa7fumzRwU6rrs
ViUFlqb/M97NnX/FyG3guCIWqRX+qqyg0R888MxQMtRpbQIsOBeToYGNjD8QOB9RdRnHo9z73DiW
lm21RMCixt7Nmzch8xBYj/NubNTPnU6F+NPoTcZ1BZ6+jN0H/xknez8HD7VWrVPV9HcKbLQtZqsj
aCM7etM1RUE7ULX2cRNEb2GSfYtsr7nw4I7ezLkKnjavge8MpIazJ3nIVDX6gZJhv5SDUlawIL9g
e5CF5Zky8tiYephF1uAYL3ZsaqssGZtLqunpTlOrDPyCYZ+qOE03YT1ojw4ksWUPneS9n5xHkuwz
kJ/pF0WrhQ+TPfKZhoSmUS+hO7aPZsMTJKs09aShVXvIXSXYTZU6XcowH1cjRqavfc8qufzCPSc7
mVZJCSBu+gUJLjVZAW9NT8FMk/IEVMiFbMsNkLwYhIOY8GhM/umR55DD5Zj7MbKtK+4Ny/X3sTGz
WzhLX2tDX5yGvLrIUDyHQCBY57hvtzIkN72piwu5goU85jMu9/RZE/seY8R96J/zIw22vZ9QzcjT
ZUlzccO8OMnx6hQpG9+aGoBYhre1SGwdpyquDm3Re6TgRXh2G8PYgG9LrujiuysWLuNTMVotBWOj
mp+5JeZMRrByBbwzMzG1I4otiBhks1qIVrfJRgZjLXer+64boNDsk00bj+qoA0HTWE8XgWieuj4F
CW76JKszNduqokcYcSjN/ZjV1T6fM5MxioybyavTa6nIVLYePJtqkS1ttam+4CMc4oFKarFDmBQ2
Z85Uedz68yJqAbBw3fUVUmN+4Wwdd1xYM+Cjq5TowAIcv7e56YTCX8CXUE5xmnWvf4YJB3ShO8CY
KULj9zC/sX1MyxjmcTYZl2ez52HgWv49jFmIDU5gSk9J29ZbJXUp7iej/hTZdn0LuYPbbWhVS1+H
FNChSHCovVR/cuxc3xWBBZN/HuxibvOUQ+2Zh5plViw1sG47OVRT2/QgFODasmk6LYaXXqXveoeS
ELJB6lMWoqxpeVbyWgasesSk21/amMkwP7/2LZmspzhstZ9K3jHnShHaJlexcElzxYug3rLMwHQV
PM26SbLqpiiNuWwEVPM67tBoEhmpQ4oA3yCRn4tQkLeI3V1QF+4v6nMv/hBX72VmlUtHqcxHA0rh
pkVH9WzHibEXY2bssGDoHuQZkfrJEeXyUc3uhvBbXTA75dk1547vZ6wy0DvzGc3OK5fjLFJoAova
yzXOf62C/opREasOYUZqe7J2ISTFuDCHHIedMVtn6A+h0q0YZXaL2rJ4qUT1UvSG/jD6Xf7CuywA
N1pkZObOSSmQunON+iB7HdHE6Hda3U72UvWoUHfybfw5OZY0rLVpyHUPjXgAQ1OBfzfSdzdST9bs
umI7LE8C3/uSm/YsNxqJBy9uAGZ2ms/yvIUQllTdojGc9mPa+IFSftRpOgAQQRJLLft3qB3eyVfq
35tWNOM6LVJj8VfHX027blhtQY6U8Skq0A7xsBDMJtM7hS1paMTXWbTGFiv8Khp+MiNDkHnof6F8
+IqhePjFy9AJhlfUX+J0sHYNvBy4Lm55ySgIr5DZtre2OXpLHm987fNGQDA42pqLjtxgYC8ugwWu
qBhLjwmVacvn+TVFi8gMzFPfNP6zH/TzhaK3GDPSzDqvXtfCwvJiHoxLgL2dDBO5jbkZCg8dZ8yQ
76dySk88hIp4kYdOrIofETxaOvNQuxX9kqlPtElZT8CLDKZkVaYsPAtDGYw3kXH7aVasG4ZwASR5
wPkhQnTAWpXJ2H+opfaUU2X85nd2s9Ad23vFwWxc4rmbPalCjdYITx+9zEEnMBzRbI2nYj+AxEH5
RFOKZVt3B6YaLnh2ejXHTLeK5aarIvHzp2zejFQWqDTcZET1g5PnTHuVrnMY2t5Z1wprwrcb+rRq
+9kKiFCvrmR/PZIRLjr0ihvhn2Py8svKHNxFHqrPiQP7ykaSYTtSftrYfl4vpbKQFA6KpwANjaKc
reOBtapTg79Kqr86Jh/PTfSLbKmk0EFeP+Op2lw1NIcPdZHXqyB3rPexK346mZXdSq9RHpCHpuht
9VxH+DzM2cgb1eTmexaKnxbf2TsPF4H3JbCA2BDREsXmK27z/UMBiWkduS5IYs/BMlPrm30dQLf2
0ZsccQvCYEidTlwtX7WJGyQ+IDjetV2wsT0Qlui9RT89fhijVrRdosXKjgTg97FG2DwzESCv0EP/
zWVBITLXS+fNHE1/i9VJvrWrUtxCuzyn/qi/p9RtDEyPfqgtwqkkncOrE1e3Xgnj/TBE9hERbxQh
542VXoLyW1GFbbAIeviiRdT96vWNaqjbIaq8L2Hh9+vWUOujywLiEvAWl7FgkmWg4LDBddu81JMI
lj25SNhCVYxStBcmi1YkDrRP9WJoYvqmzRariKfkC98pS/5R46ZQ3bcQrd3vrhuhrNJDOOOBEm/t
GmUUX7X6N88GrlWbYfcjsMZtHVQU7oTx3OWmB0tPuQV2vmtNxBZGB9GRMdGXbYvJdJ+F7jZBk/xY
DM2ws13l4E9FvtZG7zilTbdQSXqQiBHDposMe1P44kvo5C0O7260aPIx+o4u09W1Kuej5OJByhkP
WGTQN57StgekXw8e/OYHBsxm5jAUHvIRXHoCDGQIwvgmNwiUaUclQZV+DiWKgqxY5lprajvauXdG
7az25ZfBLa+VnZONL+pn6OPpxXQ19aVQtFdUCp0HPS6b82jV1z4GylNmcXyMvI9YFflJRXTCi4dx
HzgooADvL8yT8uALmIqhnb33oDK2YNORZpqbymhf5szWo613/YOwW4jrCqA2U4mjVa2K8Kh74qy1
wkWzfkYczsDE0GOPKcLPpAzBSI3IF8i43EDGAk8vh8i2FzZfmfTnqGiPLwNuSpcqjV9arWgeSLRy
JU09Fb6+6V5VN48XkCyybR11P10qITdsgo3zMDhQG80wWjLbKE7s3WQnovH9DV8E4MpT8p20PiN6
zRr3XpSUi3s70p1hMTZ6Cqgu79bl4FavlRGLNTaY5VY2bcPm8eNp6MsGE/w3rxyXfQsNlCybkR/v
uw6r1qNvwvRbzqCKYxKYj5SClWXYY7sYeoe8Ga/VGFsXNwPV2rdr0zN+sq6rFmrcfu9Nq7tObUbZ
qUDms47ep5rrMFb05Sji5ldvPvWug8pPEnqnijLTAhWqbjUkkGdEjBV5pAh/hzUeCScu52uGkuc1
n/coQ18zPa0gcRKSnV0BUarvuVfKpqqb2YOi1d8TUD0FTmfPdaJ2PIOQhZJNJwqm8+iSLOM59wzm
s3/MRLGEBmE/l4WaLSJgAhTOh3+7yU1zM00Mnrqh/e2/zOTkCNnh8XjYGyOv/sezzkEpe4zSX5Vf
uoehQvvRFfjbwLrJdpEJwwp+JszkGm0yltzjxiiN6jK5tQPZUhXkcIKr11bFrmCqfsxd6nIhl/+O
ZwjFuQIpBQQPpwuizMXajyL1UUyJg8tQrz6X6a2umYDOdr23rovjXWfiCB8HXnsZo7n44qX1u+7n
Z7XiSk/SAbd14ExkuYyl7WC5bgjL3Al/UndgpXEyL/R0rVlOtddszga4e35k9BWVaealsJbXulrb
H26ZPWkjNkFNoarY1ijr3orLX6zyHkLuhe9Bxzvsw6RAoikSu3psH1wupW2iu/12sNzxir5lsEID
Wn9TKVDqdhb/yu0zlSyg41zMV3tonXcnROe06rTmkQKT2FRpW4B1qcFGk8ZiztVci8YUy7xxku9V
MSzDok4/1LDGBCGP0hcbaOCmQ/rkOE0GKi0WWN7Q6zVq+uNZb0332fU8jVv2hixX9S0KLeidrlod
fLN3wBP2H1qQcKN0HaD4VmMDhBfxESnieE3mZnzIPLtcdJb1PdbK4Bkq4rjTEE7dInrqvbBGRyoy
D34gYwGAMM/GxzEze2g/tbqp8068oYt6kCMiu51grZGf0/um2Iqh2alOkO7RhLD3GvWHE79lQumv
tS9IT3irCCH/tRhIuo96NJ5y0r6LIfL8Z8s0SQfVw2HGnvQGCsHVAFpwaNNzBFAPRk3drmsLm+qA
73Jl4/i55+GivIp4Chdu51L+nnsb4eI4Y5nPqjprkfoFk6KWB2kNpMIwu34vBNnrydXydy91PnqQ
ptfKi81rYYQ/MWvPIUB7ixIc9RIeHwoLnmrvMZEat0OX5I+BPmeuC9H8sBHPyiKhfbDK+ajUyHmp
kH5aa1ry7o51uaLu6V2zeQNmGSVVakc731Z0BX2PRltNNZil0K+9qxzoeTbQ/Jgi9mesVAab7C83
lvksclhKXunq3s99P1lqY64jLkPXk2xWgnDtFmV+VoJGgwuXIvzUGekJ1MVXB8DkOTKsdRE2T0hQ
R0t90k9T4x3NjDyu47naucTUfTmNobay2nbYeWmj7/EhGS/lvIl2+UjKBZRBtCsDL1qZttDf7BE9
/XoYfkGGm8KeFTuyVi81+fZF03rFukcgidtlGkwHKgjL0FQsjKJKY6eOgNjSytbI1QTOzk+UfMlf
nutVS7+Eno4MjIsJjKGW42mCrLrMDMrRsW0Mq95KyNCrowOlTohukbTiCbGgbCdjnxtYYf8MaVy9
X/dObyyYjZxNSgVvbtOThnHM6HVWo1x1mWVcE+9/sXZeS3LjSph+IkbQm9vytqud3NwwpDkaeu/5
9PsBJYk9vaNjYlcXCCAzAVLVVSSQ5v9DbxdSnO1n1p6I1HyhwCg/BBaMN4NegfgTtdehNrIXEBXY
V8OyR+6VOR6lTMtIfQFdlnRQxX3kKOB813TcULOgI3OfA4NdMmwTX1VFmU6hWcwn8rH5dHwiGBFF
/ZeO3CM2gslnpSHsMFCEu+0BYD5k1eg+qRCaqo7ec+iBaZ66V3ylEWecMOrWaZBFF3KG82M047Bw
SfPYVM6sb4zQ8wF3GZ4DvOGeZRPCn2PFvrZkKPrUqz0pRVA8sZcW1c7QRsw2u6aA7N0PNkQAkBuG
bPLStv4AyxdO9MR85ftjk6OzBuE9f3Q7waTcfXAoRn7E85ndm4q49KYCIWw7CSupiKvGf2jLP+UA
ald1S8A02ThOPT+CMOWtDK0dibIY8+Ndplr2Xk9dk/xXTKSC04J5s0iRFJJyiJO1akHg3ipdfRk9
p7p0XfqjlwK1AEI3MIyAXpOkLG3uXZ5EfK9Std+lvAmvtQWfsaJaJTTXnk9VJQ1fA+/YtQ7++3y+
WrXNCyCLn9pKSfj581hkB+vAbQtCN8QmlJDUlvMkZa1b4GhsgC2NXZ1jUuMTpMOrS9YfNF55vimq
6aEDDuhRBdlgbfhh8BRy13tccynRwgHU/GB+dEkmuvCjawZtA66gyWvaN89eqWf7Nja/9GGfXMP+
XzjB64e0m8qd5/qgxUQwEDU+oJuyB6YyMDmyuzSt8zBW44TrFPqR0VZtiCYc8KqV9IsPKsofFvQW
K8tU2o8877V1G/vBS+XWMLXFtX+zVb4UUQJoT5Sc7Q42Yr2zeLWIoWwGQD2ogvSKsVhJlT7it86H
jTKk+qPRPEcSnEm1U0pr+IDv2E0q7rgjVWGEL2aKSjj16sLVB4GbBFiSTRVqbAtCu9tpgWrcAZzq
toN+ddTBFxIQTtJugNcKvGj7khTgCJRxkG46RzNPbUS9vkcy16sW2s0zx+mVOmbFK8iPW9IklSex
Ufe7RvtkpF51qbPIvw+tMsvW8TTEOwBc4FjJ+1HZQteq7FPSdJ8bs/iT0glyxPJhOPFbi1YDkaon
q0jIl/PSeW95PglXtfIxhNvqeZiytdnVzWswTfVrkbmPJWDCD2Wg1K+eMVjrfpo6nrAMXVfz94Qo
4o3f+g9WUQ7Xvpz8hxx6efA5409BFtfHSA1LCjeC5JOd4JvEDxkdpDahjpoceUJlUusrEFflifKi
uqb6zPvjIMWj0+eXNCzIbOKgSYLkHALeQATTMpp0Qz2E/cFKEwC8dbDDqaiyP2QNvm8SzdSNK4bW
pGr7suD1riSO9SGjSomUUC3dyrm61wd7EL677X1uR+Ywb3sDhF+M2eE1u2L2A3DSWCrpxwjQduq/
5FCHpHILMr+6k8b5QE66CezoXasGSY7rJiz397nj6G8A/FH30tigmGJTh65/16Z2020cyuwP0liN
BpKeehGGldedQ2Vttm2yJ2/0YDlef+uDydll0Vxe3ORc4KF7he2r19ThVVTSvGb1+JH4nHctQBY4
gPAAur4xDreuTY+UtHtnx1BAY5GyVvtazVRm3UW9MSQPJpkKvlrqEdCluXkmOnJyB/i1pX1eR+mG
83MEYTvsJk4+sMWLiBOrcQptHbGLTBv/zEur/1qWoQ4xumHdqEuPDxG4US3hsMfOSj50KlRhtpfr
J3zq/Tr2xuBTjet4Z4BzsJNarYH2o61S2EWEtjBJ6WuK/jGIXONj97WpsuCghwWg5QNuuziz602j
VPWebGbeW24wTycPmgprG1vOz24quqaWVfr6jcGbrplp5S4R1V6B9Qy5bfDR5r9H0fK0UYAB+mjw
bXvyU4iIxEixBvMWB9OzHMVzXjxUZOfJETlW1sWAoWcVCXj1uQbkyR1H8M7FqhB0GjuBrrWJbcW4
Tb76ozGVo6NQcriI2fCXp9QnmVIYLfLUBHMxnCJ7/U5RBLG6qvxs2i/G0gR/BGcdG6z5X5fzew6M
Vq1pHyAm2FHfPX1xZ9vfzK03XCYtV6+qjrur00kcjDkjhxNgE5FgFJJNJWiFZC81LIGDATHs7MAo
JGXar15aiCBzDz3tO4U0llpQeyH9ECvLaXD+BuAoAGSxnUmivq/a4Fsm7YmgVLcik3mTTHN+Kpro
R0NtYH7C852fZG9RLHaL4p3df2GyLE+6GYD3cv1lnhwuNsuV/guTd0stc397l7+92nIHi8m75ZtA
+Xn7v73Sssxi8m6ZxeR/+zx+u8y/v5KcJj8PrZ/gdwyjZylabmMZ/vYSvzVZFO8+8v99qeW/8W6p
f7rTdyb/dLV3sv+Pd/rbpf79nbpBWLM7NIp1OU1s7SLxM5TNvxm/USVNyKycGOF91n3cmUnxdnyf
8GbaP15BCuVS91X+k/1y1eWu1QEWmu2iebvSf1rvP12fwwxH78GM2Z0vV7yv+v5zeCv9f73u/Ypv
/yfy6u00P1rV0O+W/+1yV+9ky/D9jf52ilS8ufVlCalJxZ/8nUwq/gvZf2Hyvy/lejXQubXxdVKs
6NwpvUBIJNnsnP5qpCaZpuqkG49SLCWy18gJi63t1/FZqmsCSEcvhZbNGILnwujMddBY1Fa1lvJU
RCkAau34yikYIFsxSksqCXvyW4Rezpkj0z4Rff9L6qXcBydqN9cgYkmZbJoRtAzbJAmsBWz/Alz0
DVCP9Fa5SnocXA/C54E6X9dO7g0Ilem1zEEgFVZGksAkJ7WRo5DOFqiXu0yq9cT83pNAheesA1pG
LlWGI3XOpa5u74Y+qJKbxopccJIt6kuKGYodTvbkYUKmugsTuFxd8G4s6ueH6mbiNCBuH1PdI4ZT
5FS3Skurm6Z1xj4wK1LX5ezeaKaDX5HZ8Ga2M3okJufdF8AFWVFObOwSWiKrfVrWkkuHg9Hg1AzO
9/WirOoucZ4Cy/vzktIsH4fxqrOxuJuZM0c0Rz94aj1SxAxfUCDY7e9k9cAjU6L+hri+U6m/mqdh
b/F3O5OUG1zCRnDZ+xaTpFBOX9QVeSKe4pmnbOjIqnDLiqLTHKSPwjmWlRPeB54WeWTDCHlJOi4A
Vziv7jOkcJmmOHOyJujRbt/MuVs2U70d0iw/v584a1N47GLl6d1acmgV9hVPt3XUGguu+hSitVkd
goeoy4IH2SPZK4C3tQ72PimzxLXRLgppN3hzcp2pLBWmy8z7Qkb/7LpJit80Mk+ymXGdnWBGNk+y
B2HadMyUbCWV2S8zOfRNM8gpOGFGQXE0ZLPKqvdU0stgGwsBHusq/aFXFO1BSnvI5Lbk1Bprqbhr
hbnsDbOKy1sPLtJ2sSDiZO+UEkgP8jV+2C7aRAtfIBnScdj+TWnMhXkwdffrIrfJJ9TB08oLojy+
upea5WIeHIZk1Q1AmIi7/nVf92FOqR6lhu5W3oTlBDqfSJ2BsOX6J9lYRQFj/b1dpENiIy2oCcFb
KGwzMlsgvp5gvpvTQXmzgFmVOAzSIVXuC94nvVmwHsF6VUBo2Oggo59N0cRx2Z3lUPaW5p2MOj1g
YzmIrRfF/7TAMu1+DX30dgXQdjkHn3q8ZBwRYUDWs8dQDfPH2Mo5XcUQSkgF/rYEDmpIagsw0sGl
dU+UAszgGYkxuac/hI4VvkK0oO6knOwx77TMWGxrSWwpl5FzF5t3wzIYqcbw2uOsJl+ULieSUVog
uZlx8hKRoHZ0HZwGKt+wT1VvHKQFBVweZ24vfHREGnteUF1X2mlNSpUDhL9IJ+lFOkk3kdRTzqVN
6FF0pbAVGtlbbOSUZtw5I/RNi6kU/9Mwkikqy0qpOj/4fTs9zZ71aLbZ8Fpx4D6Vpl5vpzrNvwam
RUiJBCtcZxMgbyIEpSb+58oicTWpgF+L29ZfKe10lMnGMgtZNm3j+mvL8rLtIpNpyzlVdduM/K21
VNzTk33Pj/eGy1f/TdJz0PbJEeTFb3fDjiruJgIxF4Ir/+RVnnfi5GrmK9mVDVjsFikEDZz2d2lN
FfRY6dbOWCwBO/Wh4RQ2xI2giRWNnO5WbUSCJW6B0m5GEENzANXVOWihzYmah7oE91n2ZFNOGdW2
uUlWh9/8UCS/emlAkgNIzuZeGquGAR10EoKJ2jrNbczTj7HvOYAPp6ScKukEb8hPWUwo6yYVoej9
Tp6N+cf01xpJ/4rbsry0Xplcwf5Prl3tbBoP1yegXj9EUjlXw0w+SaOVRzWeLursTsNK2jQDGdTE
PWGGz72E+kCxVta3TbSX3bSzvruRXuzfyOSl4r9KcMEvsq/gMh1HIwPozvROmWhGWwORchnLHjzB
8JLYzeG9XOm90z/JRiv0TwqkT3C6C5v7qlIqx3KObPqJ0pO11FTVpB6IKveWrT2aZlh+bPE3hyqJ
7HYamh/werR2V34MglyFQX0gr18tPmpQyN+swX6RM+LSTa91yaaxNPHW2h0PFpOS63OYh/5Z9rKh
/GMKXHsnR8NU+eegISWZl/tPk/hXb5ENpJnChuPDPiG0i+I+Wa4jV3x3uZZqnU3eZgIT/2/zFuMf
cyMVFgon2qlhVOyr2QyeFLUGhb7y0s94775Yo6n9Bbm2Z5mEft0gfkmdpP3i9QkhnbgPn8PY5Zlp
xcrZbu30/G6dDtCvczjU4N3wJb5oauMcB6XE/wTswKo1iuwSQS8xXTtQAXd9TOoluQh2/SlOFG+b
gta1cnCUEzDNki24Y92lEw3BurfNIpMmmqptk9pVjotcTliG0kzK8tKwD3PiwdX2tyWtcn57hWW+
EROOaLPs0bcsCqFSyB0cUMn3cpiqZfbgZekDCbZJue5y2CyCELat0GjB+Rph4NKMaFwBqjUQOP9b
U8DXC9+rBbb3SqriQQPHWnbLIIMFtsKt9kboV4W9NYaYLDev6XaRlmii5CB8kU1nAiAB1/2THAUV
ADiLxSDMBiwiZ/5pwa6J/EcNem+typsNYcfgWkuQpKpN2bb7xbiVQqAzw+skAZFSYSSFv7dZ5iw2
jYBdkoo4NoKDSq4eCEKl8QGskMTXyg99AxPdz8FPTaVUyi6nOopiGPHcM4JiGwPlsJaPweWpWEwg
44ZCscjuz1GhMCcfR7p4rMpmWWpRLNOWpRbjAsIm/LVZznO9nV+o9R9XLhH305zAF6NnTkCslZKi
1PG7at2AVRJ2+vMolABjuOtOIzNb2o6KbZ2jBqCDojD6irBKdHZrPbpJbVTyF8kzYMzl0CEy/2AG
4xniIPWlnrY99TENmXSkLAi6c7cwNn5nh8ccootL5oDCxZmoTDayC7D41KzcgsxOylDrXTvlY7Oq
DPWH6V2/TJW9IRIYDBNnFTnEy04100gSXqIUzy7Vxg9+a2ivE0HPtZE45pGsKe01rB0XtPvAh3G6
BCpMNYe1LaKvFpSvR8uo/qxm1eW4KmTkNAYkgXX1cRZxWNmYgWYeo7b9U446EbOVthGlO/9oK9Zc
psueXFcrlPoISld6HpOhon6d/ZTG53AzaxJmpKzXqNZsPd/bz1WhPJTU6W6ntodtbgzK9dhk2mmW
TdqQ4FQIOsGVFLxRCX0B1scpyPofPWnyxtpIos95odYHsnfqk64CLPmLbVBSDsphERVnwiLhWYpa
yUrYZITObDUXEPw/+QmlcW1TOaeMOqnHUBa+mTFq5dmyneB8X0BqllXmHLjrza/bmPqGQPkcpGsr
Kr8TSi1fiEBVL4qS/kGsv7+YYqSp1nggZRIqK2FRVnr1UkTdBujz+VHaa9UMEfFIiZRUKpbdPOkt
rnsxXU7y/VQj4Qiu7/sF3DS7ZrlFbb9RlusBV8nKTrziLI3JIpiP+kSlkLw+DBHqcXIJSwJc7fTG
p66pjaujkB4rh04AqPLcUpUjh5XnNCvVTJxrHijqpx9z+l4zrkoGzrhfecanZQ6b2PhR1/3HMATT
MnLSbxk5OLdCNIQwtVuoZ9Z2FOyli0wqMrOAJyGB5UcOZSNNQjN6GclOPC0i2aNmdLRxzizrEDt0
T34O5O+vy90tdWrN/dEj11XcgmxGxwRBPQ/3g6+0Z4uzZwnagN6e9bE+2EMwHVytbYGnRZTqtkHV
ihzLrpTe58jpdkMQkVTcqtmGM/nPXVv8w4RCpeYziZSD1nGEkE3aBz5ZV2LcqIp+F1Lu8kO9GL6T
zWJGZ3fej8lSbRqpvtfIy3+/tJV6bga359+WLSl9ORgT+I3ggqSbBMaZz1rnDbxpTUg67aD4rLkf
AEV2PgJtVl+bGMpAZ0zzz7k/lVs3oLycIzZAz7W6cgpV23giMx8q6PxsicxN2ZOymUR00oqFRjbF
r54cApOG2rNSYHkG8eIthqPKnvkCLnX3qIVZ/6hrlr8ZBhhvFpmtVsG1Kf29FA0UXYIyKyBdjckd
j1IomxhgiL1NQofAue4el8Z+iVu/eCQ70+GoaFHEWTS1R8I9F6xiW71mFtlslJhuYuA1DyXR6o9d
wyfUxBaUw4KJmfpfqqv9rj2bYji0ZLBSIexfpNZ2w6/D5E0PcioZsLes1qtHqXPNct+ZdvosdZHS
rsjASV81T/M+DNAPg/Di2cprBFLeIwmbzbnwyUgVowxog3uv81JICLS+OUrFaAX1o1e73QEkLfYj
wnhRdKFyVDWzg/ACM2lLHluw6wISUxZbuTokclUShvfZd11Yk46hGNpWCQJ/5w0hOARpUNxko1pQ
Q80tBLpyCKHxD0VTNkDTqGqwW4xzoYVyYtiESQn03K9VklErbkGoe9uhKyEI+qWQM6wBr12sOIAx
mcrOBl77yHXsY67BGiNwKVVBtQctF1zBEtZyGS9qiAsBvJTjqW2rQ2NSvBwm874g/g/KU9A/+obO
9030jOQawwF4I6b8QxL7xSC8PvyBpIFQ9GVbU8FAMine4q2vpNTpxx44gQDQHgevdR4n0VCVCwtw
jXcs1SLnMcws59HSfGffjomzWmSmpmgXKpzOUiSnSltgbFZtrofkKLKaVGpBEN0vs8iWy3g9Fcc9
2DRnL3T6I4XZFKen5fzJZsu9ycwOf6QYuqBRUbZvPo290rwkprMPVH0m16QPzikZputIDk0n2aZd
0BykNqrGr7EvQvVk53yo+PZKK7BVAL7nQAhpBUtXjZbvgOWI9nI4xxVZlFroXeVQq8n4VPJPuRF2
D7yp0vsk+FlAHgapYSutSsNSVnVNPr8c5g6AnTqE22bF19YuC5gWgAM6NqWT73noGi8EG3iSAyTw
r8gGfhtA/G9gBI5rB6rv2ztbE5wAuFiwzVNY3tk+bije9TatOhvnXjSyJ5sIKqqzU4V+BQY6GoV0
q1VvJC2AmwyTunk2vDb+NCStF7+Wedd+KtXuu9ZFO9epqqdyUPVXytJJj6wbdopRaLyOZHtsAmvw
91IbmZz3YS0xSMDAeIL5+5z4pEklwrjGh/hICfhJKuX8uPozdTkNSUlYxl+CWgHhWlgrJcD+cxSQ
t2ypm5Sf2rNsKL5SrfB5sPrymWLOGV+SCtjl7Cfp2k05ruamCTDqL/u2L/ZGaFkPuqN/9zMIycZB
S29DwZOS7STo+GQj3jrRSMWY5/YxGLMPrV39FIkJee6W19qO13f7zg5OcThfOwlRKsDnZW9p2n+Q
TZn1n+yWaXHM979Q2nFjpkFCrrQP4s5kUjEsak71JtRBDKKRvb4kTrKS43dqckGjQxj5Fym/ryCn
vLNbZG9sSrA6dvwevmtqpbPJ4MJvrrRMkb33d5Ob+IZGtnWr3xrKFZe1pZ0RKta24qkCUjccAevB
BVWab21S7iyBLS3HQJtEJA+T0LjIhtGAw+jNWEzspFDOWZradeJTWQ7KE4mD1kvf5H8qhTVc5AiX
q77jbGZter43LxCHHKKkGC9552qw5FCpMdmxDr9prt+kTDZ9bgFy6erFVg5LZSZ3t+rnIz5bvv9d
HX4kGzqiQk3r4Aos8p3pTd01SRqPOpUoOCkC+ZVFcVyTIBTOdUAOehDeZM/SedsUWgc68t8VsIzh
PfatT1Juz1kMDIUw0dK/moFAklwjK9wQcIhR5zGn2DDIUht6X1ja1hMBA//PFGKSc9amxdkZ46fI
tLJ9/Esk5ZVdh+XqfXekoh0pH/R9ttS/Mfq1mpT9fsnS936u3pbBniQnd6sNXn5t0qgHaIFKg5Ia
k1Vk9+H3nDRPioj+4i/z2QAb69OsFe3G19z0VhQgCQLupx8mu9JuNnu0jd135ZrSfY/gQztfQpP0
7F0dUkrkNM64eSOUXdkYAQnqfWv4pGuRs01utz5fFvUExH236nw+JniTvy6KCHhYONbgvFSz4pm3
LY9j4EjliEoJ89wU8xc5ks1QmuJLM9RbvZmKZylTI4Bg6tnlx43IhzSbUG20lTpTiIA/0fezYnTr
RZZlrbuaepLVl4XG5JuvQWB+X5VysBNlcvFKriFluQe2rJ+O8U7K2BxF60qP2gM4I7einKD4gGbp
uffs8Qpu5jUWI8rkq+cJFP4doGnzRg5lgw//O4nyMd5JzNLG8m4+EW85SYpaqq33IBv06xpgaOqE
x4lMMh9qxrHUbynZ8WY5Rw+tGEm5Htrmmb3DSY5cdTbJUtSnau9AubWSwnvTqPrN16EKMzqQ5qQs
HFTjwZziVZPV8db2lOohKi2is0DzHlJHMx74f7skPDvah94mgKL2ZvivqdTWGWAoFHP35ik3o+Jr
WFG46oJKBdiRomyTuXIuJgglJ69Rzb2DU+Sxpx5yAwSL+skqom9EuOq/nHgPo0aw4zlT7x2q5x47
T7fXRRUgs7vOWxXszS9d652k1lYSEO/Tia84XKP2QSUX8phCcbMx9Nq+UDb/HUiFkAIKDUpvIVqa
RWaD0X4o1I56cyykXBmnsgfL+uc0ajf/X5b7p6tKmbhDzl36NiBTvhbhy1Y0nYi8yoZio01Mwu9l
EUmLQJ+0Xaer/EGFrZTJ+XJIIegz+e7WUY6WdamSycEC2ReUS5060soFzXL2WvUpxaLOH0DZe7eG
CNvU5NWh0NXoIR9aqn8tw37CGwTzlOcDrgQP6QpaDOuP0epehoRvsDI2a2sgxskp/3zHV30DtSq7
k5fp27oyKZURyKq6YdHInmikySzQWTvhtY7m7K9ZL6cbTzRgrsew/0axyqmirPJTALjRnvry/lBF
fgyNjfrN4jt2yF0H+J3CKT6OFCDtPXeetnLYjG2/hagp38uhPw/xRrWM+CiHni7AryC6OE88KmGf
BWbR7YHeqlRVucL/TF5zDvxapbr6h1HLfwxr4W+VQy/xfKDI+h9aOcweS3M7Ber3fp49kF9tFdah
1CTXt80TsqMHTjC2BmMJ/5lNpvTqVY5kk4WZALLQv8eDkWfb0TnqNo5+3AYG5TCqce+JzTqFMdVA
EIhCM6kw9dy8a/mpmZQoCeu0tvRtqQ9gz/5Se5VllBu54n1ZKmtXU+4r2xaqmHWf9sXJSjJ4AqGL
3czkn39TLUAYdO8PZR6s7ayF0amr3fzFSIxvkHhm+zIIyNPpguIqG9cf28vg3uRgaqqq2yxKQwm0
tVVDsTR21XAA0PCjn1cUE3q1vvJ0R3loBWEI0YDglqegLVma8UZeVnlgrgYX8Mmo7fAbYCZngUDb
H+cepkvCF/GXTgej0rbcr+0Q8KJLSnDie+oyuqHtwYwovK/ABH3Vyr5+MY0pObFV0rZAPA9fE7bH
qeF9NfHUEaktVXJhde3ZnN3vch7nAF7flJ08jVQ8Eo/oTN67kXWHJFPHF1OztT+oKIW7kxSRozw6
yibjKBQ6Ja8pcZqUTVRR9qm2FQThueOCNFzOzrX07I08hLqxoGvLg7Xmt+qtSWL1VjT+lzoKtKMc
yUYq48RfDdTGXRe5oevmpSuNuYKqUm28j/ZszFfbj6ZVr0IqOAMyt/X00d3LYaZYH2B1XsPGCieG
gK0xtTjkU9PDi+wlc5g1K9kNAjdpVotKdVsOLbVGZjhT3hj+6EL7tzJb2wPNcR4vsWgCvDD5pjaG
z05hd3upgH3Lh/okKj7ZZk7FYVmHDX/rgewh2Q0F7E4sSC3EC+dybwSSz318N+oIuWlwfQGIJXKm
ZVZ0A56bxvEzdOAYBZdawVUMn+usH1rB3dOQLs9bPTYObabrH9Te/6EF+i4+TQPMcOwT3BW1dMG3
2Un2dWyaf4Gwf2ziDicfIA0cH/2j3TjFo3Tkp3o1r9QgD89yGGhhuK1UoMncxPnQjDP8SMn8h+27
5S5tR5yPnlN/FvKi0qc/KJkFlpWvMOGddUWG1KlQx+iz6SaAGXvNazeBAplF/XcpdrMh3JfGuLKy
g80Z7QRyN0jNomf+fTgp4yDoC1Hfu3fzkHQrqMMBz/015906d2sNeoF8tawZeM6TQx3Evs6d4aIE
xQDhPVRW1qDdOrjMTch8kUltoo7DRTZFnb8qY+Dskya2/auUAQ1CDo1e1is5gySTCPe0WLXK5+Sg
Ef8pIX+F65uapDIddsmvYi7+gM68klorir8Ujdod5lbTqWoQM6KwJRJU2hFVer8MZRUYkD42CWZf
OcYmCdCWPRuakk1I3RLE2Ct1Yu9K8MxAu9Y1dRME7V9liStfSSt4Aql7obKi/kECz/+VXjf8UEhi
+LtMIGS8U7i5Q/Hrsoy0lizxsrco5Pr/tMwikybLjNwCWYXfLncTibuJBD20tF7u1Qr158DMjZWm
NNUGH0PxCMNY/uiIHvkFFDDZNymRzRzCIlcPtvPG1EvbifPQ4T7l1wpjNWU8xvxuK2fKpU1X7R8m
fFlSZGZ9COOFZeJGjsJ4N8dW4K003qvX0h22mhzKeVmZFoQzVXOnBpSNU+bXd5eIjNDlzuTVqfd1
eODP/X5ReG3XnxucjvfbMFVBAqZsIHJ2njLcTp2Ho1S3KvcpbTzzSt7LSepUISoGB6AOY2J3JIZS
0ZbdsK01z9voMfvwNSc4f9WgF2zQzt2GP+rNBrznIlfhqdA9wWaz6Mn9a4+gulwdNzm4UWc9tFaR
8n7NCIFqjUqKDsgGD/FsWg+y5wa1cQza9uVuJ6cEQ/qv3M/nQ8Y/A8c3Mxx+Eoe2MaKVLVaVdstS
Ii90csridL+kBlZGRFXWZhDRxqHvAkrwyvIgh3CdQwRsUYokh24G1EfdvUAY4J7hl3DuzbuhVEhZ
78XRrpzCGORBcv+MeEhX8NvUT3DM1U9RTMzLLHUqvoap5mOmoc7krUwa8xZsN+kAWoccSjs5t43Z
e5g4mO9z363XNGG7LxtqsTVYz89m0f9ovM45D2waKIEHaYliqp8KQVleQYQAHKcVN0W9A7sczAlg
BiutCjZyhTdduay0lhofBBF+aFAjzSrkUZBvQolZZnDCt7F3oWQaJ9tgwZZeDpm6uY+pQnUvd6vJ
C0CwsMNvbzSWnFSI+aCec/ymTpBteMp+xax95TxTVcj+isZKSgUaZqJ+APro2ikZy+gSUecK+rxx
irN0F+DjPMQOZVVzWVknYrb2ITCHZ8UYqLIGFXllzH274wA1/ZHgRaD+dPqsB2Ai8A1pd3Xa3+W5
Xc93+ZDpb+TSfiad5G5vpp1yhVURSJYR+KShqh5qwa6bJhyP23KKTrPg3h0cqAU0CPR2jSDbNTi4
HPhFhRupDYBmvfh2wgtKzK3yyX5UlejQCVuoD9yTG/gfgTCdnxq7N1ZNDWoPWHArELuNr4bWQY8R
9BFw5iYlrnqjr9LYSx76qExfYFy6VaCJfyHNKt/ZQaMAsOaVXzwqmfEflRT7wdFOwB/WxOxKiWZ9
BboaAqEKEqDBre+iwA4BKCKSX1+1WsGXlpGeLY2ljVTIoWxKhzp2P4CRJwgF5stiKHuKgHQuhj+X
5aVYLrLIhjD6o3O+pGMx72qjCbRdNdsULSoc1zYQkVZrnqMN2yihsuKkuoydwVM88+J0hwMpW/1f
s8ilik+GZ2zui8j17kZm0n/SFKM+xEYcPSyNXZBFPUzrRQI8UvQAjiVcCXNkveKSDI5StpjIXlO6
89rXNGWzKLTJZRpe02Bv9Rl1h+Jid6HsFjWZHaA3bYzUfHsXhoMrriu7r26dDKfAn/qTpzo/GimT
Q6lYhm9M4kpJV2/Gv5ZRZt9c+9BqraV2mfzbtRxxYaUtwwOczUegPeZ9NDrhqhYQWi3I/kABuOWm
VDzjnIce0FsSaisBNOqaEN9ZT1aEs9evJxWWS+aoBX+UadbP0gT4gQhkJQiYgqC0DmPqOOwea+XL
MGhHKudA41bDkeCXwC4X8mquvhsJSB1RHOoPZWuemrDbDUp/ihur+BZmbsNb0lA+RLFZbcZGGR5t
1Yr2DtgaZxfqiXWXTiXUdjrg9237NWuc+INRKs5jQSFxDtzbB594zGsRnKRKNkA/kNKsNvAGYs2+
4qlpzBWcu39WcAW/JpDbwlyhrOXIgszo1Rn5kblJt5nYa28cY2UrUfIShF3/koxZvHEzv92nmd2/
qEURX3kCfpRK2YyB/4fLbvEiR8BxOPvGpHYzVnELrVnMFYt5TvhjsblJuz2O4OvUtQT85oI9jADx
6UHIJudEDEE+2Tqtvq9S0ICiSBl4Cf9k4pHEOFraAOxskV+6KKqm/ArNiwPEMl4AJQuJMo3Jo8y0
IsvwVrVZ8iiTsISuESOpC+L41qipuppadh2O1ZaECxN1Ra5++ewUZvHMXppiiXzO93IoFUZBnXAc
Ow9S1Fh9fdFb5/VuLyYFiqBLDTj0pFMfp+vBbL/FXtCdpQmRDPfWzvZ6maCp7VrlIXlpNHOVOGyC
kzLqLaCCU//oZcotrgOFwxKJnw9QlvUP2dAQ/1dTilZ8oDz3hkPNAhxF9d73NYMP0W/WlRUSIhMv
01RPwDaOof0RI9lIZSEsFrN/L5t6WPjGhuLeRNkWtgs6IWdqF7iR7RRn7nkcw+oGR0m1hqU1+/M/
W2SsMf59jU6r4CQxiuBQJWn70kzKZ597vBRiVP8fws5rOXJcW9OvcmJfD2NI0E/MmYv0mUqlvEqq
G0a5pvckaJ5+PiK7S1W9O/a5YRELAFOVhgTW+k3RR4d5GI21plntk1mO3VOavQkrSx9VxMZjBCdD
e9ipvnjy3Ys1opMUtt1DlghgzbV1YW+KM3cu5deBR3Zka8lb5/rmrvXN+FimunPpuRk4gxfcNDzm
Gui6nI6zr229CgAkru8ecpgzZktzJ14mpJeuTSEd8dLLwP2l+dGrBv/T3ILc3wHN23wW3VkdfB3l
Ax66JVKOf8XUmd6jeEEqOKAKUiwAzynHVldHWXJzDfYLmjTp3UPumPNprlDHVqLsPQ5IPJPcZ2nM
2mGSPVD9QsTvem2uEf2MvgKcBA4Wey/CTbBIrMDgpBJhVzO+2IMmLikKMpCb+Jmc87DaXjudpHOP
Tqh/iqA0UOoJXsuWW4TvzP1eYmCzKf3ZfK4jq72h/CFXqikQB7+P2xSTnkbr16b5yRBV/6T6GgQW
Uq2OLqplVFO19i5zzK38Hg0c72ZKtXQNAAB7kcmZbmU9m2vslqKvrunuWCnZn2RXoSoiUMhyJi16
rRZDsGWAmpkuxiTNiKKTmsnSOv461/aumFz70zAM1V6m2yhE+nsGMdx8j2t8DqfO0F4dOXxt7Ca9
Uy1dvLZ9p78AqesfKK7dZlmpvc59QCVTZOFaNUUx5HugwM4WnN5bDj/+WDdOMYOy1+ZDBepaZKSG
9OVgRyOaUz/PxhylDDYDw051qINRZc51nIvgxw2iYeuP+VlLEQX7o75FASKIdm6Bi9bo9eyMmym9
+L0uuGNmxiNKzcM6rVqPN30OV63bWMhxmeO68sLyxunr2rue5kFV3hieTQrarVBk1L71JurcJNxK
rIZGYOATT6nSHLDF6bvhSQSLZ3huJd+yIFiTeuz/yBN5byFG9T5P/GAss67uOz+tDnJwyBEaubiY
Sa1vIoOCPZrdX9SkyTtWqBD9cO0hX0V60bwUEqP1xg3kqglxAKc+KFEU5TfXTlZz6FKnfyYnsXiN
gW1XvU0ZhRR5rG+q0y1D/4k3RnWpA3bnr/h3+7eqZTqttza9AcTZcmmki//xWqqz1mbv92vFGJ5Y
puHfWstkda1EPIdZbm1U2k3afYa7Udz9ma/7pS1HzVvnPYpD7bK27gTaHzN6MAe0IuznzEjcXS2L
dNsta22ZNEjfatyB5dLUR3O+kLWm7ktLMyrxNKYPaqK6mGtXRxw8Bp559GMQVMPWyv0bdS3dHP/5
lcKXKox59JhhcD2EorOBjkZpvOtl269Ujy/rP7tV8zpGz1vjCM7j+DE5qdhZhOgHrYzJ5DbagHG7
EQ7eZsBYqQVm3F+XULDInuuRMcXYMnF6HZ3HgGs1IznNSOTpnvFu6xEw464PdkNYTp/NGe2pv8J9
jdKuCuvuP4Z/G60uUiw5vd9Gq3CUJN/9Em3jUffkgZ2TvU9Ro3+2pvCbdJrpGyIhjxoCRK+WSGzI
VbYOc7Nh+9PP80qNQGZxN0gfNmcQVQDa+09mYoxrkwr8LatJlFd1rStvVbsHNz4sulD+8I2lNbZd
pfVHEVYXfGW890E0uB3VZLVd8qn7Bp2dk9v22llKX2zncmifETYf0JVrx29lYy43HusPEkN7VIdX
feHPzxJgC/okOhiv5V2zG+Ae/xDHQ+22syr9OfTQgh1s+8/xMUZRH+M/4st4uYwPXMar66s39Pfx
H68bcp2/jVd/z+/j/+H66u9vlr/fncrtSAHl2fTtH5HZD996VKDnNMMfxlvBpIsR/LeLAykD8Q3/
9O9jYrknRG4lC07bPqAelOwCL5g+o9eGFFujfXIFmsf1Ese8ePqMIs/a+hkvINpd48v42bPkgexJ
t8oxXLlprbRpVlmuOTf1YLoYeEixUT3qoDo+muqsaU2m/K27TPpTH43j4SM+GYNNpizSn7B1Rpcp
T8V7JdsXj6rqH+jt5pqL3lg/D4cRj5r1iAzLLqv8Bmk/DvhpNWfVVGfqoA2Uy0Ora1FC4ZGkQdGq
5u5WHdLK727j5aCagT3aayReus1HrLF68tiqHWpzsjOtcF6peWqK6pgqVGXhdDbI+7v6u5xNrN6a
8KX07PgsB9e4xqcEiZMxc7DT1HEkYW9gXeSA/Eua5afa7XFRz0Bz7f0C426027UziV54cy5U5Nlc
9O+K+WmM2d74Jdstd3rCHWR+8vAugFIqMV9cYtBuJoxdWXDEDjQ/R9xDbpueutFHAhdYBsrHflOv
w9GDUZCJi+p14oVnBUpsa5jR/NQjxLXshllMdmtTN/23JJo+GegS/pGl9y5KhuHKccBHzAtPEFn9
bZ+xbhElsAOp958FDLdhj/NcdEECatlimgNWvihxjQfdjUAGGAi76XV1Uq2R1MidOqvvWlmP13ON
Z+zGFhnv2QgQCA4/rKE8hHpew0y8bYpqLPeNnFgyI6i3pjg53trQtgq0oFD6MeXXoC3XYzVZ6N1W
2jbU8/iUGsP82NoJkrMIyx1G3fa3Xhe1O2/EMdbQwvG1SxfBx66IjiLpx9fJS4wVG8ACHwZ65zrl
iYIBnpXHIy4lNU+MnwdMIP9ssj9KTppfo0ePFtAFGpR8ad1+zVqEqklicNtIQzxxliY8e0TvZLFJ
RpP/kuku6polWGJS8FunasVbpS0e4m3q31Fwa24s0CV4Q2kSvmQU7bh4t6o72BGF54kHdWBxf2fq
BlKGIdpl1ziyA5ZW3bcgtx/KDGJKLGZkt/+aYsX1QN4wevsIzYh0HnSThPbHZaiTYmzDk/E6tUWY
cp3NfbExAoyQG8A4t+kszE9I8deh3n0qbRFePMQ8VyqspwIHDct5M1C1pN7v7bBgBzeVklDcaGKB
K+vFsUkbX9v0ScMeqSys3SyN/M5Lw+J6yLE6wRgaCWwHKMqlBFm510182Oy2n+7yUDqwbwz3MxLN
u8oKyx/l0L2VjTG+Wq4+bDWRtGcc3oZz2ZX1ZhB99yzrPNhQIo8PrRHPr+QXgNGEDeSLwZheI6//
rIE1gSZISw9t1jf58GQVnfWsg53i451fC5x57qPZf1SD6uUrA+fBWLkxSsui6PeaPqa72kK/D+7L
+GJK/6zx3P3ieOhgmiPgnDjGdRJKJrp049B9qScodKWbeQ8jymI3gwEOYAKp/aUm+Wb6bvUJ5f3s
ELphvG87u3tfSkZqAC69aOBOhTw1UognEdevPXnXfUgu4NAswq+dbxjPC+JolzZufMLbFxIkYlZr
zL7E11H7oxba9B1AKXc/+OKPke/GB7OKzYPXBvpDF6LtjfDY/B38EAJa2rcm9DJwN624D11sq1vp
YjkL1KEo2+TGXxSk1SGYZv0M9iffTQu04iN2PfMQmfY6vlDXHnsZGBm8xa5pEXR/Xof3xsEIFXu1
uirGUzi7pBb/fqra6iAsazzp0Ej+fZDeaTpl53AYT3ZScxUAjBEYIaQSdEBmZmzIS9jE9kPVjPI+
8b8klomtepZHxTmcgkfV5/qd/RBVUj80BZjUAUpBsk7tyNrK0jGoYS3tEJXZNbfmEtk3hvsWGo+V
t89rVP6mShiHuaEkDZndZR1sUPFpZ/DfGFjK/r5tY2D/+nBRLQRv+/vK8cgwF6nYqpg6LHoKeBUY
F4xMuJSKdYF4yw2tO11H2G8iD09kKGa0RCXcrRKsBd4xC/6xFu4D1fvkLtN9TGYi7yE3a/ehyO3u
hKd2vFLN0B3FHW6KpPCkN39pjeE0CpAump/Oh06zrB2LDv0dACLyp9qxHbUHMk/yYXTr9OTZwl+F
QfiHVaXLkm/xsLafnJq1SUfdbDWioPwi0iTbtEHd8voZRgCgBG/dlgWL60JZ1/PGu+kjvaViW8q7
YLErQCJ2eup7UIKTpeVvYYhts+siVOc4qAvA836ogjb9iotfuJK5hbHHgKRa6rUCM4gEaIYr82fk
YvHC6hP3oSfxt51G4IfQxo1dV7ewMQAeHJxCmDeSRe8xlLyNnr7cI3SnO1jzkN5C/+ZW5IzpHVaL
PBbZBTxMi5lJHVbzE/ZmOukRDNlG17PRXhmNN/wTUhiH/KhdhGy7yK2/W/p0rIpFhD+wYQz3MxYH
eTStHGm4L7ODPW7cN2yqwwaGtEg3fhs2byCQcIYwS8SHTbd5q7IVe6HwbdKd8oyUSLZWozIXzreZ
ediOLJOQfNl4WYEsqmjlxW6Dht+002CFWmuvXuRDivTJTpRCPtmhttanc2RfZFbFeNaMxUlgofTN
rIrvtm4n77oBfDFOPHxlDYe6a5bNAGUdpC7ysLkoux6BaL/reHVlrvShlXfeQiNTTFrFuAWLKZHD
l4/eQsdVoSENUWfJpDj5XlY9zXAXT5hMy1XdpPIwgonbYY+k36VdHKNfYVxUC6QswJTlgHJht0/R
J+YJGVrJtjYHsdKq3HlEjkWsptEJPsu+vsMFwgtXPGqdRdCWV72NixTmSF3Eu8IseVIOZqoBjsrw
dBWJCzGjc29JU5nzJoRwxTqxP1+btQzErrMRZPIoS/MxJMnOSw1dP+lpi88WMqOrTAT1rTrkS/Gm
4Z0fr8G0OKBeY51Vp55bqI+QI9vWNmYemQcqpLPC5JKZ+c7RkL6fwIHxMy6t+0T65n1UyvoCwRBV
179C7XLWoTAZjJN78xEfU81aO62sdkachuhEY9h5uF6OOyLYncm+XkpdGMvR/tw2wx9GO6OtP0bl
j/zSDl73Q0vtfmV59fTkNbPP/9QaTuxs/c3QlV9ZATi4aFBClnoRUQmDYqeaHx3XJsWr1G+L27/F
R6vXNwm62hs17ONQlqQwrOJeRSwvr7zNOBn9Wlh+sR2Dky5C+agOkcdbGwipH1UTpXIDxV+UeMZW
Pmp8Cx+RuSz2oefhLr/MUjHUNGGvG4l/UuOGDuJLOge764RlWCmiYtfOwbRRs4bGko9No79iSVqe
VWj08JqVbXJRk8DulbiNRIeKCsXFGEjETQbOlWYzkIxFlp+7p3jXwjzcWY4ZnkgrG4/GjLyrGjG6
7VeyW/pTq3vNsbHbYRd0eAXrZXJsy8o2MXkRwaXu4Pv3vn1GlQQJV7wENra1iFRhTbhBBrY5krf0
3hweLnHlWq9RbCTnAQzaugoc782MWm6FepOwyy7tVzvA/iT3onVXgpg3DC89trlpnMGnxfskSYa7
suuqLWqj+iPZemdttW3yWtexgb5Mji69M33WMIT41srkWKWmybPNm/ZxMAfwSjj0ETdnv5gEuxuy
8U6AsH42vQd25q272Z9v6lS6L3HmbKNqJo7+yt6Y0U21C3N8LwRZaYmsa0AmAhdykxLIMn0qgYVF
1Vjd9dXcPATR8EVNrzzhbHIbWXZB9TqN81uSzebR94Ga99UoL6brFtsIt91nuzZsKKxF/KV1cI9W
W55mOMZycP5A5ODFdtLyPS7Leq23hngsxincqSsObD2uV3TRbb1o+YD51OiUz/U42kD7jfiLHclb
kQo2UVyxAFXx3aDiNX1bvGdMEXnvTmzyeQyOeTbzyHqKBmAYQ+a+DyZQFg31gaOFivSTHmbsIhEo
mCu9wNCruKLowsLqb7hz9GuFogPV2q+n4mvg1TEGVIG3boxGHEKf5iAzxJKGAddk8jVgqDtrH2tY
hKveMWWHFgHJXqtes4bU7kItxNvPvtF84W3QLA6/ZtGWh7/xte6NDtOuXD/bcZvdTZpVLFS18XlB
mFWlODatM72w169OoUiirQKW/R6Pl7gCov0er1gv/FNcjdfGqqEimdsHPUvCXe4bERb0ZvISSVPb
9yn6B26QpC+D0KqTIzC/VL2lkWnsOyaeSEuv7wvc1MfsdjaWIk7XflVwD0uT2WkYkCn4QH+oGPVO
yvE/0R/aaGUnFVMAEdXR2tQFWsChronQsY9D2603m5SRtUS81x539lY4WJ5U7x2O16/NIqBPEhCF
s2Vo9sNOd30JqlFlCqypty7qTCxnCPrfjdqcnVToI14WTrcffs5SHRTE/5wadPYvs0Q0f2/m1joI
w0ju+jx1NyV0n41dobKuYuoQQm04iMrH1QoSz13byJ4FLtw/eF7WWs6p5H/4cwruYHu/7r2b6zh1
rSCANNktxJVfgpoeOBt3Bu/Q222sbaRVNocGodtV5rcRhpvLK6S8grq2us519vIKViXdTR4Y5J3M
3n9wZgOmnTE2333zR1Um41e7Ksw1b0N+R2nZPkUYhO0Edrt3kZHaeKS17lbLfXaWhixeHV3CzqlF
fxiXZmE3SC+nXnNSvYg5SKBM0XCe9Lh4tfv8s58MzgVOd/FqJWzl+VWduoivjZ7xqu2sV+9g+JA3
iqzkkmh+/gRz6E7Fba8sQWhAGp5xVHp3h2oz+U7xiu27dVMN8Z/TgxyJsRgV9YvpZP84PQTU8u7M
5XU6IuzWTej6Yu3mJmgMMw7WqU+2JzUn9gJen3xq+zcfUaOXrmm1+zCjkJ57yafejLwTKZ4OT5sq
/TSya93pbgtais9k5WtOuxdTgMOc2USXscOdfUQf+tBOWCRp4SQ3XVTZr3Ps/FFluFPU2QPUZJbY
CwkDvsYqccqLZ1rjWTntKj/eJcT3HTsO+y+L3p+hpsazcMiTAAhr0x+brH5MUKfW93ACul+aeMf0
R6yiHuteLy9R2sAwDPx8Y1oWCojLIc/7zxlyKcdJ1hgHTl2S3xkojq8T1+13qqnG6UtHPgmKiI1Z
XC/QjM3GNzNQeNKcnseALEJitm84ENZUyCd7AxppSSgguI0md3Y78lB7tbtsldpp92aZjn4KRk9b
q1lhKPp1bmMTrXr1twl5vzcSLfE5z3BSg+PdsXpP8s3UBtWpjXVnQ1oz2smMJzgaA9KBx8gOzLWu
pyVC3S2A3DP4IbIkkup/GrX50Vxkcjasvb1VNzQ839EoW5N9TF68LgWZhVfqj7wFqRc43xNgCKSN
3fnJLLChHUcrvLFs+GxIRcRbzYVzbzclfkUz6Waq6egj2l8H7sKUBkOkLbFN2I9B5R7hbjuXNvbr
jT9l4q0R9p16ISuODilcSKzheJBW+gzUoAySO3XmtPV3TYtcCoG/xeum8zGwx108J/V5GDU2nFK3
5Vk67XBWZ32R/HnmDrZ2o8dAxRnwEf7bUNzRh2tvLxddFaciMZlSNkv7KD/4WFldy2YDH9BtLZI3
1VktcJEyXk2Zlz2r4perWV9YKhW3qgv/gGIj8LfYq06WINn1WnXsa6d8pJwcpSK8x8TO3mDUBLQp
hs2uYsFyRt59q+mCcjEuhdd4HYj2IKnertSIjwlZjLSU7441KM2/LhLn/ClejMjP8jIqrmal0rM2
fooduer45eq8oHUXJ3r1wFaif2kL7zaeJEiQpeUZ+Yumx/5Ftdy2/B7kiybHlMsXF0d3vCar+Wwv
zQo886q2vAHoBDN1RGvWIvTlqW9n+ZLKaFrn+OQd1Vwy3lhLJtZ8UHNHnRv2NETW/vo3GCiMBBLX
BDXXo8i1600926neIQ1soI+Lv16NBWeTO1goyqF6DZzkMOvC/exYmrPJAD9AHoqqZ/iD99c4qhyb
lP38WR+L7tGzxBcVV9eJpxZ1Tr+b750C7rXsZu/z2FsGd9uuuYvi1L84wnZIQxhoCHb5uGlHbCVr
LxruYWEO99pCz294TM66D+TsZ9wWdrShcGmzQmOE6ghtA7OKAgWWJRRWuuYj7DrdFZiV3KhYbqXJ
ijumvamPXQL422AVv619MR1TCpvPQzk/dM2AT1BHLnByW/nsuJARcQg4D0vrGopQM2nQnFWtBL4a
XubZcKOaU5AU2zCLpl2QgkH0+t7ZFYq5o0dBv6qWU8zjd1Yjo2UJQ6xf2D0GuN5q0yURIJwFh2vM
6T7351NRudp7xy3VzlmRs7U+IDLKtwtE5HuX+wdM1MoXHhLtDQqxi8MucTSCvk243ujGkz0UZbSZ
7qO6Nm5iltk3JjwZrydDLrhpr+xhbB4LrfAP0ZSM+zHJpudcjN9I/TvfEof7CHoJn8rKynYeyIsT
yfT4Hglc5GSc1PnmFY+OPvZfO4HFrxs42cU3AAW0LahXzc2tG7QR2lXAuofbHE11CNLBulkSM8D9
l+Avp76Kmn2d76gPo/m49He2ka79ZavJ8n6NIUFwJn9teZvB1eNNrGnups8794KDd8+eJ+HXElX1
QZqmC76GjtBuAYxKe4SkyM36oIJUtLxrtx1FkE18R65GlLo2vYHeiW468yPeufZ+MZbCwmvqcu7G
4w/MXRpsGpL5MfTZcCKyclEtNYHqob4Zl62qrlV9zsK2X9dZ29yrIQHPsONcGs7KRA340V4OoUB8
IyxS/6iapgyzS6QfYDzfQ7knrd+82qgvhCuI8486f/J7FKYpdklx+aTDXdnqORYDFaosRzeYoyO7
pfCS+TF+SORenqKw1lb88LvPss7+vKKgBvLXFVt0s/b+XOhbrELFwTJSNC2aJnhDiPlH45jNfQST
ALtH/1WFJ1MnvZLP/t5bRlWuubdFbDyz254xfRc2nzVxiT7uZgTLfcKZqn0r8o36N87Ow+iYbHmh
07llBRc7G39t4m6prShCOet8mjFaGqzmnGgQTnfTcioXKyB1aI3axTuEMRUCKN1KBT/GmCj37u0q
19dxQdpROQMbYjoUHYWqhN/kygaj+TK5maAONMMDDstwOzSd99o5yzeo/ISxmH8Jh/iPawvQ5qFl
tbeJrL78NNV5x601KI5hoMUbLwjkTqvBXQsfp65c8qQKBrnnK1u+FYie9Evi1oICs0mrFPtPhGgf
7NBNV1ibzV96kKQ8wfLsQaRpRvk0hK34U6pRnSnBxasq47WHjTar3GD3MU4mQ76OndxcF3jzDX0x
3E/LIas98uhh9aPP0QBRLRU3wxgWaT2xFkV/+TrMz5r6rrLf1KiPcDexwLFFmR8+OuqKBFbiAmBU
V1Ov1+rSAO9qFumXagi3FreGS9aO+Fz1U/xYgOVZCwcU6tQAYBiisv5sGN0rppfxj8KkGip67rq+
sS96o2ILaIUn4bWYSmn2D3OKzDe/niIyOPn4LIZ03BRVbd1LJGB2ok3a217AKBGDtRA6B7n5wMvL
aOzXXuVD0aNgRoVliNpb1d3CB8UZZvjRskHc16SDkeIpU2ziyoe5d/DRMYBxFVpF7j0VmL9hNMmn
HXenHjzeG8w8NTwhz3JMZRutm3YoD9ylkF1sE2sTLTdcdei6pIqu7dRuimZltjDJ//Vf//v//d9v
4/8Jf5T3pFLCsvivos/vy7jo2v/+l+P967+qa/j4/b//ZbkGq03qw76p+8K1DUun/9uXxxjQ4X//
y/hfHivjIcDR9mtmsLoZC+5P6mB7SCsKrT2GZTPearZpDRujNMZbo0wurV90x4+xKq5X4oUvKrl7
L+BzsWsd4tnoPuOJkh0oIGcb1ewNW9w0mO/wltMLMiG4M4PkrFpDG7jP0N7BG117TVaWSF7eqY5S
jFCr6hJdMw+hLktm274zq7fQi72jN2fdRjXRGizWjZcn59Gqqrd+A6I6f0tNikHZbGRrNUhPpdz4
pEKPVhG/FF5xmbuxuTesoDr4YSlXhllCH1fBovagq0XBWbVIqTb3jaFN26L1041X58196cov//lz
Ue/73z8XD5lPz7MM4bmu+P1zmSrUUEjNdl87lHPA1JUP1dTIh0ErX5QpvFmAKSpm29kpi/lE6q9q
FLuJjM00O4LQKH5UC2dGHWxp9Hj6pD+A5jUPfOTEk7Q//RxlL5mSnyE9dCxUefV+XYXJ+JqhWzEH
lAtUC2wwZJT4Neqy/rGYPci8jAm1oL0ktkVW5P4/vxmO+29fUtfwhPBNzxCGZ+rLl/iXL6kA9DhL
topf56btdobV5zuLteGRNGb2kgzlnWcl+pfCyymw9HZMPjtK7iI/01aqo/KsF7R1gyfoxslJ5v60
Tccam72me8J8FMvKOYseZZdkx2szWkoHqn6gk5Dd91qC8UyU9XAwf/aoGsOEnns6YFX2UXFQZ0Iz
3duPuWrWx0V/Gcx89bpqxEc8GIGzIh3I9x0ox01VTOGNC9O8vLYjExtL3q296nWWIR/jEMiLrjN8
NeOjO0vywlljOh/+D3cRIZbbxO9fV990DdMW7rJ59kzn90+o1Y0WPXPI3VKL692Q6z7uQej/eD6E
StIM7EuxRrskQSPPVedD0pdl9+a2Ir4xM1k8xHZSPBgZ7p/Z4FtHFbseJMyPMKowJF3GqRjitjm5
C9nvVbOfnOJhqIRHEjXrdpN68SCoKOqWtdxCCQmQwYCmnFpm0a3GRkOX2Uw5rUHUkyL12nXqGtXZ
zyp4ML+cdggOH5I5uA/0FrR7UvCOD5l94LfpnOexTvfjYMZ3ZZKJLbDR4SHhF7HBiDF9DiUpKnbp
watWDVDMxll7z6Loq6YDPteEd0Zven6Gi/XYWEZ3mAFGkebs03tBrvNencGV+c4FUGb8GSo7RA6T
Ln+1/Hn0rhOqOoSZmYML/ZjfSWiFAWm4WOPXWC6Cb7NT1ukX0ioQk11ElkK9dteWPeDzK2xov8tZ
6s5ItavTdo79a1A1AZpbp+4PO6X2G67BaqdLOjDb+l0EhFkdwvRgeZN2pLiZomCtteba8CIsACDR
n5HAD86Z1skb8s0Q4GmpuBM2rKF/OQXUvEWNfT59jCl9Fm0b1XaE8zWxwnYflN0x1qvoJdL7amOT
ez+Xs+VdfOrDa3NJdvf5YiiZ2W88Ysod1UPriCE39dGgp17ZONMVpq+Q+WMQYtHnQeVcgPyT9Mmz
tsCNVCfg2+RuaOD728Fcra0mn1aTnmB/tQw2O58yaxF/BuPdnWd/0C+gJf88FAUGNOx13T371Fms
Wpnrl8QAlods+06Nc4wf+tRFd26XerdTgTX7GDjRZ3+A9ZFONtsN2dr37oiOm1+a8edGlhCPAi8D
H2NpT5SZLpYMghdyMnLlJydqRNNFCxo93Eq8IylrAiPz6+rO1OANIEmLdXY+1zcqVoDlROvSqO7I
VLwMFdoRDTvQcMsWj8QO2M7DhEhxuK1sFm1aAS5CzVNT1JkfJRBpMv43H9eaPQThM34s2yzKeGMT
sGVbaw6ijctyeWt0gic3qvEXWA7ljR00zl3rCuduSkDT/ecnh2X+/b5kmkI3LN/QTcuAwW39fl8a
myDvwsG1v4xBsDUXHwVjOZB569n2c2YjbheATfsrWHtjtGkoj/8SU6N70GE3aalZqI0ss1VbnUUj
svL6nFN8mk2kBbt+R/Y7YwvppJcm4ranDnIsEvwy1DmyCrqOEA+jVDtsfFhFobxRc1T8OgQI0Qt6
ViGKOq2hr0q7gM9mYnT9n98ntZz47f5tOq7pe7bj+YawPLVM/OUJa9cJ7saaU33RrKRYu2SF9mVd
4S0KkOld2ijYoWv3Wnpef0M+Gf2CJe4lKCXqlT3fZbMW3Ie29X2onAmfWvYvLCfaky1G/VNSVysV
jwIzPpANrXaqaRRYhILgeCZrZ56taGyul62NigV5p+eX2Y7yXSaMAeOFLN4JL/S496bupwF5o3QB
xf4tnodrq+rLz+GUetsBY6Bjhu7ip1gvrwDjBK3Saxw38/5TRj5ZAX3/Nr4grgDDfqwl6DjcxI1X
Pi11yU1VxNZONbWpK+9gpR5S8l0VwssChncky2PSl9UTBtlUWLr2xzRpxvY/f1rev62HeNa6FMJs
Pi9bUMb4/Vvd1K3pUcWMvsioxwnaKD/NThs8JHntXoayGVad3Q/vYx+BHwh9B7ayZ7ygkbPDEnt4
t+WY7b1exHvbyrttG4F0McGX3BjLwaOydqOa6kzFIltQq3HdUyLS4p71DpIuOj+bGi/ke8QCsYsd
ubkMtV6dA2MazhVmGS/dZN9FTTLfIUpUvvjC/kG9o7tVrWhJUnZV1N6oZt7Hw7rx3eHYLDPrkK1a
OJvuXvXG4Ma3Zt60u9AX+SlaIGdgIPuzXPhEzqId36+7dmjPoPaAWqqI6vsYVQ8CGXGP3ULRojTV
J8N3bvrOUt/LhUN9jNzmI8+x6pAmLcmUTCeFkeoMNVO5DG278OAGkDNbf3JvXaTc5pVtle5t2ViX
prSnY710qF4VNzrH/R8+ePXB/vozFeQobUN3Td1is2b8fSE8IEUtBz80P08ibDalU4GotbXhekj5
wqNG4r+WTeLs2FIkt07tOQ/5jPCui8CialEHz+5saQEHZQu8mErJbRlY8apowdVMA1Jm6oBWVHHx
XO79YWdpLEbxHPdQnSLVMl4kS+Ljf/5S/9utWtimztfZ1GHCmub/5+y8luRUsjX8RERA4m/L+2pv
dEOoZfDe8/TnI1szvdWa0I44uiDSQbWqIMlc6ze69mkJGRtm6ehapH2xNe+5htR8bphl/nEYetT5
4DtqLOQme5EiLn0GNdKvjMxzb8pU5JuY7T1GSmiQmlnuHUontA4qEJpdl0zT2euGalNgzXwD/axf
9PrYHItQIxZvFPUO0DUooWRaO17q7Q3wewdZKtSoey9l/y39r96Pto9xJNbif3ml/fHwC9O1hKMZ
jm668+b90yuNBdzEnn2svkRp+iPLroTnvfMQRdYlnLE8Ep9jijReoXhkrj7aZCluHXHSMNh6P6FE
o2Yhi9E0g4j1ctzIC8jBsgMlmzn64R1HktbjL6h3h8JAGYwBWitOf36Hf8uiOtSzVNOYrHtioOAO
IIwKAD1ww0R9taWOydxmh612fh8C6uu9qs9DfDRXFmjNjsjA1tlNVacPwjGNgzQbwok4u/FVs9mZ
iOhCwKIqD3JsnsbvY1Pw/s7CLIN25yvDpo9EDd3XabVFO5RnkPLOl0BNsKd3AOMRIbHZxJovRuO7
X6zebpYwF1AX0XrnpkoQYxVzB2JDhIPzILuCrPGvxeQhujl3ZCNrvMYbMQM3g/zcDuocHqIjmopn
A0Dk3x8TWz4Hv80BFmsaF2CrbTuAEPXPkQEkKxMNLdsv1gByvKxDgl+4C6wjpbefSsPrV2ZdW7tg
rio9GG5Vb7Kz7OXVjXsvUeGxMM2HjCWmbB4tsFO83N5QA7WfWg38h5Mb6lJ2ugIbFo9HhcPc6+S3
Qd8/4E5UXszStM+mH4pli7LyGzB3GFX6+DLVBag/XFP2WegXD5VSPcsBnZLVC6sdm1vkHuNj4E/J
OvEG5WsTLuSAXGTuqnCD8egVmYtPvMerf740fnoP7AOsB1Yx+m7QFdzIJPHSSS3Cfn7P74vM0VbV
ovp2nA/Qf361VZlR3coDUin/bJODP85Voq5+H/fRJiKUklhT/Hatz9cvbVBBbCcF2fN721YvAZyQ
10THXiguh2yf14r90kfoxtf2a9fAoUs6tUKtybNe7RI7cCiLLOA7cCUYjCByRjv0SqgJdWbddNmA
5nUCNdR1y31XkPhDKCThMdF97KKh+0fQ56qxP7Lw6IMnN2/uHQH2ReT1kwtB4DwZjXMPnE1f9y7i
biFuxPejX3XY3OF7FCFdsWThAsJ8aK9y7DDh4JVUigdrlbG+RjKsyqdkIXvfD3mzNNxouk3YOJ7M
QdO34r9CKVLv5JP8yYfICkba0xYr5puPJnnCp/M/VT9droXRtypNYS3kuVJm5eN6KZZjB7XA0ii3
m3XX5/qNWWgNCQ4+Vp9Lw9wme9XCFe+lv4/L0QzfuCo5Nm/GuFsS7i6Lfu496q1lvHcQm9ZOrkTI
y15nHi1LxeADTmFcTI5o0iFBTKzFQFGr0a085F6DmIEXpssZTfPe1pjGtLezGS48j2vng9q08Fti
cf04NbJb5SKmdtlHo1ijbvRoOO54a6tTvdT6rt7KqjwMmdYu+s5J911TTLeyTUuBByuQnmRNthej
u8+dYjx/NLVmhH5+G91kutncmNkPTyNVXCc4GhFqHV+w9fpBvtG/cRXNuBu04NKM9vBilpYOmgb1
JhxS/jmqj5lpoFZexrQAlw9jcBmNelouE//iIW1256rKcF/7EdEGUoZbv5uGe1GO+mnmHzpul5XE
J/GAAucCUpCxXa44kFF4OWnxveAdgS7/eMt2ubhXh7RdW1ov1rI6unF4m43lUtbeR4yltjR8oWxh
LBNi9IklIOxlVxvdM/RjKDpWf322wybS3pmG1dd72SEPSQ/sc+Oa+qxl1VcLOVr2NLZ6DpKivNNc
xLPLxuzPse1oF68FkASItHxLECBLkXV8ztM022boKe5MNS8esf66lQO+hMK3D4FdKyFqdPA63MY4
D44zEHsahysU2PQCGWDxPkJjJXNUYuP0MUIO84sMFzWrAZlsqA6L5cohihBgTT6Yw/ydJdVR8xGR
D1KqidV4+yzr9TVqDSXKmgR07MFL33QEdMrYGr5jVASwGEvNu27ykcdJG2vnRerI3OvY70MSnjnX
sr9ZJJUlu+Imy9Jxz/s4RbHiuYXphUnfgABgnf86uHP1o61IDX7GmWi5AeHmLgJyuS9Y9S2lckBa
2ejuqQAxozK3r4HKa1kqBkxjcmenpTgVPd/yVPQoPqPa+GVyZsqSpgyXVCWkZ2AmIgw2qSC/l0Wj
lV/gDYE+CtwcLk3bvkLNtZKs/DIB8t969VRsZTURh2LwgIcNY7mbRqPeyJORhFzm8Nyee0VB3smL
x7VsD+pw10Sa+VhMandIesNcyctolX1RE8KFXtYjHdCiO5mYlgFb0BteDWyMF6UtDYqm8RYj9y+y
XfPBboPvlsYGw0s8HIN5uGgUdedi2LeWowrVvBq1RcoXBPRZtwoFxc5+eB3NBgmAchHjt7bsY8d8
tNTWXgxNPb00fh3j9hSOX83Ih7deie96lO1Ik/iAMJWfOdzIiIDOtWTHHixIc2/6PK1+xH56qwyd
fjv5YQZj2hxuMmDzSwgT3iaOxaztq7TebhRNzlpvCOq1FyWLCv3Eq2sqmbfQNRiCFV/pJs58VPKj
VxGoLjusslLOXq8p58FGBywW5VE2fbTLktp7Pf8pFpyfOoxAV9YTH7atBguHrim+OkmIbI+heI9j
picgml3lxs0L/5YdjrPQoXCQiaXN8vvsYorglhTlKVL1/qgPmnFVG9+84hcSz7Jsa9kkDylAG2xa
hvZAKpIIdsuSwVW14LGPAdwCfYlBkbThI0od9jXuSuYrOi0vHu59/UdehuFjoYpq5Ywpnkfu0JyH
+VCICHmHrNqpXtacVcfmMJdkpxxWGnqxNCHxrWXbp3FlMmB7aT1A2tFOlVCnY++mJQY6dfQwDaTB
fcAXP0J8MxrD+9GZQbjwkJ4i3+pPax/E2PtJEPjKTZRoCxOo9NEWCMdqMNI6BCv1bqcYzc17FVV5
4zTWqMMs7LUB3+6xyTAwqAoek8hMq8cSouAaY7Bg6/hW+ZjpyFkyq9u4xVAVpYGRqJMjejlXQ9u2
dwFa0ktZddquPLDAjN6rKCq6R3iJ4I/mwelkqWdR+N8T8eDFk/oVKPi3CIjm61CX3sKvTPshqUS9
yh0ruIX9l2+iflDPg1IOBPlH9ZCM/EiJVSCxgp/P0lJFewPDNt6p/Ntb2thcIOWZK78aNTbZ3XdN
C/qfPBpKlSQ/I1Z2ixhrhKcyHIN1VQAR/ulkIl3FVsIToEaWe+pLscNmkQegMKynrMz0Q+GN481c
K5uCb8oPskdQwMlC0fQJEVM1fbR9A0i0r1QH2etqGZqL6NoDiadXdEOPyp07bWSVrHG07Qnoracx
Sx/RozIWaavEJzevg6sQ2k8mw+45DNJ8V8CzWVsIUz77uasR9itUVFnodbvgJIImv2syZhDTR9hm
brZLozrCZpYTavfcoHe7LoZa3cpebhZU7pMqAZ/FJft+VQFTejKQ0bvavfGPz4UUmK7lOXo7bAT2
jJba1Xc4juVAk0ssu2IrvPhILa6cKq2fkUt/hpnE/Rn1SzLe7pszeQC15pNMuCfbITCxCp9PChyQ
Wjq2xs9TkLyfZDn90qkK583vUwQq7Ki+8+dPSkXwz08CBFc/Z5X/bCm+8iMtu398Eqze3aRYC+ZS
E5TonIyXKXp5qNJm8y+bvDnWkctk/XtWnjSaMFSLwBkApD/jPG3mFYGiwqewo0BH+LONj6LKxFMq
otfJj+orwn/iKdBjEKx19TCULH360VvJQXCxsTUGav1+StCMh8gAVSSrM2Byiwqdzg/HJZxB6Vdo
k+g7eUUkIkFZFDFJurl3DKNrjAXNjcau/ED0J7zkuZftggSfBVZrCH+YU3jy3SRfBBFbyjwcYJem
A85YifUgR/jDM5pv3b3sD7Ad4bObi6yFGq+idFSTw+gGT07tWgim6OzGVWvrVboyAwmdE9xS6EFz
tVayaBfHUQTeiKqblAPymq69k1WjsWCGFo04Bs54z0T8JBwru7PjLruL2XKAxCST0RU8C0s/4uEN
s/Qoe0GMtOe//4Ka/jnzMGdCXVc1idVYsITMT+GsyGY2KWunZ4c3jFsChJNO9nZiYvRSxLEazLSj
c2uqxtGqMm4q/q8Q7TwSzdZo3njZm1Cd6K6o8viuxMR678RmQxoxgljuoiWqIky8rdVQWY950b2o
HS/mNtWbq187qK0U0z5RRPcydf20m0xgnAHicC+ljvLGRAjsYhk45IAPfz8dekizd2oenX6+WtHC
kHUdqzz32JM8jcCz5el1MeWHgiw6BlwMK2c4RWak1SkFffrs/PpM163jo+NmxlKO8k0E/TRmx6O8
BppIJDXHleJEw3IgEngjUJi7KTBf8JneLh9NrgkmRh8QbZNt8uBhxbMxUNd9PxU5Z+1klNazionu
ycdfcZfrKXpvc+mj7X+V/j7Ojtxf13P/W/p0lTh0zS3QaXKt6m3dKd42CsJwyQZtmndp062WBsnG
bLt89dHma+206lpNX8vTZEdniHJppHa3/WizTQfBtFGUG7OfvoMDRx6z1kyePF/dmzphrMnsUaqu
Q+cO/fd8aWVB+yo68wH8WAAIR1nTAIFJdcqLXnb1l7/f338k/HWdPQJpNQsWOmFb2f+PhFFmsckJ
RRO8IlQTxgfL3tV69gDBq/lhOe3WHGvti+o75jIQtn4t0dTfV8FkbSH756cc9ftFDnBwAcKKm3w+
KMj6r6wYJKisirq5/P1P1j9nTXTbNW2d4KalO4ZjmJ8CZ5am+mFAVurLNA6ryJ1qICIcjKTA89m2
mx3b5HjRq96vNnWwsfjGz24hUqN7tbP6CLUPuLkGxYo0AuSpNO1fffD6i9RM1XOPZti9MqZXK1X7
16LiBxJYyuzSYAVtuvAzcR6bitDmYOCvnSe85C3X0bBNpEeW5EEOBKnQ41sV5v8C1dCdTxMT/3HH
thBRtmyDrCh5xt+TR7DoQWJks/2AxYRpJmV+Ij/jz0beFO35kAo/P3kFnHMC2PtP7bIqR3yMlW2J
maPVmhh4/c0X+TTuo/pxbu5C3IHVFKEJa/R3OuLmx8B0XyEOEAOpjRGDBts3N45R0zsPgQm6HGDO
38gm0FrDnpl0QpuWTnmRXsXGqXZCY4cc3XCnFmWPmMaNGeVcUum4N/2qRbVlPkFeRPHKYAF8wj/K
i8AwGy8x1nGy06zbeO0VvSETJceEGCFLTmAM8XyQpaY28gUyy+36U0eWotW+kAMtHpWl0BCSrdrC
Rk4vnpaBHnYPdmKNF76QuzbtUPeaD+XwCmMqvn/vtwiNskiuT7IPEIvIsuaUJ3jeWGWDlqsfaHg2
6Oop0cpfJdkmD/Hc+2mwbJO9dWPYe9NHnaaf/OKoui3BhzG5NbWiIC7+n4PsnBwE7ze5MRZHWf/o
ViMkjUkaDCRpXfx2lUnZ6PObV5sPKviVSGvTizO/h4HRxOepya79+2sYkPwGs9YWnMLcO7v5IMGZ
kUkEVSEv0pWpemu2G9knR4XpVO1RXR1ZqMzv8v/1qVo37kPP+PWpUTqoS2cwgWyk04SCLgaNCZJ7
rzWIH1hphXuFuOlcZbUXo/IqeqL4OgIMp24Q2TXNmq/4C+sXVOWNiyxZnsEOEJcMqywMtokTIBzZ
EbHPx0aiLtey+nGQZ1Toun40qSQfFq0WI5PS9MoZIBBibCJzNoFqKWfZ9nEILD9Y+kWYHIgex0c0
vHAAnEvyUCvemC9kkaxVskEb9Rq1QXKK/AwFLKfI1g4/w6qKimqdIrOBqgR60AS5Bohv7U+/zNHP
6Lvsvm6IW/ejUNfv1bptb11sg4RuePnSzCpCL2XR4UfH4MDt20sWTSeCP8nZJ4eH7KnpLLzG0J+H
QVjr1qynrazmmAMujGmMr2VQ+08VKxbNTYznZBo7CMu/nWV1NykkGZabTURcQNRvPM2HEXDfs2fl
1Tbv2f7keVCgaBneyQEovY0LO/CsmyF0u6NZ5EgID27xBhp0voBTKM4qAzh1RFhI3LSjMS1kB1Cx
WyIlzWPn+QXqMgjKxhno9dARBznALNGkVgi6dA5+qsUyTj2je+hdNq0eGm3snKvNTML5OqwQTgRk
FUNgY8ms77xQGE9GDTRr7o6cGDS3xX4l7Str7QTmcJjBxfC+kJ5TAuVYSsW5QV1lNuJZkpjhF/E+
qIsUXq7bHIfc/0XYEEP3nXxCcYsH2nipypL0FBDM19qY1lrYKFf0Fsa70SWuVIAh3cWZGO4EKou3
rXGSfbKl0uwCdFJgLWWV2MWtYRjWAU/FYF+Hur6JVS1/GbN6I78La2i7ZdBM9SVNSlJ4o2m+f70I
Ma+yLM9eNZ2HGlcedT8EQ3lvYvgkz8y0GAm0woSTUANUUgzfXbvDGHyBq/H+QwgPkb3eQaNTx6vj
qiZltrQqhBGUDsnLzEDbtC7hyUFuLd33wigLOAm9F/7bNar/nzF/fgTXyeq2mpcFHx+h+ML8l9ey
+POtjDOVrgJyNWzdcj+/lU3Tb9zUaodHw5ica5y0V+w7yletxR+zQ6NlK6sZsh1WJQiYVWQGl31L
CHLsV17uK13M12MXywxBPEiCSgQk/j8lxbBdVhljtJWl997S+pfUJDIlv29b55UVaUnLxiAXCJH+
ec/D3qEuCzDUD0bVI7yJ6q5a6drONhDjlKWPNvd/tMlxbn7FNXQxKilZKTRjkn1IcPrQTSWRx8T1
Dp0o9mM2RfpWGzx7M7a8ed7ruNNs0DNGE2VIXru2SVZ6XdmH0kVQ1KzvI1tJWJVZ2T4MwpTpmWo0
dt9xX9RuoDLpkP7C73IUEYB0rTs4mclq5T3YQFqeC2CVm652KuuSDFmJ1lxYPIuW9UcdNPg/ztWw
yFe+7lUPfjoZtzx/rPlmgM5o47yUuzhuBuz0nNhLtgFKTteeLO/J9oaNrI1x615lqWodFZUx/PRi
G/nphWxUrPQVBS1v/zFYnk+UaqPOp76PlecmLW9j2dgNuI6Hvg5LVte8rR+qJWuVvngmBGyDBCiS
g/yfRK57R+bSIHgbdo9dkxHh5X9k4VewhFM+oLiV2eZrkYZfg2hKv4VT9GpUucGyf/C4QR0QoJhD
PswDQt4Tj6FZMtX1LpC5ebn0XpRrKDHG/LLa2NZLQ+eP+FhYVVpbeMuPpRQKpXguwI7bTq2Rbpxw
Kvesx50H0sS3uh7qXwvTi1FM9PWLrgfFxS9rXkJzRxtMl4IH69FVM39vh1W3KXsmnDr6JvtJPQfr
KcGS3mjU2ZvB69c6y/9LkrCu6DW3+Crc6BmWV4esnzAPJHKVlWznW19G2AO/zFqq2761661duMpL
gHiNHJDgH7UWvV4d0FePHrKQAM18QdU3qqUzTs4Z9rB+rYuOlMzc0XokfFGyUm6FV3vHKU3LlZWa
7k3Uw3BBl/SprvIa+bLCfzTZGxS+Nj53tl2cxspAP2nMxmdoHuGmCfUMRD69YYGwqoL100X2VnCe
bCN7RmVpuFTYJrAlYVQcTtN29BXEkNpwem6iNl6q2N8c5Um2669bpNselLpXbuwMJ1n5wfBe9rYb
dCt5EqaLyarxHGuPpFl9riK0WaZxAthRz7umMNIfP6r4RP2qloVXHQkt/bMqe8OKkIM8t5ndlcLS
J6Sbknt0DRL/ZuAdQr8zfxV59XWzP3XpHTRo3Mr6jz55huKZaz22VDAh+zjzPPOlHOoKyQ4E5wCq
ErKPSdB0wton+SxN5xUqvlJ2dCxGz7yPJ+fuvT1xLaJuIImdZvBuWU3/kO01S5JlWiMIAGkpuUmb
olkEM9REGbFrSQPHuFpT2V/AyeIHESGr27UAaxDnXdtZYx/ei/jV2AdZ90jGbLHdRCOHlyxiOMY5
G5GxrEuset7bytI6h+qkHP4BrpnbfO12BNLuMVmwfAXl1kXhW9X7d3bkhT+6vtziVJwHiyJ9SzEI
jxZFe2VnbAaLPI5QtPCnH/XoXa3K6d9w3/k+Vbn2KiZjQBUMgbuBsPcClXhkdj3bRlIwYQcBgc3l
PaR66Gl2DkGuuSgHyVKtN3hFOU66lG1KBWVmoQRcI5XXIIMQbtHv/Cm7P85zeqzHgmDK152XDgsX
mXO4prG/VqzSuLDHVWGzato+c6P2DG4LmTgzqO+VgLWyM1XdF5Tirp4PWnGhrPys697ZTeFMapLM
Jsli8v1UOwYTyJ+Z/9SMWFNYepovumqwAaBxINgHTaTAs871IxYikFkFl79BQa07+EH9os3+bPLg
zkzi1k/PGMQrR9kkh1oBopAeOqerj7F2gPOgZga7JKrMlRCjfxVpM+FeZY040yXGuYnUbi3cPHvA
F0vAvdX9N30AAlOzhl50cbGKkfX5lg/xrMCnGY9uiPihvFLla7+ulM8GrbqliK2lVOaZ0FZuhsHZ
mSsJy9Bz2k8Jwm59GW5qW5l9EeixEyOCh4g/5xIkJFGTqNlRSE/DXIq0Mj35RdXschwI30vBf9s+
9eZ+3a9VqPygA9SDS2wU9s1cDCxVPSgmB1mVB1N3Mmv9PghlQ1NgtMFQJ7a0Za4V4U2H9Gbi6Mkz
kB9xcIy2XgkLqjN6GSiDBUQHoKulN06i48M6d6CHVqx6t3UOpR+4T1XSLhPLGPBIgSKR9d24kVVw
X3uc5MwHvH0i0sUQwBLUt1v8XPmqWX3nYe19wbQ9XKb5LFCm6NUmS8LshCwvWGZkd7fl5He3mjuN
yyCAva4mJB/0OcLkz7Gmpg+NvZNVzx9NsuSUvbEKZzdDFcMfLU6dE47kDpt+eHMozZlLMVdlmzxM
BSuXBZxDLCIdxPlQDLqtCIAtNfJhCOkWSCnI+jTXh9oHxSTrvMX/U/fT6tlQMzS/MvVFBT+cVmr2
kw0iop2ZyX4JoEEQG9YdWGFrEzhFeLTs1D+3zpxwUprqsc0z1C9Q9v3RviVJnP/MBBjSqhLOo8K0
B3Agac5+X4lDbqfxNinb8o5dJxIfaZm8dRhuyrO0rrj6I7MVwD1vydS6/XvkT5i/05PIEhquLVTC
wq5p6iq30+8xL2KUQeeohffNzGf5g0n3jymxPjgwP0Xt129pPK1fzBaZ6wiD9WUcnkeBNZ5WQytW
TC28tmLY44SE5V/p6azI8ksYVfW+dVe6XYTbtMiDuyC7S+Lmmuu+cVAVUz8QLcDQJS+SZdi1IGAM
SBnsmoxVro6ofg2JytTB5WDQovG5aZ81QzFWzYh+G3G7Zgv9hHCyXkGpaQJsLbSDNYNvbBX2FILS
L0JDXCvTX6IfIGf1myl/xIzOBemDgrEgv4lzlJOdVM3TtmnVPiruhFGRTwITrr25I5uaLiFWKkc7
uifogaq36OurOeLE5XXQkUJUpI+KapNyRyF1keHTuklBpq56D38qJ0iWnqnlG6hu6qb3En0zmd9a
Q2T7jlDL2iY+vjQRMt0QAR+WdlWw9jbbvTeFyQ4uLliZCdxQbOYLJHohdOKhpoT8yXVOjic20XBO
y8WghtN9j2h0pODeOAa886H3oikiYnsNjklZA7wrNqPuiEUc9KTu46ZcqQiy4fyAlozSi69xjmRf
Z2XlOvO9bKEoZbpKfVHcRaABgRSIMyLW4tzABYu1sMWRIViicDMcABy7RxwMET6vIZKRMwzuY0iT
y2QQhBzxdQOEWFZ7dPhW6GGSzI+a/YSOPWINxcIaiBhEU/stVUv9BHzmzQ/0rR2wZrLKPMoWXjeW
B6LhfuOnp1Q3nobI0g9+o9qr2ES+l1WLv4w0t8E70qrJsTywq0tPkPnTU8kkPQaIvrYwMqrIK+4D
o3gwzSY9mCGpas84Er6+IotlvTD37gMHc3d8x50gO+e6FT1XSrLV7L7H1CqslznpyFsDMF1XGYsk
sEE/FAEGcDjowZSNFl3XNefWOkzAINazmucGU99zmzjTOcgBqCg2WXEobKfCw2VWhbm2sQfDPBRl
9JSnXn/2RoKyMZoZjlZ5u3YUtw770QVTsrNHthRRaDHca1HVXuRB2CgnDmWGBV9QAboqVf2ojzVQ
Od0+FWRjrz1IlNVoBcj329jQArZd9t60aNSzXzrmEzTNhRMEx5Io9kFJlWE/ut1rCn/8bIgBbLTO
z6gDcF0KHWNhdvSAG8FPrroKgQRvcsR2YCW7SoW9DBX9m9qXaxEKXi/jMJzVLL1p4C7iTg++FpI8
8hij3qzirMUIPQ3WBCzcbeLb+QoR5ZU1+F8toXf/Mq1pv8cMmNWgAuimZgIGh6LwB+mSyJqbx/DR
vqfIax1QALSO4EdWuJpHWAQlqDNhHeItMliqC4KHHj7cCQbbwoEvaDrLv0+yrvbb5l/+NbiEI9jq
uhqpz89M8gHIuei4vb+7rIlR4Wgr7KTzH50TzBSasVlNhhsvrAjdEGdwfupK/K1tmuHU9u60zw1n
W6o2K2iCWDtWKsPBUwLgT01ob7SgROV8Qtuw7YIXEEnqpZ6CS1zbGlCDLjynrUi2Lb4Q5lpuxjFO
fFby0FuIInoI2/KeOdVd+0Wf4q+VmNtK1Z/DBNvByEBDzLBiNMzmcHfUui1fF5I4bWmpa83v9mla
i2Vgqt1y9LUK5ygbUstcrSwrWde9ffQhIuFCkC7SAW9CZCN/uk0YbM2weRXZhNBfkd/ljuEehK8d
+lC5R6kqeoq5hxaa476lOdJ1+tiqR1Aixi7zmc5yJYm2pieqY+Svqxll27Y/zdG4cnfCyaqS9dij
Zlp5cXsSatOA8HSxEFCLY1O2zTlJMQe2/Lxdop4bL2LVCYlaaDdI+StkE0J8M+tx+vn331/74x3L
nTjfj6DTDWHbzqd3bI5up12afvY9s9XhpqvcArMnz+iXZBnu60CwSC+I8Yr57izKPLg1nehf+DHa
7wEoeQ+atglRnDgapkifsfFo82W2W7nZd4B44jkfQRjipmR3ChS1xlYIQ0DjR1VtXXh8s0ZnFj9x
krG3AWs8nIPik6bG8SEGd9KG3QiPnrfd378m8cdjMidLAXXwrOjkID8nTjXFrgd4stN3LU++YYPW
nIA7JMixpT6wTqRVZDZXxNUZZMSWLYu/D0ZtWBMDBi/c584mNMUbSv7tecBdFi2VUTkmkPCjMVNX
fd+J09Tjo/n3P1v7FNvjq0WqW4VJ6QjNnZOHn/AMWsz+CyCQ/T2seD7U2Pzqtr1Y4dSHqobnl/vM
tsCUTM2TGayJdu9RG9e/5M6w510HCxbjPt7aRX9RumJBuNI91PaYLCIHMX/U/5catxVrR0d7CEtN
XY9BvkNQSV01tX/UHMQaPDz/rDpdYThi7Qd/qleEGp1t7xAc65sEYZIUg03cjGZd7OTZU4ZsY/fI
Fwckd48leMt16XlIl/hhd7KtkQQIeVc4vnh4tnlUL8pofMsMkoEBFMJlrIztevQHe5ObTsDGLe9W
ddSV0AdHd+O3+ibIzepW75sUUn5irweMrjaeYUS8wl2Wd6bfEw6bGghiermqDL9ZegUrPTf6CpMu
qMs3xTDMc5mwIFMU/G41B6fNEv77wo7CkeCR9wC3zN33RvizZaEEzUcuNodxj2ZtsSvqBvgtYYot
r1jtgOhsiMruN1XHBxdFDb3qMKLKm2Bvzckpg/0pdpEhloyBsa97f1j3aH4tXcvM7l1kzHdu1/4w
0R5MWQUIbafBILspapZ2VxA7bIhUgKYHbzy5ooh3Qdlri7EzwonwQrY0y2Q54hV+o9sKPqwl4o+9
6gbZglC/chtmL5lBxh/rBi09YlDJYirTVn7/E3Xu9L7ODWtndPW0bIjZqqZ2gyL87AsE/S6fmvpf
3lSfGDTvt7KBnoRNvNpFp+4Tg6pVPZfn0va+W1UYsPzoskVsK+4mBrKz0dSwJUvbdRfLMruL4WsY
Ykb+MU/gzDO3bAaju+9mhz6ofg8pP8rfnzTxO/ZL/nUE0GH4aILkvW18IndqqkiqtCyiHwNmirhg
YNPbq/kt90mOzfvY74SN8VhB6mRZEG7dJFq90HvAyVJ5v5gQsopGfDj0ZKNrVr0Bo0CkL2zS21zN
3LU6BWIzzduTLO5Dfv5EXxupiW1eHjw3TDn/8t/5Y76zSS6YLoADzRL2HwIzuuinKR76+Ecftldg
w9q95gJ3r0AYLz3elKuxrZKbBjU0cBLdUhMjjDTN0ZaNyYSt6Lh617WWfxmcFgRtbOuAIKPu3u4f
3Nx5G/2xePDJ+f8bWMT9vJrhi9cFmRhdd1yDieT3HaOlhXVaY1nwQ/ERvpmQVOxz+7FJIpYKyJdu
rEEMi0Dx8j2cHdJDwGLvURu+sRP3kGmWuZebqU7Vz//H2Hk1uY2l2favdNQ7euBNxPQ80BM06VOV
ekFkSSn4A3cO3K+/C1R1q0o9t3oiFAiSSTGZJHDM9+29ttaN6PXE0RxIy6oU+x2DfIpVjLrSk0N3
sYz6mFE43Bt+vABLMNZATAvCdpj1lRV1e6KBvkwoxd6s3Ee4IttLVkbtntpw/lz2LWUzBlOpxk9/
/c39pGC7nYi+zebN1x0TrWvwk15mLhXkhDHPPvzS7LZB7sbM4BG2785/sNI6P7mj4W7xSn1MGkFR
agy1qXNO5dhucS8BIB6SizXq7dkpkxq+tfGrR3D9veVrRxILe03ar5h9SYPErLFBvZiumq7o1xRV
YJ9kcXOdRfRZ6YoxOmJThc/1JcLXc2oVLPK//ls5f/7t+0b/w6LF9DlJXcP9aUxoh9Lp/FiIj8Jx
9A1K2uGKGzggaLuPvWPKMvOuTPMNOhlxCeb4yZbJt6iZzXWum86usIP4cjtUAaVdyD3AHhyUldit
MqXyB0be6Fj73RsRzONZo9zry3Kbau2VQOURUAXlUdyNV5v3dm8DHEo5tw6BHZNpX2j2/Ui775qL
t9Q7Mk8XpFmS4wDVQATWyql97K669dK4ahvRo7dy2zgRSo6WX/Y6pF1SwhS6GYE9vvaYGql7HaI4
S9aK0JBVF4ul+cEWa350SrGabFcj1KQElYJB5w7sgzjLhXoUl0FDhD1AcLQ0vDFHaa/aVDQbWhR3
6Berqzk+SzmnB7acMXV6F1N3KWpShvtijRDcXM/WC0tCJJ7d8KFcdQqaliwfJh9g4CuaivldwTJ6
NSNo3WYknqzKhcPvOi1RxY24smYPTr5bpSeaWNVK5rZzMJJoDCd/+jamyqTrIIwwWhJdI1N8JKoB
dUEdc0VowHiuSemIGnIpJWy/kZF957DqwiJHwUMH7rOUQm1nqcD1vbcieuY09i1Qsax4de2WTMsl
gdf0qbmhGcIbY5y6ZOoudv+NBr28K1gMrcCIHGG9DXs7avNXhP5h1FIjrqbf/EKLz4zgzW6MoXq3
SOtW2QQ7gtq4fnKWAw7pFQmt9TmO6t9gFH20+MAPRuVcATvbj7ZS48GDpjrApb0zUySVo1N+Eaq9
2C5UeunH9wM5W/fAUtedUT6SHFF982KmdvdKbd/7JIzZXU20Hk5CN6+jY5hPk5HsJ7/O7wf2mDDP
JnlgWKK+PSQDEUIJTlr0egc3pfQPnpS1RV0G24yVyQnF+3SJFaWq2Q+6+5j8s/+wovf+bVfhuYZj
OUyGXmCgN/xpHO5JpuSss9WHS3zMOk8mVnElviw/UIyhrIDufL/hhOx2Jlnu9SqLAZ64RrxJCGbc
u+n8pRxTZ1/kAOczB/D4Z6oe3gpMVnDMs6VCxc6J6fxMQiRmEFB4DHHxBW/GKnfFQPpL5K5MC5t0
PEz+xogn8P3lMJ317nNeiIOF6PMRREBFgKBQFxgkzi6rjG83ag6ukT3ZJdbRGekBgS/L38quLzZY
x5hFVMI2hN81lKmzwxNj7jEP4A2N0+o0ANXKl7xP0bXqSWWmsZ7755LOF9y1MdvqAoRSMouP0Udp
5I693McRDaV8OYWjNr32WT9dUte5l3Pdft/D/NefqHHdjSL3pQIrhhhM/nT3f56rkn//vfyffz3n
z//jfy7pFzqS1Tf5l8/af1TX9/Kj+/lJf3plfvvv727zLt//dGcrZCqnB/XRTo8fnSrkP+l3yzP/
rz/828ftVZ6n+uMfv7x/LVOxSTvZpl/kL7//aNHls2tzmTf+xddbfsPvP17+hH/8cv0Y/vZWtfn/
8p8+3jv5j180z/i7z0WFcds2PFQSnvPL30AF3n4U/N1zdVT/9rLe0GHY/vI3UbUyAdPn/F2nIkPd
2gWy5SOw+OVvHcGly4/0v9u0dUEBgEVzgHA5v/zzA/gd//f9m/vfcYDGn6dBx4YAQ7udPTyBMAi8
3Z828QYo617XY6DcZBfc9XohHyOzWqEkWw2qnDezEc3rKaAuHUff4NvEh7kY/O/n159Orz9CCY1l
sv1hf/j+LgDR4GZa1l6G//NF3+na3PiGOIoiaHb095/6oLyAgDOuyOgJpipJZHG9dZ+YFLYMouMc
+W0a64RVxkzPxyTK8A/f4+8f1B/fkvnnysLtLdn6Ut/SsWaAVvvpg2lhAXu1T/KZOdU95jlNbnQ1
G2Rael9LmnT3xagOTdXJvUWHznY88tEd193AtVsJR3uMBIHssDVhljnI90kUzIhemglYYv2w9nRt
2NcW9lOE+PHWryPAk157IJfkMJiE0ZFs9/LXf9FPu6DbX+ToHmcbuSnYTX9e4Taa3o1Vx8IUnx0z
jzfSTUiqdltDprfqgNABxpE9WgHzAJBnnzPj4wB1iSg8+6N4TivPvBOm/yky9eA/jPoGp/rPJ4DD
iW4tGzQukp/ph7KTWTv4XnkE3vQYDS71Wr04VrpLvL0euOwqCcOcrObNCZQMC3AXK3NojoWbkGSK
+euOTPJYn/7j+/q3E5PJiAwyrhEkWnxRPxVBMizGSAnb4GDnx4YFzdrSVbJ2tAmorMEqCYvGlMhg
Oxsi25vx8FqTKLWpRDOyGpoNAqqS/3BiOsu18KdrBTINSlSoIAHfpekvb/kPQnx09vocR2PPTLQk
Mmf0c9y23LLQ1S5BkbZPRXTJQS0/NEOBDoUV++SMyXq23XQHSYC4V0TUVxKZCbICibsBDmSHxN8d
RTXrn1ANrLw+InDKokFc+Jq3dnL72Z1G4+z2emgreyco2V+M8S4jFIoeTuXgMCGOKR3xpvijRed+
+q1Sol/7WjDuOjoedrfIBmD5Olb1lkgWy2NnkbmUGQdL667sZjWc+y2yRoEfcvqWZhjN9MSFrefV
/QYRy7hiwzNuyTZMN3OwwFxo424m03/+66vEZIH97x8wszbDtc2JrBND9+cPWJTQCrOSnEVzUCvX
LKsrheZTIzAfmhnNuawhESNfiLljNF5HYc8k1whxnwEn0dSYrFyp5RtBOOUp6CEkl960mxo+oEl9
BWjL3z5hgLuF7SSR94WWSbpHuhnw+ZobzMDsIjytfotkTkvZD5bmE3vCCJ3IYNr3uW8+B3Q30YgC
ntDahT6x3MqDOA6lq2iWu8ihEoK+EUokhG1wKJLgShpkdRwqI9oqtzqhtXm8dV7YoY2HDknmc2/j
nE+iu3HlqXshS2Ov5zPYZsK8865N7oKsbmiH6DhN7AreF5z+JTyKFlS2x3zcruGIxGsHyeYuwbNH
YFp2RNyYX2RQ5xfT+W1SptiMoxGTLZ7oWFJVwWba2+iuyujoNSlpTy2Vpqmzz+4Qb7Jzjo327BJ7
dpVNkV7Yo6/RzscPZfZp0jp1YGqDCmPM00m0vXFFN0VE4nRFJXLvOw1JDHXLEg7GyHlI6NvZTuWF
BX2ylVHVxpGJPduAHYOuYU9LvLhC3Y1o46zoZGZyJrU1scnJKOiklco6kN/0jqLkxa8rP7x9R25B
tblJLGPjDYBKaeK+sb40wrgpCjZTjnPOZHW0Su0a15IWKZhqWvzzMWi89MGT/qmUpXUGXZA+RFqf
PuhZgCZHx8HTVg3t4MZ4UsKLGJl9lLGjvTNMNz47NX9j44vpOmicLaYNYVEV09n0Ms8GDd08BG6a
HSur1YHHyc+pjMW5Gw1BMgn6O+XZ6yBHijx5i1ZhYpbPCLmitWyb/JIiO9vLoZt0No0DbZfZi3aB
IRMKqwbDrD8+sv8TqDjok4+IPHZZT2N1pku4Ei5s1J4sinsyMfT7yEUJmGbpsZnU+9g2072iNXff
A7QM8vw0K2kdZmO0Hm290e5SNBG3e5atPwt4l6FrVMHdNAkIX10QOsV8VDFu6tvBiSGlE0FH+PDy
2BwI//sPcoe/Q/aDv709lmQp6/+5HvF/VhhslydbAVB4xxeoh6CB7kqP/k4Nx+KhXQ5FOftHLhKq
08vdqWEwbS2EQnbr7m8PoaKgVTsYYWeVw1oP/GRvIlJ6ygUmvTgHpcMAoz3eDnpG2E0xzVd9eUbi
UwsrfIkDvr54neXe3w4Sl0c42dOX2z3CFOcl4HIzsnAM2b2RikB/7+l2GPvozZ89sZsYtFcdatho
pWUk7HrS3rZFWYbz2NT3IJ5x+IyBfIqFR2i7RLJfizBTVvBqpDo4raEbniyK3EYVv9aiZEvueNMB
5IfEktiprVQ1NeCg066qA0ygZoQSIBDqNx+rbOp+HdI8fZETJzG23LVdOK8GDcq1X5Xe0bDxlavG
9jYNQQEFaOV7MAyFZ372S4u6NGVsNb0qV55sVy09cuLuAQSglesPyGfbVQSJm+5ccSoWnQDXxVbr
7JWjhgJ7ktPQiJPONi2ds2oxBqce1N7cLoxt7EHrnvy2WgVIP/cFQo8d5cJx1We5cdTr9Bv6gXIX
LA4fRyp/UwyMEwhY3LWxn+nDYdMRm7JF6ZcU5WdpqWRnM/geiPdYCXS210pDm6HBKQITUO51sPpr
fHsvmXQRrk1dc4+79iHVh2c4R+52iBHljouAMTAqsSmKgNaCT+0IZv73T7OwZ+04YzAGlG0RyWYP
8CY/OUrJe126G2CKIDWX8WlGAvU8cS633a/EU9ZkgAZX/LvDCUyGgL06PnnukO6Vc8L8D3Cm4FGW
7u62tcaayKzxs41ZYGen3VWZQ7xWA4MEGr2NPQcB2mvY8AjADgkb7INhJeueF3iLi/nJjWP7nGLP
3kKFqzBLwJgaMbsRt6GFZJAlRteug4RSP9/fvR+nw0nG3r1XI2wBqedtG8w3a594GaeoCHQw0Fix
FN6LSECfXTbc/GnTbi79ZjOmcYVQUIzrVjN+0zXRsl5VWwSYiFcEWOqsx3gwpjI5j5YBnNIfzna8
tQwxXw3Vn0SVaZ/m+TAFpb0ZzGQio6XID9Qvr7PyCV2w9WJ/C5G0tSSch2mX5Ljjq4nlyhg961is
0byh/4wn0vkSXADS0F7JLvU3yYhbXdHpmJx4vvebB2ra1J66NN559Vjz61GJ6NJnYu3nkz+2GDkm
3IQkTxV3eum7YVDMlzSjr0AA3jFvSgQTfskKPGZmneoqQEDJOqDUdqjg2tDFXhPOXe+t9Vhk1Rcy
yvONPtTZwVI1fSSzuurBRzJYfRhF1q9LKeKIV/0jzSpt3cBIOWoyuDOU5YUORN0tZgKH2JFsOCjP
Gh9de4bE79lMx75sVjMKmz2uLmDnKqIlJFz7ver8mhJk8trnRHYhrvfXg12n6ApKbe3ikT7aisxT
FYWt29Z7vysgzqZ9ftQb94qCxqvJ5xBdNS0CyoPI3XsjK6u9BvOrJnS5CeppJb3K33hEF658L6Kl
tbx5DS3sQ62CSxXXWqjDylg5E0mtUqX6hSy2/YyAc5cEz33ftAwDfXq0JARbVsvJwUmzN1h12kWS
1Gbzl8GXl3d2lnSrzk7LEy4Vf4N8NNpVrFHpBlmHwGruirYntK4jl0Srj1VfwxAcP1qwghd6sMNm
jtpv9YySYkDnf8zIv4GqezSIZd35CEsPRWVZIZOa2Np8eevAICnJjQUUmtwjyapjKFTR+MkEwLdO
Jv4Ewg4hRWiVdjQzzqblNWQUkV0ijGbPGQRRxHIQwGa08sxYbi2kTPGQO9sR/RD59UGwGwr3XCJz
wtCknYueXtrcku8CqXbLaWJuEAqkmfsBEHu+TyR6Fs87msC40Reh+rEnP1Q1JdQk9bN9Sq2CNKuM
rVZfPKtho7TGR0LRNifADh4M+ucWoJ4ft+geVPWJVIQa6XnwbCoyatMZscmALZm3gy8uEO0Ow0j2
oib9W+vE7ioiW/qxxY+musl672nQr2cY1gS8y2pNQAXZVxLuKqgW67lwuHQhXjE1yYwWsMfa1Cqz
g5Yg5LndVaofz8wsfMQ4TShmadfeAayiyvKYawH9yMG9+CIZTjU9vVUxudGFZapJqm5e/koB+V4b
sv7D8jo6q/oFWMS45JTmS/XaPZlw+k8BNritTsrtyDbu9kg6DO7JNwtgSLOVb7MirVvOOJ5b3/6X
qk9tH9grnN3JuhDpcAaHUW+wUWLSKeWAmHJC8Y8mY2u3Jne16Ctw3mI3DLVOk7/83LIhO/Vk2pAP
zK3bgcp2QmuVpHonrkgRanRbOwUZodlmb4e3p6BBD0fi5vegZr550kw3vQ4T2sms0NVc8/tBEAa3
avom2qS9NyMdRoLQESO1ATxV3MEpeNPph+80SNZs6R7s5n4sXPdeI+BhqKL6US9M59BQwVlphOXR
HOMx5YDwhSvn77va0lhKQ76dp6R9ROKy9nFL3N/uRUD+Q9dHVna7G9O8iMm3pLOyadwy3QIJrbec
MtZDjmrqYUKSu86LNl1CR+g6UG05NmR7rMk2Ga/6IM9Kj5unmN/BtPHo0Uaj2t6UBwLFIQq3RoO6
MH8xosE7E4CMr3fwNrZexzsdd+wjLWlkdEiL7Y43GEkiB6tBZwcGUIfS1LAy1XL5+GJr4ty9eZd9
xt+1E9DJczTtzugCPZxmJMwDfCFEPct9r15s0HbdbIDZIDOq5pM2+f7aLIuJynw0h7YG50j5LSC4
0T/VyTiEPQs7NYxzeDtUha/KP9wnyC7hehvnrcnnzJQ5uR+p0U0wzQ4udOYanP1DUas+9LiITqzL
+9WMtqgs6wCxaZudvCRu92PXXE3KzjszdX6FMcLl4BFHzLqByrKbbZEHkauBItFUxa9t5f62sMRP
WgGBKMhcXi09g+RP+WLjB32AaD2n17ZlOyLNZ1Z46MLVdQSAs5oMm9cuDYZIqzhLZgHfGTQ6HuPn
pkjyNVlunzQd/R6iQkS/6TNxX1QFLHwY866PoGB1EhNkWwZfnNl+92bvMPj9iwbXYN3Pb0C/5o0r
MHXHz0lN87CXWbUXRNKtEj/mLMXzZHTDIbOhTQ7Bp2SZYYh32E/VrtPNZkPck2lkx7g4mm1yj+Mz
2suIFS6C4JUhYgTqQyUYK2JgZNORKK8NItBQ7/T3Sj2yzo+2UTN1q3lkVWO0nnHMrMhcO/146G2E
4EWvGQdyTkgmM9IT3ap2rfvqw0YYt3Od/H3M0YjSkfxkVuSm0YEbI1bofly4R0pt64k2QUZNKfSW
4fJ2KIGGtYl7oHXx0c38nZnq9o3lHg1f6lu0JA9uOgYr2eKGQicPr72mn2MjzoX1R84k3qU6Mw+Z
qz1qxAjvCEdAtVIVv42BYhG/lHdKf93k/ivNYG0LSX7pyI7BxkU9t3LauKbvl7crpk4EzWyHyF3/
FvFR10NE2JrGvK0ZLARk3rznb1ZWl/fwiZp13MBrXirIxBrJrwwcdwxDuE+gnN75Gq1wMXjNAb/F
t8EZgdtnjrkzxsB5jV3rGjTOsUplQAXUNUKxQMvQlVgvblD/2irM0GnNFtgOIpwlwZCdzQa/UVN7
D7m3rL5E+zkVVf2Jr+SiFdFr2/SkpLbNu6skOaYu9M1uaZa5fYHpLIFy7zCGsGnPT2TnjCh7LApm
xMNetSLYyNRsrzIvvF0ntdee4Uek7NqR4vvbumb68lH4bEzDatdRGyUHWWjBftYfg/mq6hR4Pi7C
hzSlYkjidaly4JWu57Epd819b0yruorKcw+Smc3Si25I/awPVr3hFO7YCwHgUkgC7Ua2p7q1iw2s
pWZtaHp/DBz5WVA4WsH8DcnJSXaMe4xfjn5nYR68TyhQg3e/97Njb0/6O+1tGE6xZ5+wVE2HTBef
G9ZS+7z3H/TZvcwRHgfIP87eNxIDW3ng7PKhl9vieaCofNDSrN9QpW7uAJc9eXZO8zqibToG/Tpz
qCdF+uKOzikpZxVJXmp2T3bO1X/0yCzeGb1HEPEyb8Sa+UJep3VkoXCucrQWece7p2P74LtD9IJ2
bEeL6hWxH83I2BxWSOcbCtXg4uY0ExtjyB8MLWDcGuMqNCDGGfW8Ts2hWHddFK0V5zSg1Oaur7pr
rpU14RX8PCcydZXqESmvRXMYugaTCQHz4CKPg8yxZFczGcsktYWGqpg3S6/aRd784jt+HS6l6xne
LDc7I72ROa1VKuvPviqi1ag/VyLYaSTWlYxCvhHWJbjApGZPWXv2pmigVxW/ZRQowpk1IKHQJgEc
t/vCJFAuQZTkYiMNa3OswnY53O7eDraBfp6w2//PjyMUFX949uAFHTloCUBYsTfqYd30IGfzRgHX
AHG2dTV7h80vP4BZCA7t8gQqUyGA6YzZZFq1QYuvL/Ea0nM59NlErNrXhD24BYGHxdo5KlQKaqhk
6XWnaro1CCcfwFed8yDzQ1FiDSvq8n0qyaPTrM7ntFdaOIMuLRHJsdf1cQq0BM65ybD7HnnXoEEg
9qTcgcB98PZtF5VPqde/tOTO7PsuhezqOGU4xgFZLq15mox5Y+3rYPCeVEtbJej9T8A+q+cAJMLz
7CEKjEnwIlRcq9w8HCwSMpIpbTYIjDpkT8gRA2SCDTnSkZ7gD5QagQWdopIxiSPefI2KtizNlTZq
ZYhqaEVx1X4iLFzUdR4G1fyVL9tjyNacoz0If+WbZH6loE7NQQbXIZlpAwcuQcLOOktnZuO2q9gB
Tvamr3zKugWVFVXE1Z1DJplfkdHRgOIIOJM3GpotnoWW2RoTY613W9MnndYty/YUCYoNUdqJTUe/
7Ew7+moZlfZaB/6A/r71jwWZEg8Bxo+l/SC/jHmy92a572e5gIqTas8lIA5RkojXSkQnITINIyrV
O9s3+usIwOjKFM1GKei3NYvx97imxkOgaIW8/62Pkwc3Sr2PEqVAL1vYJJqLCoLULhEDJW716dBA
VvithGDC1gvzhge69lCo5DEYaej0iiIvG2riViBPHk1tsDakN84HQqrm/SwYOiaLbNZZkwiQKExW
9ZDt9WbcU+LoQrylGbBSBfS8iQvqgZWx0Vylnb1WiwnrXfBxafHNaroDG0r36DYYwmJP3OVGbzxT
bAtjCgqsUYLp5LCDuxk8WkmE+3LPa2jHqSULUtIYJuBg1g6treTWnsRzwh4BXie74Lgt0VT6RKPY
uly7gMA3ALK0hzG+TBl47Axw8krX3C+t301H5zOhTvKqUlBeI3pkRzdPtVXzwSCqPw7ZqIFZ6L3L
0JYXPxPp2SiCgvbgeKI7WR0ZMy8EUasHs3Tfc4x5yObKDVSW8T7TO21tJkxSxuhjqVGPqmMy7mLd
34z+/LVryv5gR0hhNIqrK/pWYufqNHDbNtllkLdW3piiRlsYFdmg2CUgPxvyiehLNb0liWSJPrTG
9VaWAnO7p22EBU5/byy73omqYgqT/q9ujSUxqRMrLNLZoYpR75Rpco4RxbLK4/k1nRpxMKfhiW9r
OroiYA+U9/NOmISWe/40rAJPmfs81uedwQnGEFGsXZQac051uKt4fmK1nwLpFeueNlIz6erUF2Tv
jI1zHo03TxHGvARXI49Aze/G8qIh/ihtprQWnd7emd6w5V+DRS8Z53Lr8PGGExpVVNTDqXfdU2ZC
0xfT8CkWWnWvmujsJYorcHCxRo+0bPLJvQvqQlvnJtmPc9zdzZS2Y4+ODTzcdDdXTXKSqXqc3ZxK
uvO1scatcMyMuBGNxXZmT1t4WctOXVKZ1HzWx+VWDRYGJteJN+MgsZxMyQmhZrrp+rE69Ae0AqjD
q1FdkqY3YSRTSdPmy4DfZW9NpBjodU140lI56MrS3UQSLXMQi0PrDZiy8l6tU78xDtOihQHycU0J
cX5rX1BCl04k7yazb8Opz5/i0Uyv2VQTiC0NzEq2vh2nAEdWUleXCKk2AQUhEloX8Ge6S1ABhwkF
PSwJkCA7tv+UiutPjPaswsn+nHFsfJbzcUrTUEEUuLoavWYWSR1AxTbS79KYldBNG5h0DIdWK7Vz
1mq8KNHJg0MxYGzni29HxkHBY9oZbEK2MV2JNQY7uWJh64LAxQilquBlGINm35httDZaYb149rRh
4OE/1dLZEP4U9HRUMvM0RtlHbxXuri4yDWbrY4rC9Nd+0n9VkhnWEzOJmgZfsV3Yxr5uCUqNFebB
hP78VNIaMzKo1tiYMR7pOmrhkR5wzcIPHMwZnJJ3DMYK+GWWnJ0OwNskzGBb1Nj9prKLOQm1/MHn
JTapP84ojDIICslezXj7Ru+Qsv8/QeJpVngCXIynyTqSFI7y3pR7drjNxdF0FY4JVVOnMi5p4r7q
pa0OjFWvtCo0iudV0+HtZGlhtDR8gRxSXzI5+0y/RvY9AdkY8aNumR2IGFQxPH6JU7Bn6g3tlASu
2s7JIyUG3mC5cbaWQwrNFDKsOkUYTnY1cLmVoi0VpuCKgjo1noeykPsoI+BUa05UUstTTFLhGnbA
tyJqGvoTUf1sYWG90/J87/hvujM5z92S+DhT9JdD/pbqeM1AXqAbBRnsDcQeGXOG499hAgjYJ0rS
C65NM9PP8yWOTApnp7KwS/IECn8NwdNeN0YjTqNmskEsSa/MWPIlum0tcGUFMzJOP9yM7FWVkCzh
4tE9BvK1hIEKgIFke9fLu3LlMrFTbjW5SXDzHKZ5XeMMY2frdgwYvMExFB1dgVXQEdDexxT9vGyy
16aGb4hQ5FU7NFF7qFXXbAjRHnHXjzi4U+aX2YzgbNsSO0SCvQuyLo34XsgX00qHgxiiDLrV4kUv
hDVcyP6aA4ZkDE937WL/l8vhNuwUXMHoUPKDN97RFGCt3uC9uHpLm9oeje7iQAePMZj7GSN8JhD1
TJORgxjhlpdqH/mSGwZrzj1glaA3GvRY4Aoei8TFJZLgjPiR0LvOP7Xu6GzrOS+OSVayU8BdJ1qP
HWhgvYi2YJq0dX2rLWi7WcTuZZBjdiAJ8JKPMgw6YJuwiJDb69DNGffmrUW8CcXYstsTrvGeLMFy
ul8GT8pIL0K2+ltkzWKTDK5AtI57qWPjT/50jQYlH9dd2og99BEtrPXi82CYOGSHgOBDRyxdc+81
wJvMej/0dCt+biVR1sM4EbClzE2SeWqFyOfLlNjtfoqqYaslcEPpG72NeryZXSJ9W5akV6OOo4s9
4v9unH5rU0AJe5Z6hkfCXD7AUU7hmDcsQoVP9Q/OLtRvsnkeWahaJBuXTRc843jbB4lcgxdMz2NB
PaEvzdCA0n7X6BWA1XYLI7t+H3v9w4kVHmVRHaKgm55rytOUFp7TmuCsQVJcup0PtzMj0mv0grrc
1pIoE4K5o2MRu1znccoZ3+UvdttAPaOcse+WAAzBznRKyKjSyfIgYdq36EN97hNprLG+0TU1RXuO
M+OZBjjhD4J+Ts/ebUdli20f7c61SrvHPi/tY1NRqcjGmSzithpfReB8aN3MQ0WhE2YhzZcZ9NBG
zOa8vw3CFsFhjHOs6ZxRfhmQpVxIc9L3U99g/hF0NtsM6r7CRnqZO+81Afv1LPTAviSW+Zo3Dy79
/yc3d9LnoDWoUAtCT5ACIxMI9Da0h7rWKQtw83bfQtb0/dY8BW14u5tMNjKrFIB86UimhBT9p4Vr
fF4jjW7C2wHY/SejzYvNiATDDtI6VF5N514v9H/ezGlrH4fpQrG5Cm8HZ9mKBcu263ZLVymzRyUp
gHPJ4zD0LRH6zmJ9pBEK3vX7bZG6KUhqKyNFRiuOURqVoRiM3w+Bn3pYJZuTgSz72Fnqay7LZpvN
Ey8wTGRbSK0R4e2WkVcuY7j7KfOcBDc+RbPw+81xuZnGJm8U4MIq6ZxyQ1+5Dg0mrXBeDre7Pw4O
ttttk9OrTUELhLcXuL3g95f612NofzezF1cHtP7tvC7yIto64/B6e1p+e+z2ArlOaurq9hZ+esGc
dIktYsbXhhppWLkDX4SWJU34/f7yYJxosIgRZWwEUt61Xwix7no2+fTuqvB268fdKNFYqILP/+nx
28f/02M/7v74/xZtnnz145WL2CEp2BeKpT1fYPLjW7zd17SabyLt4pCTX6dxmZKWaxORWQwJYeXS
KRFkBPl+GHz8W97T7Qma/VtgdvVx9MaaqBej/P11vVlwdtx+RVT1gs4wP7ndMhIf3G8mv/x46Pa4
vzztdqsL/G4/ebhQ/vVyt8e/v2Y1Uviza/RzJeJjjDPs7TNId99v3e7efqBSduBFrux1Wj8FND+P
RLNRwe2xuAYal1XRlF3IuogsJ6s43r7m5Ha6/fhai3zXLxfV7UpCit+Et0O/3LLdKadLkmKMBj8a
4u4aQ5PyPEU97v443B4rk5mdIbDtLJcRxoSirLa3PyTOuEhuh8lr422ct9gYZl+8BAR0yUUvUDg0
kNG5tKtF15SAUQAz4LmkFE4p5b5An7Z+6e0teLMopZ81X7Ur2s17cnFHpmh3h3EWcXDyYgixiLrB
rI9bYCesThO8OXNsIDuY9izQzJPvsMU3coMED9QFtA5fitS8A9Dt74BbffUD9js0wl9c7KVWKZfO
Ite0JqpPWMWPveigCkRJvO8s62JzuoGXQ6gXA0SlCvpqNs7d/2PvvLbbRta0fUWYhRxOATBIoiTK
CrZ4gmXJFjIKhQxc/TzF3jP9d+810+s/nwPbMkmBCBW+8IbBLNJTaqf7bFPF5jw5JaWb3XqcYDiH
3tp/UIujV05jNAQAVrZgw4ksYTi0UKaGdTfgCFKvEhNAKnf4UNaAWkokmlzrHp4ifuJQSFV7dYTC
2LvFo+4Fd/baJxHVummQ9EjHFTOp8btddWcqZocxeYW7ZMTIGn22zvfBrd1IDMFNn5afrNYxTUCu
J80PheaD15Lr57bRvbdrHjeNWR990DBtnVdz9n5q+kHv6wId5+HTH+izrIGnhaZBvwCBqg1dcDo4
mUmywDae21WYOWMT5WOJ+k6i70ZqQPdpkl9kDvVwHrEmMNDowKDrqaBzM2EygmbWGZqNiNKVUL5B
FtZrEchDsqOyUUPn55iWjLmfKaDag7YoPMpG6mYMQB3856pyQ8PizvVkYreJOd1o6YgGXb8iUYxV
yq4JjHfhHsyANMuqCfHbLtljdvuUDw+NwG0JQ7LIDsY29Ilr4sGKIJnsq94vYsIvGoHYDtqWAXGv
xn9DypGOFVVJ08zvg856XgcziBIX4XawEd8oUd1z7X3YrjmI4py8ysu5e50ikTh4y7Zu88bs/DKG
eMDSPix6GtwE+Dd2yuAyDPMIO5oehoWQ2pTDGRj1DxKInilrGl3M2C5i4kMRU5cPl30ytN/XwWqo
SecfeYvQKZjoGIRkstscT3LBxrfVc34lbhI78y1mB8hsYiGBta6Ow45ZrzRR6uTQLfbRBuSF/XNS
7HVNlvshw1/CrOB1LajE7IiSzUODK1mM3d90LNIliOxssF+WtQWVpDd3Gy6zoV/XzsvWGP0TXXWk
Rkgbri+lZRB242x803FiYxdygl0vt3czMZE12gb4UkVZR4VNuWBLTe8mdRbvRRszSQc90ff0FQF0
OsnLArr4JiBJDAWuDDeTlXsUDxwDuI8NzZkr6O22ebLdZnvGJjJGIkiA9EmIeHSGTQDGD1wLeCWL
NhqViX56WRBKepja4pWNYnq5/jWgKoJhwnMhTnnCkQpp/UK8JSDHSuYXz+6o9iPvohXb7yrPx1sz
n/Nzbml+ONd7q01M1qoqOHoebnQJbkDfYGTfYmyDoFMa+pMz3cnNoUcwjFpYe9+sATn9xcj3a7VN
Z6h0z7LpPjO9DngLSY5ltZpH1x46EnVjRpwDX4Ah6QDbCGjdRt21uzpAbdXu0b4ls5tEM9wB/P5J
vFPuC8qI1P2WnHDRnk9e8Va3hU/0P3c77JsYBTOycfDIzElZYPsBoVNLWFjp99L17Xuo64iamcoQ
GlzD3tVW3MnHwoFh5FaU/ZHeSDP03Q37SU4T3SUX0jLlqj4U2ndrmdx7mFOnBdzVcdtkHtd1tsQw
Jdq4y6FGA8bLduDDf6+V+QyyInseKM9nyVC/uvPduvXBs5O5rCvl91qZlibB2uKTZ3y7om5kR1Uy
F0j0bB3qMXz9/44s/pteAvh7H9QVchmwOQzolX+nWmyTWQS5Z2E4aiCcOE80vYc6wWkz8159QIvP
S913iHmse0eBOxYXruz/fgp/0yK4noLPgqor4QYagX93bQ8SqG8FgP4j3lORn4zmo5eyAkDczDFW
8N8rk/hcOVHtAzFBTsTUPTBrI9JaMUW9tNDRoXB4p8Cm+mTUj5Ofvgw0l29IV/UHhQK9VqP+4awV
4PoviHd153ScFVxw+Lhq/g2QDZsBYS+xcOOCwd1VjuHfpFDdsUsB9i4q++BMvoiXybiZ3DXDaa4u
3zfraNjlRw5xK+nt4OeyazEn/3BNHX2aZqX44/wGoOLYrF+EwFRjzj0aaWGd59vtP5z/v5EbOP/A
hEXgBy6XcQWc/wWxX8CZMVzBUofOmWZrIs6HnotwOppsq34DKqOJgDxN+63yfkxuzvJg3xdDMOyE
iRUu2P7T7H84ZdEdN9f/EagKiCzad2beuUAV4rC0Yo76OnMOQ2E/2LjS/8Gh/z8K2D9RwHTbhxr0
P1PA7n9ibvqz+fUXCtgfv/RfFDDIXDYukK4ie+lAiyEc/EkBswPdIf6kieqDz/tvBpgFOYwug+H5
qPNADLUhbv2LAWZ5/8F8sDCEdqDa65Qz/r8YYH8nOiE97Pq67pMuB0gS/xvdQR+Lrs7K7YitMqiv
CW7FaPeAw/WopFgTicUsYxI+J5IycChWzpi942cXUlpOw9X9FaAGaDeDFVreP+q7/J2exsl5Fixt
Bx4WJg5/tykfgMsO2uauR9D+t+g72KE1GWBxhvmRcKkCa9W9rbZ3sOvpYIC7Iiqy+n9g3Kin8Jf1
h5PwkZNj7aGOZKAU8VdCyOCA9JVOtoBMlvlBp2QcyhbFFcTrKDEkLy2+DsgvPCSd+/ujEE27c8Co
hhoec5xiBVQYv/pnAVWBNiFwBh8Mi6phVcPFJq+Mgp5z1jK/+gfdC6yi//3U1VYTQKzywa/pf6f0
08kBjrlideHAs0iC8fvkVcjUWtaxSlKipMV1YLfmIIUKPU51NCl1CQpwoyjLVQ5adZ6XGSkkda+3
ctJDvQDz5g5VxPcd0XLzY2uuXydDf1mUu1IeuFsEQJ2bZB0h0dx5AGuiIcufhmCaj+3EErvIElLX
KKmemWtk4tl8zHGdCdGu9Dq8q5YR7o9FQXQVYB/bCnSQ334zbYuWvW2UeyT54yQrZmAa2oA8J0qX
+ga6wY78prxfcmIRvZ7Rj6GPZCD1iD8OkvJrMsWp0wBYbZ/TVDtrS9ruNgX4rmqXJ9P0u6pEJMvL
zWPZcfFV4mMcWLUXr4V4viD55oH3Lmq9CocNlKUTzLcuYWVsOepOqk93+Gu4xbkNiO+HbVRpUTqg
a9c5xJIJ8KQyvWs9aweEI4iz3vV3VoU/uZcfswzp84qKAtiA9CtIRXEz1xNoMN+BWpCMl3S2fwif
sB9rzT5MTJ+BlTd6qAXWFMHMucy54N6Vd2S/nxVy//Sc/DJeNZrmmfPIr1MQsh2yUlMC56zXaNly
QFxWu+3z4g0Yr4xzT6MMiUaPLSyCO7MMsT88SzcLgO/Cs6B7cWgCXGGToC2i/mL0sZX5j7athVKS
Jg/gGMNg9iOsV6uwROUu7FvzN0wZn6GUcFxUPtYEZfXrLNUm/UtDswCM8Zki8QXzmBfJ5ggOeP5O
enpxmuyhbQgDg/LSwdCwpOVFKEO8jBYSKBKRTOAVfdhhx7Gm+nHlICHNCpwS3H3eF0SZVvF9ccrL
9Z0at9iIuHS/EGqtkmcejHU0blUbkX6au9IfwymD/p+imQpEqX+19X6O18J+09JyJ90EsfFmOpZ2
I7CvYMOW3DsyTE5ly768Nj0tRfVq2n7oag5kmVGA2/ADioMdsoc+JEHT7GFpPFazRq/AY/Hocg3a
eSYfEoOB2MxE/YYr48FOEYls9BsaaQslMYNlufXj6xWkuYeecLM+2/OCY1nASC06h4k55edSPfdt
sr9ml9ZvN5+sYn6ZUUmPNAPqFu7LtCQQleoVNoRlqaNs/A1gEIIK8aJl3k0zz2OcuIicWqMe+lZ7
7uVi7jwPwLST3E85R1jRfo7tUu5GoQbGhGN8sCEV7KX1FJWdAKY0b+/FtCK1p5tNtGTT44b+cAjO
JwgRl143eTA9p90nEnmTQFsfp616g6vv3Jqz9WEaoKHkupb7tBavXYcC7zT/TkdSExqw1k0xz2/N
6uDeCQEJiKgTWgSsuyLxuDqL0QsZAuhQjhMhJtJRXqmcplmPnQY+mvI8j9SX1HjVMi50B6xDbZbQ
AhIUK2Zxgp7agx1hKPGYqQJRp1CLnwwgCGiJ+Zhqb7buf44OFYrK9k8AzKKsg8c74P0UjG+jwcrm
F8Brr8+mHRkfIqgulNUTPLAOwioOsjfbsB2ZJDMVtLBSYoSZC8/DaA2UCOwPIAZoH1TK2Je5M660
GQvU1uPicfJm5GIGtl8bm0RoQTyRcWBhnvHC3BbtN1zPb9TJeiTyWdptzhoyVx3lOLS1CFmmXF0D
pRvgEXIfFUfP5vJAM4ESBc9ImMWXaK/D1GUcD9yUVtT06bt4Ea/bnP2yqextc3kxLNnurl9ElMKM
Xm6d0TJ3ksF+qPT8rfflo1WwvVyHCXuDuUtRpN7MHlH5jakx9VQpgp/FnN0Kmf64DpENLkNU6elX
L/yohiQIsDzdA02BO51/y2bO0GubS4CD6n42yi9TZwNqezaPscBXwwDdHU2QLRxg+9GUOzsKVSA5
1AO03JrzBf0TPCblNEWoQoqw1uNA7RUaVlSDYX6mlq4rn/E6UmPfwnkb8wnUtYCE9RR1Ft4cxhk6
zve+AiwI9YoeMeMrWdm86Wp/aUmmx7BX0A5dcM/Z+o8hp6YZ4PMpp/H5OoqsgGXFTrefVlY+dh14
qIRdQjd5nFIN8L6kFG1v9Wk1jSkaZUZnAAaFP4LPEB1jG3UqnI1ccTEVVmRJy30Hyqvh0QUmi0qt
lmjRbaTHrgF8rrltJDp81/fALN5Sc/wk5wwiWSAFDqcyuUXs0q9ZircKDiYyS7E2qANNFBab/M1V
34y1WxmO5WNtNZeWbTWE5RsWU/IyQX8LnRoIlWgt2ogBSzKixj6LPPM9mOQea+wtTFP2nUIWsYE2
n2E3LdSE4ped8Jmpla899zbxwVF6Izr60uG/g5meBFufS/Gls0sLJEavR3ngxdcd2wB0G49B9hti
x55WxxxXggKZU1t7O3FeJ4WImPwaXXeWVg3ZDIB6bJM8k3CrTdb75mFNkUxMPPQMrOX7INlUitJi
wvflV9mO763tnWtHg9I6nFYS4MJgddmK8qtZXkwhJIKlyUVDRiRcvVaFzgClF7Fjq2UbdA91CjNv
bFnIzK2+aXSlEF1wD7hnlp7+nHL6xyr00Fpc47UVSwR2IZpvVig7/xOuXa7MI9TKuc3c09w0Dx6r
Tdj23Nw/QhAjpyWHui1NCQqFPcNi8On6tS4a88VjayUHAPX7LGOap7N8nobtLXBvFyZ0mdoPFmSV
vPWgYCFyidUzzi5TII+2m8WUk9EV7dTikmg7UQFzwMgJf55Var9ISiZmJ1NlhKR8qHwgTXbAHLSX
72kF47ZVy6qRcW1ly93pRHsJUlY7afGLVHh7Qesl21jPuBc9BIm4xTpL1fCLSPPmMK2JrywEcmJE
ebPFm6LrlEUgL0wLHIeGkrmspRzM9tZfKZTK0LVZSAdSEey9fYeGjPY7sHEQKBHQKdGWiAGYsx5G
cOexdzOqBTyJ9ibm6svz2VqdgPEjcq0m2Pgi39g7bZDFHVvw2pg/hu7orTRjdS99osoKQ0zvViRw
WKQXnKBxQnpBZnTbWysX2Yj0mI3rTW+yKmuO58Z0xfbDah8BtBEWZSyg05qnjLX0Ubh6g9scA6bp
608oJ99MuRGk5Uxzi6ZDWzgIm8b+ZG0P5vjeq4W9KGht+8KL7GVcD+P8Vo6WG8rpK6mYOpstU6CD
4x1TEDKjOTyiz4T2cJV9+er764n6aYnOnD5jg+DWZ9TYLkXRnFvto1pyGZlJoEzG1T4qzkMKPhJR
aXDL5aVC/zduADDGEKpu6yLT8K2m+FuP9t2aw1KzF32fGoxVKnF62AtCxFJcrsMvmGwBajGuxbTD
FuFnvSHpv/j3QLEYRiqeE0t9voZBuflOuSTBPZwRVhj+yzUGuS7iRc/mahT6U2IN/FoJVEQvu4uZ
4lzHo0Sc9zXAPzZskBgJrcZXziTnpekvBQxahbn2IOxnr1aLFuFGmBGk7M61Dm+cFsTnNfb14DXs
Eo093NLusGerw9aWKFS3qqwPuFBvOSsVcFd9+R6Q3iAYRgjp6gBWxvyLDtElg0FBYlw/yQTH7UKp
Ld8aa3fGwxaTHBQZG59Muyh6OADlACqHEHVTy/9WlsdUuk3EfkS04Xfh4hnvycQS0HXTkYbupazZ
SO3Vfa6C8gk4KE7peXXxelijbhdZlsrdQY3O/gsk9pelsVgjB/duWJ3LdXfcNBJX0x0f6jm/lYTg
JBT5EBfOGZWxSw5KOBQe4EGzjT0VxVd18mKmXLK69mXOTkEKfVfFDfAriT97JpUovogSSUPY9zBY
p4/IBRlqCwhKbAHV4jLKU9e7OygPepjmzk+kusacRWIT7l1Tmefy0Grl7+vYv3JY84TG/fUTVR7b
xMrRNBLFNGP/XMvu3mvU/lJuBC35DxUv0G9/AeGAcHXOmLFcPOLVvfFn+JZoC4c4Cn2I4VJKNszr
Y96ypxJCDU8y3fadk51TwwfdViEUwNoDGvdi9pxrZ8KMs1rv0DMb9m3/iUKlsebIwGjFl0qRYmoq
LGhIlrPaXcex2oeljRvhymnVMIzrsj7DRj/NuHRg6kRwSIi0muNvQs2L7bojPSRrXzvV12BN+BVP
eLR2Ks+dMwS4UhRESPluc235NmclmNHhBMsivweKfKdhcUa25u+lC1gVYNa7lTuvg+7/zILgwavE
uXKZXwJeDNyH6lfjYDpaMHL3j+gRz8QkL7kCMqKkDvLrRlPJH5ZVbDbC1CMs1gHFm86wg1hGK9jD
LisALRUEZXwNKlUNAMl8cyecZYxsRLiuSadI92hiB4R5BIT4N7yVTvLDE+tptBDz8PFliUw3eXXZ
IMF+qkZLySa5wW8UtcgP0rYwnDPXA/gy/LBBjesJSrES1P8xS61HNIK+psRbw3KGMlM65T5AHlcC
Q5uYNegUgc3SURMfsWkoyhO8qHLf02JGnqXZBd3GZIexEObNsnJn1p86rG5CCiyfvOlGToUX6m4b
0H+COi8VzEMBQ4YrMGTB1zsWQoM11NTAjZbNE3HhA7bAvWK6La2iu53PkFaETkcSnFeguQ9X7P6f
f7UKSaI3C0CJ2dwMPEZEjl1owotwsiEPIuycN7DO5fRqqa++nkSCVYg4XrkB1xfHBG1y4Rn5zly6
FofA/FFOqbuHLTHdwjGFFOYMmL1b3hiXVxgJfM7m9voX2mu7vPKz458v/fERdM6CMjQr/18f1PoM
1INu5mTAiUTzZCEE/O/DXH/688N/vjEpwMqi/rq+dv3v9ac/XwuuR/7zxT8/8z++9rej5hBIsEPp
1n9dXn29yMkpgHX8+T3X0+s9L4ELWxZ/vHF9N8GEOitWQdVQ6/q768FLuID1/3tTgl8iyJcbS8j1
1kB+MMNSpewjcJfFzuisZou6Kz5lmpP+rlSQkev/U899Gltf7hOF0QgShN7majmgHzTe6tllHLxh
z72cbxP4odHSJ0uEH5EL+MiGgOb6g3vLeTu31xevf0kIdLGVIuuOeyfuVRSSyOLwsOj7xbuF0u3f
Xn9iOUVpEmwU6A/j6Bj9eWgT+I1rat5qXQsphYIMkr7Tk4k8/l5zyTD7Tn6W7L9tQsJBYwUlgGUk
+/JwijcAIRngMRSs98C85QJ1UpFam2HLuc1RBED7UPs4uE1ZRjn9UnDt9mulucGvcd0VK+Kt3Srj
tPB7SO9K7RUDegcYwc4u8vtJkMrDZdoUbi3BSwU2zJokKgbRaEFBfB6yB6dPKKY0+B9wI2+ZqxaT
PieA6Mk6J+elKKendkLNyOibB82vehChwUOii52Xv6Z6ejtXg4ZI1FiwoNGW740tOaJJul+17L50
51MOfzauPPezT8pza9mgAHDOREFkI6WpKHeWsD9HZyMOT1IET/Ina0zPm9b2sSbG40aTdfRRM5mr
HE0FdFn2SMz+ptX56cOujzSJhtI0179gFE9hL4dPiTD2Mi27RVZgG5z2AN/t7BTjQ0+PijUQO2uE
JEIagHzEmeN2tP0b2gSAJKFd9CgoABJd4nn8VRnr9K3ve2uHV6cWtTVSCyAVKEL6t37lHUVigN5x
ZhBKyFd0lSUel9rDfNogAlxT6K1djoJla5ToWwSHQbEXcRMuqe144Ia77NtSuy5BS2nfofDjh2sF
8SdFlhJ0WdFEs//sDCUuNjXUlwx7EZBbLX0CIP5+jyRMYBUw1W1qvvX6MNUQJAHM9vEsjb0c0UGw
B4/vS9+lnIKd3U93QQB8Q0wWitdVFyNJEepUb0MYJhfDBuKtUcWdg2ccxOlgEx+b82RQt51P7WD5
u6H1wQ438tha4KBqlySzTYZfnAH5ChK7h9Jq75wyBWCGArvM8Y+gpOHju32w9QwZeKgTKXZCnEax
Q/31Zkvz4aUITKFEcE7TgPA57C80Nn9Sj9MBGfi7SR8cpecTgxyBfda3n6SGx7Q1LzZb46EkEmvk
DH4FfzjSGGVY2PFVMocp52YoJWFEpfv+w0TtmgGUQS3VJbcw35v6dHTgvHqzsPdOj5DB6BgX36lS
dGnsR31O9k0PkttA+DMcrPnNHbIzZQRsSfzDiNcFYkbyLNzgvja8F6QFRNT5CfEq/q/avNKp1z9I
XCmpuMXdqInvRoa2GWQMRMAXalkGprl2O0Uin3z8tuQHypZHjAeycFutEfiS++ANQRHBE2S2dDOO
IMsNmcoHpaGPbCsgrljwiF0GQ/PgPthZgc52Sp/EmHM2YyUXkZy0SrDO5EsIkfepr8ufBlSCqO9T
hi0EDBdRpwWHkQFEE4XZeQsbfWZrnqZjJ73v6+JVjyDe96o617hbD1RV/q6DejepnHcz11OJjQwu
wIATglyGxbYAfcEytrPa7igRdV/N7GVo6/ugALyJQhW1x8B4nKcJNg8Q7I2F24IEG1H4ZqKCJ3AK
KOV9utuS1oStveW7Ef+YfrIj2OD9Teb0h6TU9VNTFdm9Oa83cHzymwEBcYiGAFw0Y9wJN+vunqzJ
dp61nOyscKd9giqBPgQUm9Kq2g2r++bYzuvS0KcnexH9tNOAQg/m/LauwZlILkbk1QW46axhAwgj
738m271TFy9S2AeWuhcECyBOU/sTyXeP5l7kOeb3YaLeK53j4CJXMYlb8ICRNWnwfQlISuU2m1ry
GRm7sKUVlKxHLMn36GfS4SBHVM5fWW5GZju9YDsUb6Z31hNSnJJNzHeWp6rPPi17wpJTPKw1PYNx
DfU+rKAER9KolOFOJP3qMEtiFXv8LBDjCPEiRrGpDk6jdD5sVcvQqDBSWqdTgqxAuaNL9gAy/74V
7cvgGpemNh/pbaELONwkU/0R0CF01JA20mJ/mnwtOw3CAruXwL9J2KXr09AKdst3I6l2i6ed0W54
RAwbZk35smosG4EQ93BcMar/yEzCYPBrx0Y33ubUfPJcuU+RbHIsLGxa15GhbRCW91n+sPTyriyU
AAxormnA1W+O6k4c8838YSzt2QD+Dabn0XSpHzjYfsabwB3LBktY1U+eXp26lFhtYItFFqYo0WFB
SpCAnDIVYjxxXwHqIecKJ+ZltUFrzBBK7ro3DfnmmnpEY9tv6tGoQ+XefMT3AE3xksX7vvB/2KUe
kbGjwtVN79g1fi7Se+ljQGqsyYv3WvE4xqV9x4x5j247ltGvTpJ9OL17RAUvTvBOKWrgwUYFkGpz
b1sIkYGB60lZocRpz/fU4EPbNvY+JfBxGW605bKsk4gtSqeVL3clHnA2djjUU77hTpyi953qhR1T
8YSblsI0Tg/ZFnzTajoULEvDAcsaUlWIUM0Wz9z4tWJly72n3q9/Nhsad+LsU9Sp+u7GKeRFK0as
mTLtZ89KhiJASZcJ+ZDNMIqQzv29pWH/cj8s5mnWSvbAAuNPQ5bfFmf9TU3sO6FKLNv2s8vvoC6b
UcN2FVE/uFmFUSKUf7fU9XGpwLMF/R2oo2TvGuVEZus/rRQ4vNnJyLCR1Olsa9eUhYwU/xrKoI7Y
tgMIvK1PiScLqiPOnUt5zQChrjGZZ/tuKHxMraoH4mroi26/xZBFLhIZ6HbpEVhATQtWtxvrxk7W
GrJOq34sWqQDQGWpLlMbD/7y0Zfyw+3Z9RubQYhRR86euvPaU42LiEGV28/WOBPeaennr2xq60Nj
mFHvQA1IGgR4Sid9nwGgxfNm0FglPFiCeTcj8R5jNbchewrTc/SyPuRx3Ghe8Wqt5EeyNg/1YpNe
ZE0bawspVd1VbzactjvXoHJcaN+ocD+5moXcQ8VG7y7UaM2SJ7/Ot0YBnpAgSVVeyhj8AwVl0sHM
i8Q6ouKg6XfFUtoHVr9Pw0jenFTLD0M7vY+Nle6pLy1ht4wXQQM1W3ik+VmI7V1fmjkcGvb0Fo9x
e64PjsaObdsHTYjvk8kYmYv6+xhQOC0t19kj0wKTmXIbm+s9VgSM+Xl8X7NsP+oVTS14fdEG8CFq
cu01rWzuSSVfFS3TBTZc6wOSMt4SIq8EC24eYRI6h9k1QbOaj2VC3QTzNsjFIt/RLctxQ5++sFOq
wtih1xUKP3uRTnCea//VpiZnlR/4pYc1sZ7rUZVaa3Lhss6fikUe5gRkpdm+T+MjiFVYRB9yo/PK
nxVcBPE6gl7I0+PE7DrTs073PfTbeW+AcKTHS1VMottVg3iSeK3qc7lTv+azd5v/ei9fzMgmvO9w
vmCXo/lcowrG+s1XuBxeHS1HBkK2sMayn92kQUP547Bm1rIaARZRHwnoXS0I1PB1wgmO6hAjNoEl
7PzVw2OFwxHJq/+aaK1Z+eu2ndVxU7mGJv+qDyd8x5ihNpMYSsWJs1qs5m3DxCsvX0B7dYLCHLWz
QDH92JDazI1bfrY0vH7Uz+o9/iCOHgaMHKsdw+vrBKmGHHddQcFC/5iPEIpCy8qu/7a0d8kqgOMc
OuDBgZaGAb+vPtIa3l79rKZjwPHh+Nx3U3+0xN7u70z7kXUICTb694P+pb68GVaM2DkC8oNPyHBQ
m5v2A79hFMj3mNFUB5RwGibOAVePUH1CfV+btbcZQnHqXJ0eiOlWJxcrD47qy9sOITR1ATSurXK5
oZe8yAaOnBmp81Jfi54UhU8oauraOYZ0DinZlvptpAcfOzrZRk3FhLe7OYnU7VGXp27hf11qwFmZ
C9EcdTO5kUwgM5jTWBOLjXrYtJeIR9VKepAO2OoBCeRn9RlBv193P3TSFltQzeCjffnHx/MU8Dcy
wwmHK4MEvjwWVtSxqFDIzNurl1LeRm4M0DLXCfJxG8lQdMRHjOpTHUoHFl4jDOhSdF+77gOtlrM6
pPpMIB6q7VF9Qp1TI35n6OL9cVIpL6oTToVzo76Kr7ifJ9QjSJ6L3rh+nTqcO49HDmPh/E6KgoDH
cc7w+RmLnduIU9390AVNLB+Z18WksNjBDxwsunoNumXI8ct4Mul0pFb+5RFsW8yqYtaMcNNcnDBg
nbPdr+drA78dii+22xfsikqqflDKsvolLczgTq/1I6wshPhhPLkFclwo5aL8zlD0s+G+SJLlABzh
qw3647IotS90efZNmYTu7Mijo5hSsjjJ9GdBQY/NxnwiW/iop6Wm4e49XmEQtmSgTvUDmyTFMtUU
seWLLXrk6mskb7p+FSTyPVLcKAGadXZjpc0z9JMXPPJA6wwQDolxKDdUt72YntQf9PrNXatgYgoK
1gMaMoseSZ+94aEdu7GJRHOWfenJJPa596kFg4w6Z/0O8HiiU0OJWs+pfG9EbI4F3MDqvFdrK96t
BtNtV3ZRRcIwQ3Wc2svqDEjzEQ+BemammnSbLBT6MSwgjdNvvKVxbla1YXW4SbCiUDR2W2JPP9Vf
ruVuH31sZknuxcg+1vVJU/1KQ3VgKNhVUYfftJlbxxWm8zHoBI6SLaufRVF4rdczqmRYWFXiPq0I
bCFIOpE+gKDom/LT7vD7xS/kLjBnzr/5LXxBs9aq3sFP7HQN1WOX5v4NpPqjXtNAMnMdenmyk0Dv
GyUnPdsI0iZtjiiSvd9ACbO/40xlj/pzW1HTppl2ScRIE1IiOqGaFAJGxFEquPi1OUnsfGwgioAp
ptBtgusLhwQjUlSuwqBiG0ZZPlzRxbRc0ezNZcKsDiPsttPvuoBixDrnVjSrZqZjitO1hF/d1ILT
vCKvBFCxUG9n8H/TPl96KqUJteyrZMFsgHurxHOaEKReB7qP2TFuwshPGoGzs5dk3NdkMqs35Yem
p+nX1G1PhEXfeVRDvtU8l3zcKfaOPLkrGjGrxlMdJ0QHS+UT4/vHxlnne49oibaKA38FMQ7tbUuW
z9zfjF0OQfD61XIBf+GWWr7D6xYhSztF9Zz42mlkBJwBEMliiYdfpIIqr/TAMTJZgbkpOFjT3Bdb
Psd9ih5IzriYdfetWvwuaiGd7sbK2U8BccuWPyZCrId85Tc9QOzQApiJY/ZiKWTGzBpd5Pth0Ywr
kgHatnypG0rNuJbCe1mTW8s2IRxNN9XIs82/O4lAx4HqBsxy5BGMrDnMyycRp4CStJoHMA13Q7+F
GFf8ALyvg9yoTuSBTrRCzdyPc3O2MvFJvzsLQd4EOxxCkWaUikgL3aD48qv7ICA0klVnRyuU7etc
SEbGtlYvr2Bdxqh1WQMM6PmoyxGW6cMpMG4wwTB3SwZ6q26c0FWQvj/aqaqheEVJ1YLzIciL+i2/
uLN1bxDvexUQkWEmPIKLVQAhu6kp22RBpiOHT2iEKwatrolAr0IowC9QJRana9Ogq+jLEX5cSgKm
KFGoBvU/FDHOzuZ8q0EQ0uyhccMEHlvzYRitN6cggWs0RKvFBXuO0+SiEmsse71w6fnMyAgkHh0B
hMkxetmXyXmBR01FBN/VDVwcRlU0u/mSmU50kxjfq1Zc0LN8LjNwQArlxdZB9EizbEPKuc6ZwLWr
RMz9ap/U+m/VP7sCc7aJdZgvvXMscBPUiu9TRaXi8Xh2VqJQciL3oIqk8twlpf5moWEoi/JiGvXZ
ahkLTZC9g8nHTI2mtjkW3r6aobOYmAIOox47CRv+sAXjqR/IQPX/ZO+8liNZriv6Rckob17bOwAN
b14qMAOgvPf59VpZQ0q8YkgMvSvICF7O3MEA3dWZx+y99vQahe17pMZANvkpmziysbkpjQwilCdd
uf0LfsJmgnLYRwBOkwiIl0OOJS6W+AuBGPmgiQ5ekhEZ2C0+CD2aCKcZD/isMBTWmQ+U1COYwbjA
CHiQrL4ZHfKAOAM/RKzeJCsoKCOAmZaEImy90nysWl/5bOdNXPbTytFRepSJDfLbse7M0v5IHON3
1be/tIQdsimpAQqAKvHAW+Bb9Bchrmv3z5qxzqNTRDwmoroBTFNK/YsbkIxuT+m01JoJDPC0snpv
57KTylnOwWl+SSd/D5KFU91lp+12P0XiPf0RT43tZ1H9iPE+Lo+F1Z/TTOli1covi8FhGTrMIR7z
Vik908jFP6wzN6kGBDUEtBBQXnyojR30XBQ4LG+2JO39qKWg41UvrTE+prrPsIZ+Y5h5ehkEx3gt
nXuem4cC86UmLApXtTvrUYmAfn0j/uttnDiAyoTdZ+2D2AFtFW4GokH/SaB+/eOc+Odsi8Xm8c+G
CqLmHB0bCtJq1zPRnf9V0NwYfNDQwHYHsgTVm70sRdn8ehBoNtygjzDueINbxoiWCBia+etFu5D0
vEiFYOuu5FFax8E3cbErrVJNeDQWqfIqlJLRDSmLAt89Lv/PDib1uGcfvCb1KQqx0EWdc4MVSd0m
pyTr6d8G1pG+WuDVyknqjw+EHNj/RhBt/6uc/M+PjdGYwEvyWP76gyPjKnEs1YTZA7MEu3ar4J6+
i3hUcDWvZHOTVj/lDB/W0G17VXs6aVu60lyUCR8IOjlUAZQrJfo7aN0cwSgBtmyWfihCPutWFWDS
/+XVuIcGb9fbvHrLLcqAbQ2QD24N15oR5Y9DE/BBQIIciPhHlU2Rek5TpQeaTN6PP1p7JXAoCkZB
kAevVFnvY0P1ok643DFoiXCBelodH9LoXH3XsbxrRGb9mxfN/GsyHptznhZ+UMOEw+mz3P1vLxqZ
Lak7AHcBAmcigKsCEFv2AaMTZ5na5U7NY2ewFlvElIs8gq0LAb+M49TVQsNycUsyPEhFeR4KUPi1
sVvEMYusSUoOD9I5S9q4DP5MyyuHBRR8R3TPmPT9j5rNMp8HYpx3khZJiRvCMT6QdH/fDROXanRs
yl0YMZRWn8D//cPi/uszY9ocGrgwPJSM/2JBCPs6NXzg1wdNa41dnMH+JorJjbgmchGy3xpilNuc
FZqRMBP04vMi0hMmbyWpaYjAlZqcPOw7u5IXs3a3HH7YeDjq8uHYVkgsl4Jhquf7CaVBqS6V0Mo/
Zo9XhtSJpyIjx83VGbeggeD8EecgH9kRQflapEN2EiGZo63IKi3EQdluRxczf4jHNkwmFB4ZIWJa
cQAnsOiQktGqTzbGdMer0Raqu82KdH9vx9aRZFEPKCWQGz1jDWQyPoppwfd+g/oz/dACtEfh/Jwi
TZCu4vmo25V1VUVBntboyXnH8blt0HEzAAMdgRLr37nYCK3hc/rXA8w1DUwrJsYM03H/e0iY3Quz
yuaxOQCs4ISkWN13XgLoBTZuXoy3jnTMVde5XKU1ZCunNjbNEP1wJ1c9wmajC5/B4bDzVDqrAnRM
RNyQB3hzLUr+kIiL18ag+S/YX/05lFr9CKl+1Q51shW68amN8suNww+0Z7uxjZ8MP/sh6Q+1h8By
2XKhNgY7FFRlaeNo67YEDGb1HzKHKYPxm/fDea+VjtMKmA2JAQ5DNGfb3BXPQRfJVV71453vTttO
dmdRd9oOEtDGawr7XOijfbaRu6apmR8a1iQRX/oyYLoOfBjWMKv1Y0BUb5zXdy2zOhyqGRhPCgTi
VVsNNTna2U01Mm7MtHzL0YZ5o/xQGny3dhh2cuApZdgiZ4OrvRpt80ud+E1GjaSKNKfJfjI/3HUe
Z5NtUQUuSqrl9w0KObMR99oQ/hQ5Xu7EJOy9/VoKyjCvro5gg9kUfbhafBZKuNW4WH2D5qL6Yohz
b27SHP0yeOak/FCtKV00GCU1G4qy7g0U0VugVZvU7pH0DgHWETyrjCEvtaTi8qFJ0xoPq1CW70oY
RMW/BvZOmWanP9Yw3dfY5wwtcmgS0dDHJlW49L/mInwJm+ywKFW76LMM+18CJ+tGRvQQRGC5BZYI
O88n2k2xHVKeFBmxsdP6citSOlEINZfGcZ9SgYJXqbpUxdlmraHEINDLGNGTV3H08GcH2h99W6/6
jmLgQ6flPX1kUx9iNKRkHD/B5mDUw1lvRaydUtI1iMFBP9nmcsfuCe29VT31Onr+usXNqVphKtlt
izBy1/bmvReUb4E6hVzJX6519UtcG2/LBzxqqmhjF9N9lAwoAIi+YN9B+G8yBSeoYzp7FSXXtmG4
NK9eOF5tEzaHQd+zsgHy2fTkniDpwydEExE3bZHuag9TXT5APb3OyjfRsUruaI/9lstfC7JxE1vB
k2B4riKk10Qk+3/a7k4wOBl0RgGS8l5X8sdS8AeT6RjB0O7DTyb9QiyPLQgiMDrcHuyMMtOD7o3C
P+nM+NzwIluyQiRRFG9jLre1h5EtHVlcsxl/7tNSP/fI02xRrscxja+JMR7n2RsPpeEz6HFzZzXK
IdhhSGNk0acPEB64TzTf3lsyutr0lkeROtmmCjQWgN54gcaCJXPGaiyZJafDRUR4wSQmlg5Db1Rz
HDW5hjGAiVOM3lOL8k3jwi8jCoaBbBeTpBS1xno0zGFLh+5tUowVfZ/tnQ4C5eRASy/9SU1JOzpV
i8VdVyHsQaRZHNwWlL9SJ3XYeuZ4lfBObP/kTDjeyUyreodD/yRl7GyaSTNXE+Q4g6n5PhoEQpai
OObdbJykL29AJaRbLDBX0esVXw6eak46g7SkhqDrrZrheNG9hrvRbn8mg1+1CX7FK6CbJyRp5sl1
27//E2tDFRx+EoZ2L3XH2CFfO1SaCYLJMZ8WwhbkrbGOHeZLSFHGubZzKnj+sWMZBHGE9Nt0Qq9Y
i7PhNmckD9OhDqQ4x27inhr5s/yfVv3K8k846liCNhYy22JOttzjNgJAj/C4ujpYRBWfg14me68w
X+PaTy9TSEITzuENABWb1dSsncO2vOnpfw7lSOyK6yaHLIEPGmc9cnNIKOdMFGJdDnG1Zoxon6PB
uCKiw2urvsvlu4Akz49htj9EhaCBL4sG8UPMSsWb9XVAG7ouR9Pe595AStgM7jWDZdfV6QVIApmU
MX+dRshpoWndocoYnOssD7emjo63RSF49vKXukdeZ9jhMXUb51ypIiTQS/R0E4hDzGb3Vth1h9H2
9mRdst2g7mTRMr34CVFL8byZDOPLHBPA9f0/oMIARn8TTJXv8qnsiZGeenjCebgrnXmbKj81wVss
c5gSnkfDctdJyNqQs/gxCL2XNB5iTHYacpYA0xFkkL6ghzTN5DzO9zCXbouWjwtxSFeDmGOPiQn6
QdEmh4lIGkl+eXySfAMQ8AoGQ5DoEDkN+1bPTmE/d3std+iSwb61J1u4LZMMczVIlihroLTXQvFt
ENgnx6SESLrGucCMUE8V6maVYjKBwZTzlhgJETTqa4RIeQ8jtoy14cK1gW16G6MQp1hhBEozRnYR
pVnR6qdFAZy2OFGgUqHMUqCLNmSs7kaHxcJVdh0T4HT4gVDNfErUl+XUKpQ3A3n1VxY5z1Yun5fq
Ih/mcsOebD8arPPCrn0bQtSOHus+lNzZhwJgpnIiXVD5GexyYVd0THm2izQ6m6Z4H2Gomu1yNzbp
rzkkmlzJswsjc9YuhTTrOvg3Bqa10SGrxzN3y3e5CKbViEgG+XWKSNkCBBXB81SJ9yxV1rL3WX+1
T0ud1MxcH2OYQ9lCbpUFfrMWPd0ZYxpSjNq1Xch7dX0uGnLML6j6G85+fgoSI5IH+NFIbtv0g6Ba
rjJk55TpzZOs8w+lh1Xqc8dEga7Yqb07bVosATEmyKCEF6Om5iNxK9z6lNIOX6kakeaU2aUNqC47
TIhmyh6uqtdpnQG7iqYVUGHWvUifU+BCK9HXtFb8ymKSAcaorT4WbT/ZCV3sxjsIAujU03Gv9+OT
7OLhWOQpQCczummysdxp7W7xbC0C4anBRgDLdsBC5CEjg6alhJQ/ZhWiKWmZc+Ym/W09SW8VO/mJ
aKzmlJTKg+obh0nUt43mP4W2ZFdpXOlu8YY445ONcjfP4h9ZZ3xWWUH14imdmDg4Dt6BZv4YPBQq
nVZvjbm+1q51KGYHo4l9WBpoV6mNe4iAqCXuxrw1d0OLiqtzmyMYNqZpyg/oi2MTNFdNZXTm4Ywl
wmG6Cj3LrzYyMx8zNdCslLsG+Ja/0mr/PEY9RYt5sQ10U3T6Q4vzhf+NR2aVs1sAkGP7nWiAXOqA
KZoxnczATFnI4KIKg+8hIiZveSJkZDKLpIxcJUZ1SxGtQj3olKeA/sQdslfX7/ZJ3LxhTTuG7Ffw
FQOf1RJgMwnfdHvMe+Qq1kT1VITURQ6GAbOXAMfy/KMVYtdm4nX5C0IbQJJSK5vgdeHhtE/KtGNx
PnDa1q+q9lzmBwH5aF0NYFXV523dPKasrjHJUPvmDG1InWEeK2CzNAJ2BTnV2Wze1qK7iV1U0EGD
0pn0xyctjBHVsr91wBiDlaowziS3tuGQacW3pvU2mPQsWofTq0YK0NZw+YDAtnRXoQ29p5n5F3Wm
z2ttdr8YbqHnH5UJLIdA2TnOtzf45XbhPnTKihorK1KgmXxrFnu6pUUUfAnfjW68IfwS4U2J55xp
9bNmBj+VkCm6yXRfYt8hMbGkJh/ldSz4XsETw4mJ3G5tDeVdxr6V0wery5QRRh7+0gteQ1WlcmFv
ndn9kGP9cShn/13L8x8dqjq7j+in0wE/e/lh6KrvNEiPuhqA5Ex+8fVqx3RuvgYmp6b6Hifq38rt
YQv5EAJLQQZVUtB95LIMTrKpjrlpIBdzLI1G4zAKPjp+YNkbIUYV4Yy5kVCJvR2h1jWn5GeZiHgo
HUIRtCCa82gDA3Gz/LKI5lUw6I9e6n16k3/LDGqr6qVoUMktXqC0VrwCyu1Xhh+FbeGQJFWGoR7p
i7Ref86ykDd6LJMPf0o/vTD6LiKnZhpd4aTui03gBsVuAoIe0ckjEuc4bPFNzGxDTZLfOnNflT0N
jvLctXBH10Pt7pRpRfXjqiWxZ9prlP78JQSW1Ohn5pJc6cVfn5ifcTpjGFQOj6U/qiJu7TCC51V2
MGkH/2kxTi0ODF09VPUsngsDaRJ26mUAt8ytDVU1uy2mFJK8Vy1ABXSlIZZfCr9czZmhlMPZ5YOa
Mog89JOOzT6N/iwAFn+Ohs9xFaD+ghWIlFZ1HZbhreMWWtaxcWzqXir7QRcgttF0+Lc9WPG8NIqV
jvbkGLegPVvHY4ujIhpmWNNF/NxbDm+GfU6s8KhbxN6arZvtEoeoD0iMApMuuT3SeeiqIlhDZWbH
0w1Mvc3fRNPgiqMHHTuwaqJBeE6/hp/MqfgQFQdrAsmFpFWLHXcL59XoeBcXR6wWz9xEhU+oFv5W
vV3rBY1+DqZvvXwLVsKJOwb1uwUVaaU+3GKy7tqp4HblREpymsXawrXvMqDVWooDuP7bOpiv+qwj
wMB10ZMreDQrjQDVGSMRZo3TYhAdw4Nl97RG3QarpyjulgXn0uQaA749k/BHkbJnZ/re5OW72Yld
WMrbduSDurhuA5d9pV1P/c781fvTky/aadNZGNTiqbCOiTbiW3S+SmwQuy53L1WBgHZ2GeRXpDUe
y+CXRVDTStcWWvRhwXTMvZhvDOsF5Jy2zscBY4ma+NiEi/HIeMWF2fTJ9fEeTByhzTz+lKlA/+nC
9YZDQODxNYlRCXlUTaWyGC6e5cV5EpGAxYn25Fv1+7Jym2fuOq+b36WvXxJN3g+5TFZI4RmM+alS
KRD54yfvy9gKpyj3atT/AkB8N6HbHkv3qaunFysjKjN1nsZguGlKIilU/9ozqkA1hmdL+TmDUJTb
XLm81LrZqTHL8s0va1yhwWsYBRmtUZky8olLBOc1zF7uu+XmS6rm2kItQ0YaE135d39TSgCdRZaI
VxhIl9JnK+RHKZP66Pdo6IJulanyrga1tl0+crnayCxLDbUo6odfLmGVTMC1ep/NL0Ru4cXk4TKT
K8z3r6LncylEtBscTk4/h3agJseei9ZVg3C+fGNeGv4SQMaWFeaflbTejCskUc6S6yfFhWiCx2XT
u7yHSC3Y1ScMnRuW+U3VHHuX3UTrPrFo4mZRNVKpcTL1HnY59NfHaSIvQS3jhSa+B2t464LxnnEY
C4c0BFN3iB0+HsDdGOvygoomrrbL52KZIQgWLKx8+ILMJ/ez5j6omhnRZrpZNhfLAquzPwOve1y8
RD7W5pVA1EhKdwuVPpwZJMoXIrCQNATRjhwoNXvke7UYGq6yzIbdp3QUKSOoOoNooUUB7gE+HwwS
sfGqccYkL6F6IKue3lnV0r0JT4Ee9Cia4up7ytvLwatnHL4tNVMcChQPqL0phKaDqW48D8knVu7s
quoxs5w2Oega5ReEDaFmX6rS0ik9l1c5iazXkbrTmxj4LBYv/dmVJKWpnEAU34JbLF2FVDt60J9n
K/xRu76YNGCwJLfVkOyXr0UiE7DBik1q0tRPNP4/hcASPQn35PHOrxdjca7OcU59xnb7rI1JxuQ5
mlCdLPPmKdQRnLKTUFsX9GfOGpw6WZl9RVJM/FNDDN6pFSZSM3ZeHm9L3lyxN7+1NLey9p+xPrC4
YJaBot64SbPobfkM1TpJ0uRHYFhxy21YQs3scJgoRo2yxDlTyePvhdfFSOspA75y87riK2NIgYvJ
3+MtocxQn0xvAM4MRkbSBy8nRc9CW5+nbUqhNCWGejFelhWHzIESVM7jHD3338T7OavJ4u4JXFD0
5UdBS73yGV3AZ2C9VBDr4BYfcT5eY3/Gbhnqy/7bcne1ifZ48U8Kj+rWgI+8ytviMiuYQO6mxa6a
9kSz5KVF36Ae1jmmtu/UdEqVLezIYsIjut3iKlT1XKxQCOQTXTvlUVxkIzYp9ITUMDKuWWojn8Kt
KQ4mqe8OriBCtALGxglPrfpgsfY5kWx0b4TsyzQxjztikDdjZR3MsPxZBANI7NmZFt1mNIHYfjSE
XaIoz6+x7ClQQucDL8xBvWScdG+aP+9UOxMrb63V5tfIpTpWy2916iVVv0XtX9AcheZqnLIvNYMc
e2rIxcHN/fESwtKB5MBz7aVYgzW8PqpOh963+ERlYB9H4p/Wy48QDRNj70Ku6hJcnh09LhuMQj2b
kxc8LVyLFJs1dyTq3y48lDAB0kojJ9o2PvyZdinjcxWXzNO9UD5MgsVZDb2I34ctQBtSGfhVw1Y4
iIHxtJDExkGe1atQrx9mQproeGn+et4Wv8If29urQWAk5rFYihWcUNeiAP3uRT/qFVV/W2Q2dGTK
0dEahDqpmTQJEBu2Z9XKttNLwQRZ2kW2W8b8Go2pvima/KuHTa0qJ5lSolHb7rIkxlVc8OywVnnR
dMYwAR7RXAdpaMjXuseA6zLocFQhYRsWaUmhPC9nRqt86UmCoCnFP7nCx3KGrbhjLE5wqkejxzL9
jy2eymbqXVpnj1muDmGpIXgZC7ScCdiEDs6vVHWYbxT5gjER6x3lcMib7ltj4SHAmKyNgYMk/0E6
ynA3cI+97jNPoQOzlOHW7oYNWrIED0gqUWMMv50k2avHfTkT0yTmryN2e9mHOBquf6KpMXtj0VJl
phZ5SPnt316JBaLPL4kVkejnFcGJneZ6rIVDCInYLsgCL7Z39FG3C6pAV6b4COL8BkAlZiNqyOXz
E5kuBg7GvKs8y81tI8OLqr0sl31oFcrbaUwDEO8NKj73ea7bChn38zJMWOYYUHhDlEDG4wLHaLIZ
tW3aovbEDzSkHKOeH9FDm7Axs/LeBGc4Sy4bx/DCXfskLa7uNMWZlXs9do2f2QKAlAqsp7VtP0Zs
wFeFkIep4xkoCi52zR/0XZkeeoV5IQvqRvQEqbCm/PTG78WlHtQp8hKf17xnVuPRpNpVfIlw6nre
wFUg8XX5o8qBQBjQ0RExhq/W2cCHqAwYQ0acQ2ZQc13H5DTnp0jv2aMVG7V911ymj4O66sbqhXzU
rZqs5CXzGL061HRGro/oD/Hwz9JAd7J9NM3+ZRhJUzN4f9I0i/cLYylgXSLY2o69ScYIqRBMLFft
SIPhOul3SkLenGmUgI5cWa6S+qpBPeqy9znOP42II8LQwC+MUuOsQ7JluIgzBCYdgLJWhZCLCNJz
HGgzkjrrPleKj2wcbuvGkOxr4lvLQ4PVSHRwuRJPkQ+vkYqC/4pDdOBqCWeYuJlk+lYzJd1ofrBZ
JBed49F52uHFoUhZ1z7ncSC/XQpbtDm4XgoX8POfravM3/IaN4bdQAFqXL7elNgbPqEIu1IHJikr
6shBSzeHtKdtwKFkZdnbZJuLiqHVh8+kIxWdBIy123yYBgtZG0nuWt3kaie2kHcIvOA8tPmi8Bt/
BAkpywCFt7qmKnld4CpxWt+IcnhU92aNBp3BfX+GUIWNXLXwCdshIuboE8Psd9m/Lkfocp4VyUdM
xvLKrNBSWq+ZH+9JeRoptaZ6BV39hlDrdEeb/yEie0ts6n1Ufw9e/1nV7NW9hPcsMyjZYlR18JUx
YJrppbWUOImDZkGFUIxXpCOsmb9+qO6uCH2CkcfVgFDHJApxpYX7Wl6MIVJ4gJZ5DfrlnVX5ZyGC
fa6nvxYoRy444XI1msZDsGqU6CMMvCe/owILTCowj+NcTb9coACLpmOU0Wn04jcUhwz3ptUy5qxY
9ZCJ5+39wY0PCxhqUXqNcIZD7oFFOKCWf6mDiNYL028kT1RGAaE8Vp1+L2Ah2+FG8Utzww382ifW
d9JmzwpgpK5NrUwwaZTNl1e2N4gov5Z1HWq//dxWr9KjDoK6U8F2UdwGxmdKMzR0qC1bNruR+vA1
XfmERfO4LIB1l40dYM6V5ftXWIB3AXK/LaYMjtoQzXsXPKqCeZoo70uATKwkGeYNriJYUR3mSuLX
W/mNk/rGWhbiexkOG46yE08D46mehxS8WWnzvustSvii8dBYK7gOibCYsGsDU1G/GxC/rZeHlMXo
QPyks85bvVSL+Ic+Qj2rXn0ebnQ9LCDzrrowJrworRLuhcNS+y29WymIA4Lt7LHTzJzYxjPi4v9q
ED4izDYBNCHRjfcTyZZd4rzqBkcyatNfkZLURnqz9VuDFSl1iNl4Dx497SkeqtdOJ8Ob9c7ad7pb
tGYI4RVKTHVpk0Ii4fcDgh2/q5nvQEzeliGW3Knxetk+tRaa66W96RTXalmj9r3xZVtFsentr8ye
cBQqnITqbNR0NOYGLFp4DObkYkukZcv4bVfZZ5UUxEIakgze3dxrN1EpkQqY9GeWXZ+gdXKMFu6n
+kAkOdI0A1+NqqIXAVzaUmm5hOLWd0lDQ5GrHzRSFUDX34mDQ07wNphIw/H09n7hd5HOkrMu3aGb
9+gADdh9rFu3DtLwtjQjPsuB2BExBe+bldW66jFuGs6Tmo7L0v0qRPOpiFaqZ2Tx8Yyn5VBn9VUx
RcrYvkiGHgyRqRkni+2p/wi29A0XIT5MTnKOO86Vay61p4V9mKlv3xegkoW2rVM8xK2i0UESyfeB
iUyXOAKt+lymLMT9ckC2kka0eS6Z82M8jZEBxqTn8BLOMq34locHT4l5ypI8I8NFBEOrZWbFS6Yt
W/VFQqkaz+WTKxVdT/Vgy+yJGcXJpHohsee3qean6lX2KnmTV97JrVjXSed3PtbYZJDoavnPrJhH
rvVlxNO9entAKqe7iPUmwweWAQ7PIe+GYMjEzqYGpd7znlr1AxY+LnTWeOq3DUq0CZfGqlaVlXqZ
l4pYjdOX/nqCOMwSma2H+rdn6HCoxSmZlw6wA6+A8zg9z+qgUDc4nqO0g7zXTwkiCRXfN5Mkh4OX
oxAKeU4/TNfwgS/53W45eAk4ouCGU8MrIVWp7anxPazLO4f0p0XlKXsU103tPSw3yYDKB9yRRinP
fj+pqER4RN8dgIW5zE9WEMJs44jqb9Kif1dnzXL324G8NREebdGJWvNOodh65DjkNsQ/ARyMla3F
Z72CbRgX1VtXPs6m/bQQpFTR65jyIyv8Mw48hR80yR0Kw9fuVmuj90qYX9W9tUut0t40FW+oqiqW
y0Z4uEHneYck0gtUqaoWCsZtCyxhZQ3DMSnGIzapOyT6L+3oK9A+T/r4EBG3oCwRT7VhmCwSE46u
9GOpb0VhiXUerOLWfi6bevwzjYNin1G942w0QvOPCvL/icb/hmisG5oGQft/Jhrvv8smjD//GWj8
9z/zd6Cxp/3NszTdh/Nl6BYuWe8/gcae/TdH8y2KQtdBmMUA7r+IxrBp/0Ew1v6Gps5ywB57Lnto
4/8CMDZcgy/6VzkYSk7+Y2uOzlSae/+vsk78+QViFy8jBq/6ZmaXryjKGb78+LZzmgTLyJ5AcORQ
F6Kh9pj74rXHkuCUof6kgybsIxu2kBERz00M+7KAMaNnaCGDnaTiqXS3bIIMJv8+Rm8wPl4vbonI
MnEVEYtaeSZjU/RIpuV+S5YHmiP8c2IO8Y6FdoSe17oVYmCTxGdjpU8IWHAgF7smqkGwJXBnc8YE
o93lW0nWxNbsvdvceBv1BHMMVrw2wb/klDaELsQrfWonG4BAZBzO3q4R3JP8SQqBBFH4GJjHjDnf
iiS9r2Ji75VIc9Omh0iLx3WTGuRUWB96M9O+lrg9OXl3c6J9Wll0DbIAPEVbnLDPH2cJZjJNemKO
S+9uoD6OU8dFhFgQ6oHF2aXz38ccupskih6HfIB1hTrL80tSQGPvtw9Z0QBFyR4mIAmj5VgCoUyP
lNgPmJz5dqtnqqTxItNzWUhJjOrA/rhVbD6CNLLKyrcxEj3wvqCyEODcC2f+tjJyAjG6xaRRpugU
jELuY5YzY4JrJ8qq8Wii7ue/GLjJkteONgPqOicultfqioPrxUOwC/+khtwrG8bR0MiariZGWaMW
rFFh9A3BV67D3CM3S/aTyOwmw/vKB0LPU/FjDJBkxKkEh2IaEdlX9m9K/wNRRa9FyOaGeJCwt3+n
bjiyy6juZn4sHG1Xt+9eg9y6VKzDqBXDjZPC74GK0qzriV467u+lmMEZ5d7D2FnvAukJWWd707pQ
cXxVjArSrn/tgwRIi6Socr2DAzaaTDWKk9a6WPiJt3U1sfBr9mKOv7ts3uHAsXgU0gfDrL64/Lkl
4y28QAQwszyUZX7qCtraiYyyzWwYkHN9Rn+e7m+6LGp23tCCpkdv4GTtox3oTBbm36b9PXM7bqZI
I9AJmJIe0gylAa96lnZs2vXupq2s6jhbfGSCMbupAITtjD7Qd7hHkP7aDnClcn5IoiSH0xtEN72W
HK107h+zlu1BWh84WPL7sT53xtQRqzk9kbaXHUQys0GC+Tyz/j3afvDGCFesvdkmwKTdZXXEDDIR
1tkzppthYBQSA/Szk5aANzfJtmbIALCMY9QohL9pomc4zZtZ43neg97ztwj5ahapFKJeHx1hMs8b
BvcfClocFtu0q7n3akzBkVPetKn2UUBXRkSmP2Mn0lex6zCBSE41RvoLiYiXsuTZnXSHULRBvkcU
X9toaC5Fx0WtoD8OFI51Z1l3ZYq7yEWWtvKnnqy8mDD2xYLstveIArSD/iXYWx8Zytob3ZgcVVsS
axkFW39OIah16oeupqtXJBh+Zxae/AuHMEdoyk52z2ra34+6LjZa39KWRgo0hXACn7spn8yIl8aP
fsWiBao71Y/T7KV3jkZTzxz5hDazund11GfVZLZg6yDdIOpFEh/UO8d9S4Wv39pVv8mcZAebyr40
dvi77ciSDErjZWxiB2EVL2zUc/vXYa9sZlCGTEtH0NqO3i43mZLkpbJ61bi3QxXmYFTvWe/aO4ud
wzmrNlODN19Ov/EaxE/2hPJSb/BmjvD5Jr3TWAhi98ETjQOJvdgoGnPlSMHPQ+DrWkBKc8/MHFA6
ya/AbZptrTskHA8+KQuDy59WkJkkaw6jZq3hnEccls5LZ5kuFNVwN4Ajw7Oc7iakHg/Ul0dSaKYt
5jnK7BGVE3chKfQFG4oqqu+cRj+0YfFsQrnaEXO0Nxmhn8u5PVoR9iiNB8GSwUOsmgHdne61uttE
0vTZ7U0NLkCMdUq4txKyyF+6ovhECnSTTNZ4p3tcKJ4f/M4Twd/fMM8tmuhGj1gcFS3aDVltHRve
ODEgz0ZLQEsjzF1bxOeeh3/bwjra+9qI0Fir7jweA8MZiuNItrFv2vrBjgdQAUOBJtT2/J0xozyb
QnIzg6DbiVqDI4EziQ3LdYYwFM2atQPwSrSi7+X7sJ3eI7cvb3U3fBnm7jQSd0LmXTlvmDNHa3I7
4k1niAdbIhpqQu0OO8hDNMYEHjnt+GYZrbyF9fcw0IWcpo5vVY8C7FHuGG2wVsuj2cbyuRTa1avz
6TylDHXCCZpS5ZMUnUil9Rmmt6jSCdiK2oPRmPFprq5FKbPtnFr6QTBlQs/GK2KgIUpl0O49krnu
ovJoBEWq5mw+4W7YiRP7szdIOme6uu3RX77bY5OAodKRRM68f3RySFPb6C4I51tgNnLb2UO/ae3y
F3eN8yqZwszGU4ZB4UzkULElDfYRxk+5MpDUpjL7PZiBf4riwMXP5B8kg2AHB4whvYj9IMwKzf0C
9aTIm85bEiH31avkdqRtO8Gd7+Swj0wfRr4lQNy1Fs77WaJu35qAGx6KIcHPm/l3HpalDU1XQrh4
TZY5l3GGuPXWS4hazGv/xFFtUInMt8SOexviLMWTxgeaqWX3nrguI6BaK/ZNmSJQI8eMFzYMuY9t
e+NnrrYNZSTWbsrsHdCts7UrYiBzB8BRD5WXK+tIJLZxMzXj3inFPuCpOjZsz9eDyIgFzrJDPRCg
KdnWl1wnhuc654mcpJXznpcR+4Syetf8rL9FvtPfzlr96eH60yH8QYLBcs1g3OZDC9XYWDtWQxgm
exSm4W2ynr2q2zVK+l36IG5klWf7TE8+UkGUsnRKdS9lYkUGsIMLHuSVmSoVl+NsRSA5LTVN2/Mz
RK9h89JHP233McOmYkLZDvvGrZ9C1/AfEsy+LB62U+Pme4jAQBIjPdw2qWSbPWdoOXHZ3aldKWvf
YwFbBM+wWSEQlS/YSW77IWGqP0/iRH7rja6Ut43bNee0dD+jUBEFIvUep1mFQfAxbrIzEg2kXoYz
QVDi0XS1St86VfZNOeQjoa2tjZaifElJTWKjqHNpSgMvQzFsO4C6G6KT+13X8VFhN9I0HT7Cyj4S
+XXSCgiyBmh33T0MbRG9EeKm7508hiMwSGqskgDLIID5ENuwy6grgwPGv/4/2DuP7daZLEu/S44L
uWADwCAn9J6UNxMsuQvvAi6Ap68P+rMrV+egqnteE16JupJIEYw4cc7e316YwTBHfpM2mhbNF2mJ
4c6qnGpnds5myMddPLiLunOGczZcPEOMRz3Ivbv5kqnSzLlTPQR6LV/X2HkIfEJ3TuBWTVD2eEAf
wD7VxYLsacnG3Gf3kG5JtqO6nUlSZ+VS6psq2A7kRy07w9W2Y1rGkA5cBBFMTWWRrJjr3Olu29xy
U5bX1oNybXQ0ASbr0bO6x1QgzZZjhR7SqCGjRa7aGZkFrsRPZg1i66+JpQCgxmPbClFay6YTLpdA
9dmGZXpUiJpnV6iPdx0NFcPsdVWY5tUX73nUErqBaXvn5sQ7RI16DcvqNObmG6Z3QiWweC4Tcrp5
o6BG0kOPpgabdN9NBgfrwl5XFVuB0pEYeupKbpG+IszjvR99IlxzFNpTcg3hAPRGT86w7CymdntF
6aLlEA5i/z4t+g9R0paNICt3Y3DWqoIJkr2r6+fa8D9dVBBu0W0709xDKvsMBtgJLbjU+M33uitz
0t3Uc9x4lr7D3AJmtbMn0mKrQmsfO/75txum2/sgIAGNRHGlAGpAQA9/MzNS7WxRRHQW4AQLReXY
IKMatm08z4SarTbJTau1UOemZ0cxOS0Tc6VbdHUIqlkZ07SzLefeIt4Qeb776XTTygtbKDbVA/+R
UXNPLp9Z3Xm5eGSnbRdx/EMaAaTTsXkJ0EfKjhBectyPDIi2Zkt/E0ke4MTOOFeryqmf5/9kVukT
vredGtHSJ8N9bQcnLyeEvbDJbDHksTGBj8YGcehxzU5r+cdsFHdouGA9uX864udCiLbLtNpUpATC
bMBvjimoyphpTDZgpOqhLcOXQd6FfrXlin1sQ2h/+kYzvPU0hUdwLD/CvjWWBS2IX1hjtTOIhyYj
7aj4utMz7Urs7Lm2U6R53oEDNfLu5jy47PHaGDKKe5AjAkaicTYo6kgNQIWHALfKF66FfMoL1vkA
HrioieBNy7PwUfG4zBfG+EhE7r4sfQ7EUA7HKibkhkx7We5DS0Hn0EsDXwbesBZvvhmfc2a1X7Rw
YyjbgPD8556Wc1sYdKSa10E2J7RLyqjxbPRPBE026b0bGOalguc4OuoLVch+gnrrui9BFGF8zR+L
Lr4v0ua9sdVFo7qO8+mEP2VrK5wDTflpjfoNuMZZAOwaOozNgnBA0x0fCuU9irGw6FWar26YnsWc
OWN0+7x/wNuw7ihxKOjxIjPqGaxxCcNlzQT40emzXXStJJsrELeNllvj3M+kaVdAdpP42TQIr8kM
vI8rj3dD0m4Q1WpmfmsCrpTKpDzU0Ze1LiiwRvnX/OBQU7olnW5Oekc7xPwr6OUP2kK776v5DWne
6s48CASJIUtEV6bnaJzW1TxrrcP7JodtXrXqIffGRw8/rYuCXaTdJmmxkXXOZSjaA/6Wq16PV2m6
+TIrtV3r1ZfahYjNMUzE8YrckROtgZfecemuAREZHHqUtnXIm/gNGdMdijl3NPIVEvcD2Wf3Qute
YbQcWYSWfd/86BZ2Ga04+wKV/aQuPNMTw7IdxhJmj1gSXeuijd7FseufVD1KDOv1rKID5xNOcIeb
rRwo9DCFkYb3XZEpY1nGDZ/rk4Y8BwfHys/9Axb85YiTmtptk+SzkJE9Fd3FTSpvF1rAwYrUgzgx
vvVR8rtkFpmN9rd5azT9XnjRBwpQEeS7xOm+yjBe68J6yOlpj0P5qVsOZM8Ov1/z6JnbKM2ukMw2
usvkqOG4led7z47vSuArHBifeKx/DCe4w+TwDu/O99S7i1MKTOF+YnpYtuJRZuK7jXBWTqb31Of2
k24030y8PsN2PBQAgMtAx6jjnxIEYGL4Cs18S4YvBwYultBJ3sqk+sCeeBki+5K3FkqU6JUASrwG
YPB1uZW9vVd1eLbL6lj1g7ZUA4r+yeFtP+bNXWkxCDLGP+bAW86t9RckzzHUrrkCJr3TNV7b1nvK
09n65V8UxURROa+DhRQYlktY9ZeOlMcqe+u05KPgNQn89IFUjnXi66fRxigX+MW207DZ6ZzRne6B
BSNchJqx0iq1Bgd00IS6iVQuCVzcNla909uRbCNrYyXGwvSDhyRhzmIb29Acz4wJzpFQa6e7KZ8O
/cRDnIDqcCQytXlZ3Ll9vY5SPJlKa46a/e5eaDReYQKZS5pjPbvPEBHgi10N+3yFKQiKf/SNIXNT
9/Y1TgObY7uNeVERoku1VBMwb3iFwP+f3tesrnneAMhi0DZq6jvPkucqksk29Hxjkc6JOmjeCCFn
dUu1R8m2uQjy6jxK81Dr1qY03Oep4qoeZ1JarG8kfp3SEJfWh+NU36UOKp+mKt4a2E9YFji0TbcJ
nbaZgocY9fvBp+lk1ZtYyBdflXe1JWsaX4RZ54QwWZlE2zDG5IMNwy7UdnTkJk7ELBx0J/SEFqGq
wOBpbfNulOLOSBkXQsGMs2ve5nuh6VuD9LOi1665g4LeaNZGytFI1SsH1eJQPhWiOgJZgbadrEYj
XCZN8eqP02OSGw92peB/jOdq0nJUsCaZwHVC6mHCkah01qPqIPRT6GFq2pYcA22xa1lMRBKsTFFC
lcxWYcj40T3VefsaWVsFTzNU9r1jDTfpFq9RfkX4j+KXHZfTn+6rwzikO4mfpLNejayjTLaPDdeI
pYtN7QSHJAKu1CePOM+kvQ1ZI3qFWZYm6BTPb/uyQQKRroHrvHsiPFMAU2kNKQC7GeN658igXc8/
i4CNU0SXgrGgWraxdmeSgu2W3xKrBULr+cJ3UehSOPGqAJcdHPtH50QbBt2fxnQPmHZBSZdr0x9f
UmO463l2HRuFURyB26/x2f8QpozlZZ4sOdOLrIuzsqZ1NiEstPqbEC5/N62asUDoiCMs20qd5ter
7sq3XvTPvtm+5012wZCwJWZ+i23Ujqt7s8LVDf/YZD+W52L8hjL3J8bC1erZRwDiGy4Bc3bf6u6D
lKOwPSXxChbyMNeISyPBJlDwv0dOUcJGE9laASlF7kMxBHeG2R68BKQ5ALmJCqt8aOXDhNi6HdEt
aXBoXETupmp2xFplO4JjGzrZKBSYjjrATTdFRXtSMpKf9Y5YXDY0VCB4Ot0Z2ZK+9gu0fhzQHxL7
vXFwLOcOBVM2Z3iNd9m0d33gUQ3yjrSfXmVvlRD1qq0ehmhyC7Q+4q01QTYq1EqjlX+nzXhQ3U9Y
F/MC/pz1wl5ZmYbAdQQZavm8Nwz6pjWpXajt6qMM6CuQ2m4sJKf6lRtiPBfmpUNdZrR9eYOaei65
lg+ZwwE9VTXxbr13sJ0BLUSsn+k6U9WhdxzwPbuQN9clop8yoT6yPO9P1hb0wFpz1/hTv+6IoT5N
XEbCoDJyimZjW5F/a22dvp3PUgf7BuodR/hNWoXBgsQsALG4ilnVxj0ngAVog5b4Gj9D7mY0zYMq
TbkeMB2snSZkvBsgk47CR04En1OE/Lxu8EF3PS1z3K6IUyJzYXlRfDbnDBGjth8T4ZOZQZzyYFs3
MaBjJ39r4VvaM0EHDi9j+Dhp6gab5Tlw0Bo7iKbIuum0VdTWNizJVMHbLHFemgZ1M9NSQnkWhutH
a2FID+l78wzxyl+h8n4xmf1uoObvJfsWhstXR7MofzjqxdRymGVCbc0U1tEQAsoqaVdmN6ep5XKT
hzp61IbzlGeS1ZRXv+gWf1sThEUrc4SSpNoLzD/XByFWY2Hqracy+2LI8CGHiw2np7PdJ1lhPyxi
KFAuLyHiBd3UNAbiTGjTLcEH4uS7wC/FPMMJfQ7jBWZBmgYpgoBw2CNm/4gqgIVj3u2hepjUb5W9
TzMDs3Fe762MmJiQgXkblOMpGTuXV6MrUY4DUgiS4N0ZKE/DuEIm2UhnG6ET6xSXEioHc1GiVKKG
IvLdUSFmDpEfMfM9kJnyk/SEa2Z+s/EFD08KHMCZuEVS/cnRii2cl7wsOQGU+JysJ428uTIifSF2
tIdmvpKlZCzSeoTAY0AoF1npAY3xSO8K8VGUhT6RJbeJUi42CT1rluEgN4lWnFQjla8HotyRJD4q
o3yORlJvbnLC21IVV6L11uB4Z2gQZqImGN5Gw/ue7K3A6SOyCLqYRmjhZO+J6/rpdDq8iPmRGfIX
dMJykariuRqIodaccd+Z9rFq60+2uLM+jGppQClZ2HJo0HnKc4laaLC+jK1v2rfJqz5zs1l1nlaj
cGRh8sJkmwbNPefrnBNU9ty5c+uwMiaIoD4Teus7q5iHZSj74IRZaxCnMQQXDxxN7q70SNvaaF9b
XoKcN3Dum3vF0MHWtO2g3Ec0ZG8BBt0oBhVQpZAcnL0IjacgBlpqasaeLdtZcMVcBq8zFgwMdyZE
3mBQ3xyrGF112YfAnJ2WwEKHDM6SnhZvhg99hYCMQTfuhyT+1occ9Xr9ECaE2MkRXl9KrVWoL105
u9Qbnq2YQ4nrYrVunvSB3ceXX2C3rd6O9gE7b9OKZmnzTqYlrS1aGnYbrsYIgS1PdmF4nC4Q/x0c
dsUEYQEuO+0Tds2hSap7RxZLmiALtLsXhlwvgm7hYhLqJ4rkXUzXb/DumaGsah2LO7L+mVj6EKrs
0czBiQbovxJ4Kx3QqjaoTkOrw+oiI3pwUTHRry7WZtguK03gXlKMQgSW/Kn4JiBul6rwwClp5cKx
lv6A50uY57rPPkLqe/AWzt2QDlvVg1DW0Xfpxl6J4Qec3ZsTtK+67lxbDa5llGcPYbxMRQKI4Qce
IissdaPd0k53naObG2fNF0SXzrjOCW/P2F0k+kueyLjLpPowbJCwDbG1wCy7VaUnyPd776GJI1Ki
qg9LcdTy9Yk6JuOim1AqyOEcDv2IrHaWwxhqC5zjR4vlYWSmKCfzgpnmLm7dN7/3n3CibicnQ8pV
xtVCHyhGJJIULb95mo2qVbbPIVgEI+m39VOYq2viAq7zZbQTU4YDQ5U/WVHvDVXc+mJcx0bLVBYA
stsiOqGraDGliEE8iCZaBWguD783vkyJifivT7X503+7798+/bdv+/2Ov35A3GzTEZdLk3uUouIh
Tkpjo0/8CWXdE6z5G1YB6fEAmsNmxDzdF0kA/WuOAzHnm9+P/nXz/3Af7OQQ2RFtEXcAp9/OaRlj
NIkVsoAMUn9RHX6TT35vfj/1Xbfdu9OT1Lu+PSahWR4yveQH4L4IV06Uo8uBwT8tY4+4DdSWPCyV
e9P690MCEAgs+f1wao1rYHtqE3gxi7KfK8jV840Wwyf466MGEa0IxM7KMKbqVb33HODrLCM8zL8+
/A31+P28Gtu5YRcs3EqmS0o4CWGnlIfOGP5583vf76e/X3Ch6PC6/9eXm/kjN0tn3I89gBDxSgg5
851V8WyrvmWiSdrLb7pLa5tsbPqAwoB00APj1Prw+9G/bn7vywmXwKD06VX9LdCGb4zAUH1kuYJO
lJ68kHaca8WfE+Obi+WmIwVA1K7jARsW6b3+OIckTGi4WOK8hl6VOfykmGM5pXLjce7JmrI+VsY4
rnxfg9zLMmk5RYChXUpkxgb5h15xhYwwHqQ97gyps7iO/SUFNrd2HVctUX+9KadaGSGbIKdlRO7O
C+Gb2aHnEJBMTnlx8zEBa9KP5PH6ZAOLvZalf3S3PljKsw9+N4wXT033XjKkB9MO2mNUhgd9rD9l
EtW7niQUztaLpBmKS1NX3aW1a58VVZA+wIpPc56Aon7v1n2Aq8ng1xDRwNuNF7PM82QTMrmkJnXZ
qjytuZRjvhJ5Q6h1Zup7bdDvrMFoLr0jz/AW0MOXYl+ZU7mnDl8QtpBlZx0gaUgE9qU3LTLy2pB3
vwWORxPXyar+uHkar/mW7pLPnpzCPss4FsRklre4Vd7eNazglM487spaBSDUDZ82ikd2bmO2+bkg
3AR2k3XuwHm6/Jt4KqBbMPJXTX3avxHwlMFvPgYlcXdZZXHVmqkgdfVP2Tl4J+QEJoLuYtLr6boV
vCqEqlDi6u2E1yAvLpHr5hdde2S6pM7OFMpVVGWMVGi3QWpQG3T7s/TRdM8ZHekzPdJ9GBf3Zjjb
v0jHOc24eP2PRYsAXiXKtRrOaGEiuKST14I2xxJO03Fa4d+nZDTp9xsVx82IWBBDMRAu/PEUz4+E
2RM2b5PyxtBJJgxcr9sqEfKqQJdf+hWAQZLSsgs0pFf2O3joRAJQgKz1+UVkooTShIFKzkyO/xWB
BMEWI6z1731/ffn3Kw5h4SvVzfyM4xTvcIeg8x/yF8v3vjsxERlRU7sm5YMtFS00eQkicUi04EkR
V6WpD1FbPySnP455eE7zEUVFfRyU8RjPqcetbTyXFrY3zSc+2hxo30x0ZevpHsRMd8wza2Vr+slp
qRQNEmhKBjA7UmKI+TlUVnxqCuq8pN50EanLsQVaHKDeItZ7Z1m6/YtdmrseUtoq080KwGuz9qPI
WhL7QRdB8+/rEMN+GUc2BpmeCYrRP/rsVcTt3Q3Au2g2jDekjiC7TGwHIDtUSQnWOs9DMJy9MYUG
jzBRcPDURXMzcqQzhjxkO0bblCXKXwcOhk4IrDaJCNU1d88tY9TeWvU+LjCZxg9VHKyyjrZV79Yt
Hn2Y7zS/v4aaIszN9feuqrbgwv31UFr9SjOOOOB4sSfrj8PZjqgvO984oboPYlb+UZV0+kKA+NQO
hrgFfegufSfeaGapjkM6eUuV96+dsO7t6X6KuGwiGd46uEKnxEezkc0MHWTOVV8eidtQVJAXPW8V
C6FNd6Uul3WvvQQVk1czKpjtpiRtOdNHEPB2Snt57xn2ekjuHefCio/YHVtN4hZPoyQucrROdW3k
684Rd54R7cE7f9nGbegRYcbgKFal174XKD5SqCqbERoQtcBPAfFxL9t0ziGHLll1jNR00zwa5caC
CrgDXgAMhHPeBpfQFaqVjYGCP0M2bhUQTj2homzMfccgTBUG/AUAvxCxobYpwhotDjlWDP/Ywl3s
VPq0jOLhXIZHlypuhUuArPGcBGcaFHDJ8/rHDe1PQrIc0gPpXXYWPcnEfxibWO0iBykz2DHjCFe6
jwzzpXNouDjNIXfdcB93ylqNqfZiaBfMCMxxUaDYsv7OaoJtyv5QVtEfA1shIHzCrWR2I8+t6jEH
dmOIVkyLjQXSeiDkHKC1KF1mkh0YOfJhLiUbSz/CBCOTzMXGK2SH9FnRiYjH5iPxSKEPK3wggcOx
zGdCHn57jSjInC+QqnH4ITFmTjyinbAwR2/nEjy547Rb3MumekIx9dnbyU/SfVu2A9QXJO9KTCGe
RM4oOX+smZVvYrbfKE78zAPUk1cB0slwuNE7a9vNh+4U3aamvdwKe1qPNektbauuRqS6NTmOyar+
5ZSllnNyPiLNmjYOJ0pe7msVGs5b4Bg/dTRdYZqb+0IQBZyQ+4AQuFvIyNfX06Dz3m7pFQqTspmm
B6C9kIlmpy3yNrBXkUUQQxnZmDADnOL5xNUlwvou4+i51kzJ9gstGFfMuMZK/mX2xRYg+vSoTcme
FSk6hEZxcUqoS6FuPEQONbOZF9A+SrK63K7eRe2MBciKH6WlA6CXkeMwKxstXXFOHCQ6ZXDSPfti
hxXKNz+jM9ZIm9kZ2i8nIoXClO/dqPtbUck72rL+DhzpNWYoJZ3oPkuDeAE1wlz7enjPzHpHZ8gD
wQTlsWkrfY8DD7bW2OU7v6Jw8Rxo7mVWwmUlPQ3L0x9RT8/5UPT8bHFwhHnqAF48Z901spvvUPWP
NdoDCjW56gdI2zLQt10S3OiykJkY1nSf2xEuQG5ve2pjLCHGJ+T/AYD1fFqoxU9JBxjuhjtAkm43
Sve/9RZNZt9pA/WP/hXUGk/BBTVV2NBgWjSOeUZ7IuBIHYta39TFPuWZLWXry/XoGcFRC3+KxkVe
56XWisGYeYzZdzepYt6UElt0BtTvncdMWxkD0CV9Cux1SRrVTndcbM+tpe10wOr4DGrMgeQhHVy8
IsuKF9FtzibCpEMS9sTF9tnW6dDp6IMEMl6nnxm+iYMNVGeBOahZEXCWYYkTiVy5LY8eXnaC9CDM
D0P5gisgPv51z3z3JOdTAGxri2dY6B2+NcRhR+wNbFVhRWBUJ+uXvz5Fc7KVtjHsxmCwNxyyGS7O
xd8YMrGYUaXzR4Im8o64vvXoRFhwMh8J5++Hk6ThnGe4KfAYPRcTYXm/9//euND+NknRvfJZu9OH
CI2Gnh0buH3HaP4o9ji6tLm1H+mn8haE+11NxbFqmnIVaxKfXzBxtG9hQrKoCJi/HSxvl1Cwhaum
dyKLgEGWECFZ3I9RgS2cF+hU8eyPRHUXx1oLhk3kaC+/d6WRR4ZCnhVL7Ol2uh+aPN7XmrMWjYm/
Kmw2qJmJh5hvCAnUl6pyZvdet8Njpa1cKVi9ikQno44MCCzWySpTgOnCnlSBkegGXnH0gBoyrIL/
kCTwJFvwRses78oj2hIywVgCua7zTyOUGlsXnsXYu3RSMVzMkeXD+7dXqZ42R+SO+qqTSAXymMvH
0VHixaGKj1hoYx5j8sWxlesBFemRyDHstYrBRSJh3BiKholwGU/ZY3Wkt1AdW71D0VGZW8OySkoJ
PwXBRGTUiu6CT+cRIpOpBvLu2/DUJlRHXR6Cc8N9ujSacF5dQgYhv3e6UIe5pGiCxz7JF7or115R
s2OMEamKNr2d318IB8utnQPglfLYz3+EUDEw6Jr4XId+t5exvvp97OCE1PH3ozZmb+0SiqhmlNci
IEhF9rzTDPkFUWXa+8x8MzOWgHPcfVvqwMLr4RjZM326op7Rpu7a5jyAWFevJiN4DBwS6EYDPEDv
Cdzo+vcalyKpfqSQypBybjTFB3/ozTR02ZmxdrXyvE2JTijUHJRSHt0kocKVEYQzpGdQSCUgI0py
HOw7+z4YqPVGv97i7X+3+uY5wViy1qBT5RWSy34i89Kc07Pd5J+c2/+1Q/xPdgib1fS/s0NAz4qL
Mm7+Lz/EX9/0f/wQ7t9tX1iW6/m6MDEfDD9N+4+/cVT5u6MLR3C3R2aMrYOxLUrZRv/4m23OX+J+
GyA1P8x2/2WOEH/3BcwBvgV78vwT/3/cEUhcrX9zR3iG6VqYI/Bl4KZ2fX5V9fVxHxdh84+/Gf8R
CxAhgHCig909NcypWRqB7IzNlCxfR1uiGp2N8iKmqqldaa8lVf/aq3VvAxXvW6gKYlmr7ZyI1QBl
uVyHLGRD7N/GpkdSmDX+tiPIBcQ1Yks7P3lg1FliOm2ZhfQOEueZdc8zvkJrcB8ItDwxkqBkd1yO
Qw0INTR6TJENPbg53bj0Fbr6vM7ajaiZRUiANLtsavuNBWNskb0OJX2aQZHD1psnuLb6upDZ1hiS
F3/0TWojQHKw3LHEOXa9ZvDwoUlMREYUh1utcpxTk2TP3ohlH2AOlSIFND6P1kQwJcbwdRAHrWN0
gHpM3qiFlqNj+SfXnfZ50HK8GqB8JbNSh94Kq3ZnnlA90LHFgHKpQO9MhJwsnXEutHDXpn4iX3SW
qbnrgQvNinSSiJgCd44Vgzd11gjT1+Qg1pffm1aYe6+uoS/qc4uWv0ZmDpuxMwggz300VvAZ1gxr
NXiWBK7ZsXZP5AckMn5fI6tp6xjD8VfYgnkCjfOEQFw4IOxmwqvt43BUXYfuWSfqkIM9Q7/xRxJR
qPsWYfCNtnG9rESqqa62ojDKsETbbqoA//a0IGZlQg8SkdMSKrjE3k4pqawqsTDBr5ogRvgIJXKN
aO0ROg7lhCqOOO+R9Mgk20SC8ZI1zBQwdKnGwZSF9TTpTbfOyyxe246Yac49oJcJRgTSzNwhqSuO
wquHjWZVsuDDSnmdCdSMpew7bRa3RHbLwIDB1E2Y2FewRbwHTjRsCktbmh2yydh343VdEkefx0lH
d21Ad49gcmWOWnNOSyooS2BIZ3rYqtic5Tv5qVCCZI35hqfmjFH2QMj6KcUDlzFgW1VhdQ3N4i0I
GkBqNFIc+FuorNBrDEG1y3H54a1mSmFRYtMG6RhE9i3ajYZ8UcdsVw0VPZVQfabqvncRZpnR1F49
gIRMpeIzXGccsZZBbWKRnaENj7U7hpe8ziHQptQJVul9prBDOGGc8ko093ia0W37ebgm18aqTWwb
RvKDUuZMksWnHTHaDwIC8bSi76+1NG4a6j9S5NS4mvS5q6RDxesEp3ZdXcJB+IeCvZJ9Olmrjkqp
b40vwKAcdxt9ScJccC6Bt2kkRq1cjYQHmpY5gyKmo0cOMKWNaGwIsn5f5eCM4n5K1xMRHUs7kZt0
FM7JA9RJjYdFvgZrOYY0RWFvDX5/GPoYUZz55cj0ER+1tvF1dNmTRJszVt4LZt6GlzNIlxGZuF4C
Kduup5dyTq+wC8r8sSpv+pBsQHejfyljfwnNamGUVE/h6LqEYVUHTkT1iMs6zjeBihEO01R2U+0a
ialZVePw1JdkWcCqQ87f8BRFDNPLRC5nWhVO2+HTtMpnk4HUIidKwCHWchHY0BkEIXjM3OrmEmry
YuV3uMcPUYUo1LHJyiVrGKIKQsjI+5TRG/44tfkRuTkTgPH/5vTnxoV9a9vimiEBWaZN/QoDPlln
3oyYn1LSk6iEEA+jXUeia28i4qmcIppuOnicOhweasGECBRuXpcl6sNg5QXqEFudQgIpk31nRZ+Z
shFF2uknQ/19WKmevt7wRxYgM5jYfbVZxZyHcxIrrzp0rJpIuByBe2tulcTohNBKL4s8uYVlwKE4
MsjWCh5o8/+hA8R32SPUaENEi6mUN5xdW22ob5n/GHkAfiN0E76tEXqeBSsEN7ua621suouomidQ
u++Fim8N/rtlKLRwh4+Ors3UgCvyuvc8GONDlTgLzzExAvUcNnvhslWZwTJ2wyWINBf9Lnjioj+0
kFRyGgydrL6LHwwvN4K01cEc9YtogfpkOMkxW50J79szVGBGNFqcJWBTeBjoyDeFh+DqEdWaZ72A
hHjPsiAm12L8rmJ9Xw3j21hZ1aburdcwrRgl1/GL0o1LFHXO1nit5ny9WoYmpr8xWqI1QG0UM5ty
RPMSlwlQ4mCAXsVAFVcFJ8hmepiK/k9XzCAMAOpBcOcYOrxcBgGR+aecIloLg+/t6C+VV78J3TXU
0IMxRFDovFeT7uepdGFI8F73NyoqLSanw1X3Lx7qsKUw4/6qjcW6r+T35Nk0BpJEMunGidF269gE
iwjs9COOY2J7YYQZAcIe1pYnTTYP5sDOGiTtj+3IoycTjWGCtlF+eA2dQwAHFckzK3cSO8ExgqMy
FBLipukFm6zXj+TP8DXeH1VK4EEKwHYBHKhxPuwOcWUU20/1LP1Ky2ad+725b/JeLv3XRLfJC61t
ut4u1QXyXCKLsKGdkWiGq0bUEJXYN9pMHaEvPo0uBiFfjetmFFd/8D4crX8WpIAHyGs9dqCNSaAB
4+qlnQ/L2Bzf6sHSVhXwypVGdyVjTEe/yYBf5Jf7Lnlx44TXTLKrATmDHuKab3nQVxceHvM/JKO+
y8bByfHkWrrax4ZHL3Zew4dufLJ5Y6xAg9AN/uatOqHAHtiL7W4DVBIBgkkpU7tbXw7FTs1H0047
IjjnCNQXP4MFdKIeO6QRPfN8ob82gXOvo7uRYWV/1eouqC2ydwXHl25uUsVUUWHjRMfOBbAzCcCA
UJVRhOMfuI4TLfE21AP2DZauxPjpcrbSShi4YpeWEa2rmF6l3bnkAuefOC2urWOddVl8mq3zHjbP
qg+OZmxsC9dcA1ZCA+A9BumujZynHi30uiMEuhDutmjJgNfJtp+FtWl+dmVxSAb5MY0mJyR1I2Hs
3kDnaHrlt1mLPZSLg9kCgqZJ3znVizF61uxeOuo1OJFa23E1buheRttet/otiOfiGBfeZ9H9aaMG
JVkDfjIfJH2+rPwCXT+mX+Bi0XziIDNC97UpgnMTOt/CNREbBu5PnF2qodfO2GfIK0zoEGaO/4Zn
IVhZOn8x+o+VrJzd4GghDpLihofDJXTcBQlWHQtLdCsKhHNIENLaS31vyV+pXLq+eY0sAAqUflyw
SxP5jp9tJjHduTL8DPv2SSTawZvrSr22DsW3bSEBN7is4ybf1FF8VV684DnJTYi0d0pMm0Oyti9Z
wWHh/4ID4/xVq9LbNHWnvAjWmrcr8WoZ9boIGrJ8h+noNNmDmzgljkz9qTVGAixzlhaV64/diMvG
E/t0SNDGqZcpBxxBcRrsPOVx0HbBFkcmmXPCgTzU+lsD88PG9MnnqlOfV3XmY1ckkywmT4eoWQy0
f4jIkpq/hcC6rn37S2H4Y2757qdEFYYoEyLv3jEm0PGGIH+LJnI4/SdXZ7XcOrqu6ytSlRhOhcbY
ju1kJCeq0JDFjFe/H6Xn2j3XqurOiB2D4IcPXtAQ/1K3Q4VZbVuaOLhc5VQAQKNrN6mhej2CGgoH
ilhtIgUdkt7+oKN1qhbbBhMmdEOKGQcW+ksK+yBOPqPXiuDsYXgGDBn4KcW6yYgJHVkBIvajHhum
yPqrZvZgwyb8KJL1z2Yk1P/5y+/juK5RQ+0z5Z9X/77l9w8gjB60adeP+PfH71/+fWjID0S85njz
f57/r6//ffHvgf2f16RpskcQtwjSvugk7/d17LDtf35l3W//c5y/f6oh6ZnK+CBYR2Ku7K/YlVT+
7wf//pAssdn9+/D3Nwgg//1c3ygPgK6OBsXGs3rzI//9jt9X4QP53y/95zl1JxKnkiZTAWzVtNz1
6w88EiRA5yE+EqGIws3vk7+v+f2hoZ6zm/SGUq1+Kx9LhI7o/3r/vw+HVJqdvjMeELBXuMC/fwH/
mgZAXvZlG8MI1FaZLLySAQ7Epvv7nDFMqTNmHS658MYAL7aXicbb2vCoyt0jn+gf/f7aC9G56DAr
7YN6fByEY6s+sVstGjjGfZLcKb3rDkEpoLLOBjLpTG/jRbmW9nCiPYSP+p7IhULPHUwwJb/X5ZWI
FNJo+QXC3gPjRyS9i28SJVk1v5rgPoNE3xlkQU5sxz/JyXoKAeS89sepMi7ZzTwr6IB84S8jlyCM
DxLxsAMwhU483JTR73+Yv+QqPb0PFEHfG5Q+9yWUUGMTf4wsPLkn5oGOMhOG2HiHBN1XAQkF7+DZ
oeBXDu80vZCserC1uMpnewxRNnLaQHl9+ADjRj+jaeQAhX6pbul+1SV4uCNMfRhsQCuvNSItbGnH
LDA7X7qpKo3CYJImV/V0c3jCj+icncwzPCXwQSgE9b4oId9HMvuADFE+R51fPgsl/Z4DP7VD8QB5
tTy2svxnQZcFLxMT+yqBbiNoQ9tEk+xnoKim9z6aOtEwbcl79F0c5DTJEQ/aQKcgZR3x+kAXKd2x
jtLpSBFgREekJKwDGpWyqzvqjcaFepueE/EufJzb0u8wJ9horaPssyvKmE6UneGsb0onuxbX+oK/
p635KwcB7N/GsOEGxjb15w/L/4Np3EzFFp+FGR5HuMv8vHctfdcBzsP2hd4bXCUgZ6SYboV4ywe8
/A1F/j/qqfK+SEyjg3VED2v+g1ah8I6g0SGiLXJ5xYPgRHvg0DX2tEMFltxFcUkPUTRzzjWIv43p
nmFk8LStghbnHBMXQMg5/Da3AzDSbqO+hTdzS+kx0M/xUd/q38Un/46MteZV32af8V2qg/B7pfu9
qgk2B3Z4jjzkEW3CLy6AsrFaxhWUyXAHoE13f8Rz8Ypb6pldsRxtQBgebHmSUTd+D9++rLt5phE8
eFrq5N4E5yvaWaWbyrasnSkiwa8AhVi5mR3QjkIpJ/LKOyyR905wfJTjFPe9fDpFz39wNpFAFDt7
Q7KlE43BrAS6vgG0DXOvhKUhgxJ1JWdy8DkNpOeZdt89PGhPP8rzM8L9gvPTIfT2iZEK3IvkhHsS
345yw/2WIBLlSvsF52PkAZ34Mj2C7K1RgKvYbGVUc9rRgWU9kBwJP9GlOM1ed6hOkNOXTXofkUPb
x6w4wbKnSwz775i5Ey1jf1veO4pJ7yhJ/M+zFDT8aJeb3tBRS3nuS2aAXwO5x/XLjjBeces7n5uc
6qD+yWubsex0G4hiSBFOTvXSHshQZOtFDaizUOtxli8G29cxOSAY6Q6+DN/sqT82p+6Kv40dzyfz
CAPcgRaxmbZ4Efo/6rbB+9UGnospJTLYvyPlJ3UCy8nIUamfu83rVxo0G0QSbtR82L8RsGsTDgW+
IbgMOgNH4SkEjWDj0EjVbp3O3ExG2V5AjGm3Xsz2Zyvx5/GOSUxIAwXgKCj8rUGNYxfle3GnfUEm
mJx0u1xgnIWbHqoYNlL1Nn56nOmrWMiaHWnRvlMkSZzlNfYAHPvpe+ylu5XwtSPPKS8ETFy5MoDz
MeQXH6ig8ZkQpXjicdli/IMrid/Ibv70XlZn+dL/LfAChwwl+HgM1xv94ei5R+shfoLNBgHtKX6e
F9ojTuiOzbv8Tf9SlF6IdCll1YOHxBU5tStVksNEpnuJrDDcYUv9GL611i26Y9356uRa9vuCmq1j
/o3FU6LYn/CWdEdWXeEJ7+b0HroTmqC4evLMqkJYbBfDphKFL8/pQXET00g3/ymDRoAA7yif4w/m
B4hI96PHEhaDZK2PDJYy4Kp40U5jNN0ff/rLGAzGiauz7LGsddBRaz5NF0AkuREW0YrpZ6Tx0GOw
xJoP4FuhD3OLWif5kw6ISAaITFHz2jELI6dEgWlBe9CBKlU8K5s26O+Sy5aqmgcIt8JzQr1G8gFx
A2zn9XkAD2Li1o8/iUt4te4YV+WTzZItsHZgtLsRi8OIy9877aEUzTOPa1AH0SVmo/enz5lIVXSn
yqX8wwLtrPeeUk35ke8WG4KtrYnf0C3g4urHhz9sgDnnDhxcoX/JgyFcb3tMiJfIzxQus9s7/lTl
R3TJrgszCgEGR/xprpzwetJHlp4p3MaPDfNtm5h2uEW1Hs2Pp24z2P/8D/x7+QRss488v71Pohsj
seBSZ31yQXGHl+Jc3ss71JaHuglHmysBrmBEACb1JoBaXzQ8bfNnUU8awW6Q+BxBugQWKCVMZkts
HdiS4NAlQrC6CdzzH3YGlpHXHnKe4LCfI7UAeU+12d7CHShYD+78hmGVfJt/9dZHwQTwqLL3GUIt
c6UO2KB8dlJOEDvli/RZ+MBtMG//lH/yncFynllfBtrQshNSn8uw2rh2lr9op3i3hYxU+D5O1aA0
+LlDUNfNscnAf93WkVeOvA46W3hZtvGPBv89Qe+xNJ4qA/qq+PJYES7rGHhKbyTen92reGei/jxc
2vLRTtnX7wAbHBZP1gxkPWRH+zT2I436yPajff+h76ot0+BP9BG+C3tlW+8jX3ApAJjO4LPF7sr2
XNMaJdQ7yx/RHkz1RAXEQWfpd2FyWZywsUCWwMlezp2N1QSXB3i7NTxxc9q7iVeQLTqzt95EsASc
b+Le1mFaBwNVI7vamwpUBo/VsfVhiXXzNvsoCNFY6yAA+8g+JC4z3zxXe2THHJIGQaJYQTi0oI1J
DKfu+Cnmmzk/q0O2h4biIt2fZvAOD0OHsqcv5RujvxpmUI0oyDYoYzS2KG4jbq2ebDV1j/uz9Az3
wPkJTIwFN3tXDDSb2PO6opYbv8w9UDsS/u/UHfwICYX35vTwE+tcbQwvCH2qWW7odzbOBfb4rNAm
tEtvvKA9OWIC84nbcv5Vw2CDJT99K2STsmIdBdrr4g5iuRC3EGLOUl/tsOHxhJdkKZ90h7Gcb8yP
KEHqLpsCSKTGRwbcjnivclcscrjc1CrzxC0dWLYrylSTcaXEqYWYTduIEwuBUHzJtwYyJSpJpInI
OZmwTcfwGG6s4V11qSQ8GCksO9Im84tT4i5IX3+ytrGfEEhLBjyZCUE5sgacyy6YmTeWT7hS31O2
34nC2JZAlYl3YuV52CN6Ej+1U98XmzW0wvkPFCULO9YCA4vHcwsZ8LnWD9TjC20HjiMavK9lP4S0
Y2xTtVtsLbRgaEFsgP28K0xttitPZ465XXGRI0JjaFHVpvLVH/VHqDaAzX7GQDEJI96qE/PceAU5
uRVbe9hSMZFNhHQdiv5UV+z8WYLWMToAVCgSN92OUknaUIG24eTR69WRGl6cskXrCAFpJ4F75OhX
EBTEO/K4x1pDphKEGU2xlZmt8rTDkIKSypIBE/WF5zB5igAdHtN34w+YH9A20+Bz+YZvGJr/XA/W
PqQ0+9RTOeaAPQFhX652dhJIPPZtsq2uhC6UH8VxW6s27b8K3c71XnpM/z59SXdJ4jOf0can8cTe
e1PHDfK7uJEAAz3OO9HDVAX/0jI9T/vSwemUO9bVuxzchfgjqIck9vLCxdTJQclcJCySvTCArZHC
t3eWP4iGgtc/z/dy9EbZF8tnSKDYePd4SPeueG8BQCLTxhHoBGlbRT8q7XUWXsLpDVlyGEosLlli
5++daBMRvnZUmAnBH3bZOvIz/hEYQ/iGBafXI8CYUeFCmWW37JHlYMxrJwqNxq5nF0CWO0ggOTr1
MVyvHkOpvGdXIb3R1NnNaA2MW+2zZScYz5kPgZZuOxJxcu+SmEmbodo0+UV/7NDnVMJblvgFq0Hp
rL7Ja/iisJrJuDjBBis/G1CwYFIMsi3l3Esnwhn2xw6QN/IgP+YP7f+WkmzjJrOPSlCN2CIoiKy8
wcVnRfIrzalDR6w8lUtzokkbDUFisLZhlWErjV+ku7TZGDnQPDdPgLP+JU/A5MW8UgtRoSWCe8MJ
RgGz7YwaxW8XSJpYBRle6JY3C4cCBoPqtYZbRMFpHX4b61TQDbMC2jEp2llf1eM52RbGRvJ1aVeh
PjbbaxDGPqK5dHrmS1SjcnegHI3ySzUeUnTFwxYX7fk5TyOcRu1YwBZ2tXbJ4dzhEX/paGbeuQEL
mkVEB3BK0pR9uU7PSFrMsIwe9JJpl2BItzHUD9M4N8CoxB1btiQ7lfo5vsOUtT4rAXU48h12Jaxl
fpBhU7Dh7jfiGfwNza+DGrGXE8RO1Y7K9/zDYgOJiUrwiOwD6jSs1FmAHQ5yGplw13BU8R/WRq9s
3F8lL398h4JN7O5g+JmUW1TIOGjWnMy0lWoXUQthKyJgYq1bssuEbseN7YH9ye5OzBtcGGlh+4AB
beLXmnq4T9zRXfMN9SsHJayn6CP96A7v1ba036tvZTO9fi1kYm+W4HTflcoKbmMvQ74fszDNR27C
q0FMwxCFlMfXNGdy2Q2aDJcEbWdq7FRmSe8+hGsSudNV5yJ9AMo9TbqXfBF2GY7CNmYcbkhVCG6W
sqAix/M5vLKW4ssCTQikD4N4aoJ2IDWim0QXmSiVn8UpP6Y7TsjurhCvKB5A9ffXjZeq+2ci+Cw3
ZHrprjgV1WZ8nr4xwiGkiUF6RiK2IlBmbYKiR43I0ju4JAHr69KHEmuTQ00L7QWX1ZULSlWCR+iA
qdvYPOChqp0fbj0e141kujK3+CYyd1g2LGPlpQ+YcCnHh1+8yZp1KK5MXmYkRkOKR72ANX1iDbJl
wqdxg3IDTfCtdEBEglE2/wDM/87Z/3F68gyIDTsskUlknfqveJcuTHe+JSdpOGPqk37Dact/4kt+
MfZlsFqf2Prx93ii4ZR8gdg8WD7bXnkkyK+qTXYK+1ORvC3GDu9oTiqykWDIcxc1gJISAmHx2jDt
7woBlfWa/CEnN3wJTuBG/qHAJHymXph/GZXbX2R8CNYFsvCRveI+FNOZodWdyFSlV8JL3eneFNFF
XVnxT0AnvxZUak7USlJE8ewl9ovaE4louTgxDSlH+qJwFEMthMWb+XT0s5DEBcwweCUI9qKNUtlb
i7QPDT7WP8FOjwRNmnX7MQY/8uT7NPok7YPilYVrvpWB5GI9WUJmoEOMmtKp0U8xHmK29cqXd6OP
gy526Ga9wkKSDmVI9xF54k3w4cEQwi/aoTtHht0/j0/Zw5e3YfOwiWbhw5XhRnzTqX3oZyDu7Q8D
aIsoeezIWAY4LFm9Iy/bwU0/mkODBdVNewTCV1iB1MAABNqDF/nWGQXOWXVCKi+1i7B84b/WX1qA
j+vtsQ9fm/vIhknSOdpj60Sm/bjg1uhcG+O1FF2pdD6AVTY25UQ79100zQZCCBcgNWYPjQ9ZIP0I
/w7X0jqUDC8Q3IUNEB5Jv1p3mYklWtUWMEuq9odq+DN+sJ/xNe95oBELdW+v1d+8o/lBvYmcDYn5
qqWp6qTv2fVWOgpuCReikf5dZ7suQbPvOwqv+FuWGxAXlBkxiXaoDrQ/KF8/HOYsvOxlsMUfZR9Y
z8TmewQ1yS+7xe2pYcpv8lvicyPF9Cl6mkf4m/4s71M6ussBqIjsk0ywPRdXYoH8XZ6Dm0E3jJGK
yeGa0BGEres0AinUQdZix0/SBJmfue0RMi7PivJeYAxNSJ84S3sUF2rNXnJoU3Bvm9y4V6E3qmeI
B9UrNd/KAA2DGBfBfrvPX0ykhJpn7voRbnXV71Nk/oqThT1kmX2WbAQ1NbgkquyKVxsHcf5Dha7Q
d6JxwK5Nw5d3+aQiYwHBWf95UsJ9ji/sWN0t4zIhAbfGoXp8HmxlU5WbW4qQ8eMbAeYBn1kHGRen
D8K/xYlR/0VtxFKDadPC9jRAWrosaAdy/LU+YuvDJkTogYU1dPmgFrWbvYnPGdkVaOI36nSE8AU1
DyJesiUKltVOCJ0tF7qDx47XN+Vzp3vtXvlnrbhttFcIHMVzScUZ4wL9rRc2JF7IzdodwUowSA7Z
2+vA8oPUH2EYq8aJTMMsPkTI7GxVZsEJuFN2ZEXlayhfk7UxmR+s6oS/sY9rOvrSyHi51vjCh32S
XMJoA8LTnyLydQq68l5Dm5ls055e0YkHP+GyqOogTmj8EEQBm402OVWbQE6f4hSuvj8hz8l45oja
kYWURhic6TWLZkcEHRZTwzC93xUwP7LcXsnVq2tOVqMnT9MnV2t4JdZiWUNFFuuudfSx6BGXhm/9
/fFF6kJcTC2XBRKRgso3NnKyJ7HY/6AOGb7F6pUQM6HoR0+opf/4yeo2YW8UDLxG76mjjDSdjhVW
k1eKGkytJ6L2bNtGxxla7riR2KVfJYilnxAXBEepKM2gWZoGW1J7e4rBigTQMIZXcWSmXYBUGJad
3ETalGDt41NresITFzkGM0utULUtejjH8a568w7hS+JqVNJ85bO7giU7UPCoqdYQgJpvRPcZdWEJ
zrRNKkRIIVGzIkZA2j99AVOKsw37ADAWZSMlpx7UlI3ozt/MQrvITnWHkru6G0dPC6nBEJaAjMD9
YKCq9DNqrwU5lHKPdsn2j3ClJsqSEaSPHSUlDosbBPZ9/Iko5/xV2RTrOaAjARedsAqrb64owJSU
FCndkSSFb/N4VF6LU+qxt71x2cTkNSTOIv82qdCkEMdcQfzE3ustfk+jLUsDR5Pfp08+iWVFI2EX
sfAiTD1loKduOkmtY5a+WR6UT1Xeyyxw74/r+BRP6whMX0L8szj7Y5KeDC3gwxCjZdWSuTLkFldl
g9rTC51kbT7UzviCCec7r6+iQ8Wg/sRYy7pOeyYyxWqQYE/mkQFOpQm9K6+sqCh6K72oCXJCrNQj
UV/TEbAbo4cIfWLRUgrE9EVrXvM5oNVGM5T8Nb3xWgo7NcFF6smaz33nbgwazSVvoiREWl2DxTqj
hcYvvG/sXQL0DbQMMomRy9QEfBRybXCZSu2V7gz6gNZbKfztQMfMMBMBtOyotU/6e2H5erRBqoDI
uVX2ufYqsPRzzELoFk0wR/Cfg0mc18ETr5kHSzapNeAXIBKMyoLer8d9UB2xOy0DaZv3EAA3Y0hh
Z1cCExVJF4oV5Yaj51j5ZH5RJMYz9XTubk2BFB0tRmTld8qdL2Ql43pULCkTYu5+3vzKsaAEhhpx
45BylXdxgnl2S3BtU4cNjfWS6f34rqZvLmo/vvF2vmdNV1wudEd6Dm9pz2XljDivinBn4I64grLh
kCT69bTA+PMCvGbt5xjDmb2QK871UlHRsfxEdM1lDYPQL8EABvdrOBLgu72Ku0iJ8p3RyWfq04V9
LxQ2pfiHs84oNtbpC2V/HnD4VNa7NRyBXwYDsjyyUrLzkVJLFRvuepqkKLh+9XgXwxx3yAbDdI0c
uans81xVdP4FChoIlzLj6XgDbanQP3Y7hPJlj7HVEDJDNdKBg6+3iFWBoRRqrHAXob1mLi3KdxRI
OKOvhw8+YSg3ovBXpWx/NCOk4dZ9mzoJpUr0uddBa3q69IexwkNKrrK2fvY/38w3WN2WQ8CJk5qG
CteK/rhLelIp0L491moOlHNFsYFElk+dqi2Xn69n4y+u87LjsvJ+OuPrDY0c3sS5o0DDbeR0GPSK
x1ExifgLL+F2wPZ/0BpeT5uzRXyTQ0PZmUvHJeAYETPg/JfK5eM4c97E8TII1ptUAdt0C5Bt9noD
yUEhha3tG3FuD2gFyfTv2HuIkii0OGbvzsfxnS8ernQJBDImn+/ldPgPUyQ+UKfMoz1xe6gLp2TN
qno1tBOzQlO3TPlc2XfatqcroEGVoAksuuDfuIl82DoxYoeJWmtuX9Osuxl7lfzH9LmxTBC+gxdy
2zlDThN/cyRJ9aC+RPIGXZJ68Zb8Uq8KnPQPgIES/cKQZCo7krXJK2dBxpSuruVKNz3bUzwRUooJ
V8Y8Xx6CehaAcnqzcU5wIUdhzDhzPmhtktsoiNUcuA28FunbdSwCTKH8LK9DaoW+UnEn3GGsAuu8
jz9aE4Ab5SpzFLyO2yAhX6hBAIV/YDfG8QFiUrnzhod4GK0D/TrGB7cSh5kwD2oJ2UDMTdxHRsAN
Ddblc3IP7+h19hmkfRwVh70caGwwLdLK6XCZY1qf+2capFGDjCc2jk53y4B4TlxjD5lkBpEUBbTY
YJhYPpx0BWW3IuDomMfawyNyRE2wTTzRgmQjOUaxfV4sl+XE6i8D+rTAxFoI5dk2V49A2kTZN6E2
yceOj1/8uQhKcUtr3MJvDNac5EWaL2qv3GMOE99P5p7RXnnI6a4IrsoBw0FcHkpIlEFNRCaCcUub
a72w0d4CoiN7JE8gHBdo9uvlt3OPCk6h2IxJs76r0/afK8xaKnQbMJVcH4RDyIWhRo+I579MW7Bu
nNkseNwS5iLXR2sDJlyxdp2c5qy+UMPjarSLh5YJItmMQjAFhuzKgscFK9rNI8fjfZ1NdK2VB2Ks
fgbgkwvLCsTjRvPWRKqAc+5w1Xl/WiC0ANGNQGMdHExInAwr26cm9835cV8ZliF9O3WtT47Z3vqs
LyHnROLEYIx3XFjSPA6J818BQQbgIhyLvJBiPsJQa24KPjJWd01+X5Y9X78OgoFSJqI4jjlBtwdx
EqhUOcnKIAHTxfImKzAaSmp2P8w2GixOwOrp1OjXyGCBnmP9D5MRd5IvUKr58zpeBYdPHsztrMMC
eyd7YJCR4JIDq2Rt5XhLLQSBDuIE4U14FcF4/k47U/V1jOJUap7rSkaVL7+wZxJaKC1QOPSpaYyh
aBq0NYgKVLlYL12VjpTlaC8PcgfWcuBddBhBT7l42YTzflAuQPrrG3U2kByWuZewYJQKKkQXIwvR
Pl+XQk4fUSFBdivgd+emR/vwwBPc6hr1qpqkwrVonINheQpfuKKifATZhVcqd5sZULKGyAgQbXQN
/sOmMT/Xca1cuJcUWhE9a2h71jFyZ1QKCdkyn5nVtz6ASyq5rEAFZVLgXLm1XrcZ7VDWYVnGCFch
xa+fDPD9MtIOTkiPfNhoapDjrR15LM+lumMYchZDFJBACwTqTNDGS0hK3kl362RrPZ66CAA4wi5M
Hq9L0IXdMNNAZJrJthw/hC8QKyxj6k+9ExDONJ/z0sO6UCO8sf4YzaVCBMhy1pHUb0GWK/RPCVKO
luC2XJ4FZtoTnT14msNjPxeuNvwZutva9aKU8PAeMTEChGE48xTSn1lMGdfMReSf1A/KCHgkKkFV
bxiY3AqGLIh/SlJFHMxPzEBEXxn0PM0UKSIMfwlDHUY7TbzRhFxHCXLdZObHtr0Inzw2kemJMem7
6ZxCteWusZOjySuYOyF9hgSYz+tZ8MoSpz8ergwxVtegeOxRteIOTNZmjaSZ9wLYzzcqIny90brM
PD55dWvE55jt1CllRiNN/3ldQNY9O6OStmUlAaC8oE1b+AybXrswLQGnhy16X4it+tWwk/kotM5i
D51WBjw9kFBB7RJkD4udy4B6JM8TJwTYgVkhtLj9ufqqKbiDW2IvAzcMDEy/V7RNNG6E2RcpnUfw
VHFVZGFAM3+vLhsKOVxuobiERFwsLL+LEZO1OmdvjBmmFEfGSrTg9MER/C7nLEasHNyiSAzEbMtN
Y+XJAa1gY8tE5iRjt/0AEMICxX4naFte3iPgZGNwxQXIwazlTimdWMb6+NiY4IyJzd0Ita+KsbPG
Pux9FMt4yDUkOGO2iBM56pkOjmZRtl+bDNxW3pVHEHPAjB8tvCpXSk4yjXahvghgybTPNd5b6Xp4
igcsIdmCPLEJQDjBDKsYGP34e4ir0uyGelqmfDyDCaAlQyTG2RtfLPJnaqMk6+Sr6/YN8oTyJ8gi
vAVXmEHXgvrbgrSgmMzm3FBhConIG2SmJdPHzD4HTqpCibVEFo9fYZio1sudUncTF3MVikGxlm7R
oOGilBUssHW9tDtIuDIo4YQISR+f8M1OYArhv6WpFJuUBI+VFCTnPOLwVenqJcbSYSf1pbKz6l8P
OUBUhYpCqqi+Jx00CnR05V0qMKaQUdvCt6XRLUBqQduy8P7VFoqgPKInKcvMpFEREUBmEZ8sCmfI
SIy7uUlPFQ6KPjIYmL2N6n3UR8j7GIZBrECZEBcMxRset1o1SaRW0Z9fRSBj0b6bPPoYQzaZSmF3
fix50BteQlwDUxxqNaBpe+yszEsN6TqZSHLqS/ift2MUOfthap5+n2pSLHwtRbz+fnSep/NmonJT
rLSgQp66Xd6iijvWMZesH3CcAiaa/v8fcrQAxPx93EFD3SF4bjpSzcRt1P8tzqO0gabhWt6Oc024
IT7/+4JET77MWUekf1U++v3RoISToZDxP49/fxtahl9eYMPTgqKMDW1VwVh//UcKSSirJMDYdo8P
bMPS08zupE5ItRhoawDf7QCIhfD2f4/WFECENnXaIaG0/vr75D9vXN8NspO//PtklYbboSEH61pq
PY0BEvL3m39//MoxYfrL4fz++vukVtWvlkgncVJgK0U5FOBeZaer1gv7+2NcH/6f537/8Puc3D82
SqLHATKSh9zIJL8YVq3OBYvQMSGRe0QCK0D90ohyiyoKlN6O/oYcYZSIIormyAizELPCdMeAIDPK
oBWq+0hlZgEspplreTuhMlBMf9tMxONaCD8jLc2ICOpdGVod4o8ajZEFTFtCCS0xBgAEQxGdCkTK
ewV1VqlaiXQPyLxZZcJYR8sYpSlw/KuxG/IEpo3H87nq2JCH1RK8yCowzTMpUfbUTCub0ETAsx3M
ZWNN5mfeXuG4o7vXSMVNpBUSk66LWFv7K6U/0OSKRghFErXRL6iNnmtxXp2AAL7WY4gAC+HJDOYw
0Brk6ywIWqQE1OfK2cfKJfFilS0NoaLnFlxlRdXKTLPwWK2ih8NWjCWFJhyuhCjO0TXEE/eBtvum
zUbqUJXqWZD7cPjkSkez3xZd5zZ9AWDPOKQRzlVzWn+jH8kGHREG6VTboopmeiKkdOvZhBDVNvAh
RcRMSsgKBboyC5pBiGTkXNTBdMeB+qiFzm41ggjJJTIMFNVeSrHbgqeP9ZEGbUL+XBpGvEUEHhQO
VWaTAqGORTBtov59KLloeMSpVF5fFIvcoZiINkW8UCErukMOo216hx+IsYgxgPhX7Ify+FPPODA+
+lWYtS/VICuTT4sKkCal2mZSsBVCoxH+UEEDpqdYpYf0oxZqO2K8jGDakghKU18c81q+ymvWBRVi
a1JCBOoFg9YAeWSdJgtzrGYQjEB8jG9lzxELQgooUDAPfTdpTyJ7l9E/dsUULQT2gD2rR/pmdESj
ovZpJZZ2iHo2OAw7H0g6RK+STmYIjrnfCvK879H3Q8OvKPaWMkCUEBvgbFrpZtIa3ktl6EVjAfE8
+zuW44DF8qAcCzTyoaODkKLRCwVl2UuG9qeWFaAEgxBUfVwygUy47UEmR9FlLE6toluv8VpC1Dxr
VMw9wgDbJC67bY9fYxpW5V4TsKU1tHGT1t27Hmk4RIw1WBUmr1MLxqWXYva9eI7dLDLjdRCR58QG
puYVbpfVMtrLCLctUdXvWiCci3IFFRXiEWEoCmfVbPNUXNy3fSzuH5jIbUeQtKhg5SCVRsh7Sf+W
xqs17dKlfiKx/87qtwGbfjM2EPugfTwpQyrvlHTZRWVG9D+HH5qiQ+dIx2M7RBjB3fLa8AdVsg5N
VR/g03R7eCv7LJT+KnMLgaaicMYWQK8BQFKn7TVNSgIhQUJBhHmUS3i9Lc+dDnm2bRt5VwCOgOa3
NQfsQNCTIUmqkFRpMr1F5C3vcSbRvsW8zANEloMQNWRPadr72BTvIwYWytBLwaJkT+tIh6mLAgyC
J/LBeMyfZlrFrhw/PPMB5W2EooKCUzARf6vWRlCkzRhXUJp1qDaFBdYDKdB4n7CPWN0Qu0sI2Xsk
K15Bi8BAjBoGbK0ZW6En3tLkUvTlyNjl1cDGYoSzm/YP/J6idiuJwrIdlWK+4ACOYKy2Z4jkn1ko
HzGbcuQOVRwpJ4/robnpI521saVs+Gje1HbaqGYnIK8FTENYCZIVdga+Yrb3WcymrSIqh5pbQ8kR
9Hf0sJy5V360kfwGxhVytBZRkSTNTxP93XFVhLRibTlpqvLaWFJL5WOJUX1QiAlLClHN3JETQsLS
qxS8WTNMq2o3uMEHXWSsV0NJQRMVmo5Y69cZ/utujtQxiENM/Wa5KHYLoot6Vh76uFIufZ3cQvyJ
8Ido062c3PWoFJ9WbUwrWpS9TD9LT2P51s0DTR2gWC3OM/vReJ9m6xttyniTj/FfBM5sIOqPe+lG
UE63pfkuxMtwsKryGK6axgmkY9gD4ke2QiRQNmzx8WoOYoWXeCo9Xgp9IM+jkzFn0lESFpZNcxh9
ITUenpRXL4xSjOKF6qjnHen5MBI3W1rmxa1AFzDSrqrQoFCt6R6U0p9kCg9JKyvAafMMSxzCThRN
u0NGtpultF1qlTaQmUo6YiHDrUvkdhvB0KHxsJZI4A5HTRIf47T2VSP/2yLiGEDsDyGpQwIdx22r
xKhz6/Jrl0ej91C1KRiHSvdzY9jW2sxWq8q6r42kR0aj+rmYvUiDAkajnS+CEdEUU4bFy83cxcsV
xxTZ6g7ypBDbsrT06iD7oyj3B7nKz+O4vE1ld2pWrXcrnZQNkhwH9LQjDEYemJXo4xW/uhYlPoeL
VwbYNyB03kUG7gdaQalzBuIiKDCj5XArT0NGaiE0u06DkNTqFBXqTs5u0H9O6Ikc8G98EtCw84wl
hwVBQF9Xdc2OCnZeSqigJELxXSSlh3OUR/yufoQi3GcG+zNGIpTK8f+JidA3eQSsQ3/0B2G2niVo
yFHRWLRMzAIAtyuUbbKphvZuob8MQIGqoqSTbC2R+RUvRJul2QOV0alTNXK01UVKmmlhaNtu9GYL
DSGSQ2kAatI9QJqWHbU5s2bOiFIfqEYJyjwZjrAep7T4C3Hf7rkWH9Xyp24QK41W56Vi4Px1GC8L
DtbH+fH/2Duv3biZNV3fysac8wdDMW1gTjonJUuWZJ0QtmUz58yrn6dK/3J7GWvt2XM+EEAUye5W
B7LC96Y7z87hNvRfZjFBZp1ZDZjneUnOXd1MF8ySdHjD76HtMDEPm+450j6NNnz01G/rXZAM7/Es
gkcfZEkn5RA7Ac+7CcPhe9i6wV47WthH1xXQrdlNlAFwVaxzpvSpgftOk4sHO22/Gx1+QibTjdqj
CN54y2scQMSoUQlX88xt/Oa27VaES7e1jQG42QgYgpYUa8Gb2YqjS18BoXp43I+GD0DosshhGd7J
XJAljaz1VJYRUkn3SxP7x9HsiTEzyJnAMq6UjhLVfuQ+3VZBYBPgmJ0nY+lQm8sak14+Tn5cHhN4
cHM28SFNBL42BXrLF8CDrYX+mWS6pr7YsbncuXFf32BMQFl/ZsJChYAgUhz8p+rOMjrnQjr42Z4Q
4qQRlu5jglX7bKbfvJLgxyboYQclKSlENiVXnKdBqfTyMLqbyNywRrLPZDm3OxI+XiwnvVv60bkx
suYZ2TrjpAd7M0GQbpp0OROJhmtcF+8JL0jOGEXAajKtFV4H4Jz6WG0c44GKWZflJH92dY5NQHFT
iDahAk6yxejg3piF7Ym4gvq5hba4q8DXcXfAwrmhfCGkBVTGhG7QQelro6A03IgC8R4O9An5Hy0W
ghsUXRjIkT0kfP++rfX40Cc4BDL5pnLmtsMTS9Nq3yLDhg7MLmFs3TZLbaK4oLtFojmPiIwpWhpv
jajv8tLyYUAt3VrePE46b1k88uXajpCcXKakWr4rnGneia6x0WMzjdDombKeNAC87ZlcireSue/W
yvUfeVOA2esjjoVjE53JU3R9btIKC73taHGBB8C12dgbx2DAUdcqc/RudJPFiNLC8tDKEiRp6ZmH
GTKV3dIsD2UsZQgQPgsDP72J6GZdH4yDiTnEgfW0NS5yVgB1PQ313SQW6IwQwlhQn4y0SR/62E/2
UQ+4nkpZZFkSOLAQenPRg3Rv5BgStXUcYI04HZ0R+ZHn9iz6cEM4ZdmAo3uaUpPCH1cYi8X0ZO9Z
GUbE5hw+e/YA3zQt0I6Vxmv4mrlI8BMm9RvHXdJLS4IKIriCMc/Ug9vZTaVeAPgEl7PPuk5dxBGG
cV95iGEFU5uVCPNlO7UeSnkLLwjhhjtogMm+CpYCT7nyjI7xRz278clfSuIEpvatd6rjomGqn3fZ
uFtK4xQ0MLd9l0TahjJaEfJhdS+86yx+3Hahf9YXFoa2Tr3a06GRzXAztES3d2XRvmpaPDP0Dj5z
Fkz0mxk6OqsISk6YcKfd0p0W9C9td6uZQ3jj6cmdKUbtieWuxdj5fWlavKsx7XJiKjYeWGOvfSoL
9xgULBTcHlRTDxi+sw4UvXBvWQxtitT6PqaRA68Zz7hEYJqN5BX+Vvc6BNMzZQeSaVKPXs5uD6VL
otmIKeYl6K0RQCI7pvgck4fe0LfU0akF6dcaPdinNQFhWcbPiaSZ0Ky8WHWj9E1z9eE0txbESXy9
+56pc0FKwGhYqE+MMT+6ZM3ci3E4DpRHhjCISRwi10j4NbnDnkt3mljLJrHxGGSexnTb0d5xKkvO
nhG/TjHDqh5xN3K1cEMzhUU+hD1Yg0VlC+21NehGZyd0VlUoPB7QfCmt0dp2c/Omj3YDqBhzi1aE
DkTLqxHrn6MEqHAZgOU9fwyg/wP1kyKOdXNRv0VxbWytSbp8wjVvK+j/UQ36EUUDy648vZ1i61Fz
x2GvY78I7oFj6bcxhH49RxVUDc3BdtVqsm0TkTsxPy/LjITMpwDcl/lt0bafl6g4aKQXPmb2SzsM
36fEh0QbsZSsKHNseLvk3FO7NVsc1accdQgMEqOc4Ct4p8Ej1Ka5WIb+1ixYMuTEgLm4DRDy4Hhw
b4dPrZ8PD6k+/rBGZCSejSpkiH0yGNw0fbTj7NUZn6uytN8X8VjE6QMOyvWxLxZgILI5AJ1Bglqf
cmsqbiYGpC3VqJ9D7Q+HzgfLw7eGmLiCZEIclFIqizAa8W/5qi0gC3jIbocZ7ZkGh29rpISNRcMO
o0OYkgX9ezXE3+Mye6/ckFRY/DgaI+gvBVzKgVHVXbx3v9WNrSOtQeJuef7ae8Z0q/falrgmSIJY
d+5r8v5qrCSz2Lw3muHgpjlrmrHbFfTg696YLsNAaBI57Uz4o5slJ1rZH1ygi2o5TLhrrKd5RnbQ
YxwRO8fclDUXKUwcG4oYc1dREO/rTTQuTKbM6g6NL9BFzb0b1eK18P0fVq7h/de33wi4gYAUB9V+
Xpw7KzOoSCfurtWYFbms7SoPKY3QUAP2RY1EH8L4JHAC8dFt8atz+4ho004uXI+UYKtpULkaSAW0
dA5uB796j4Epuy7/aQdjCEMeDSoOyxo9TeDrX7UcOhF21vN2zsCRY8A4TTigNM03rFix/PR2c1uX
x0aUdK+CpVwwRC89+WjTsCx3mX3v5yiN017DUb4YCriLmCppGjPmllq6z2toWfvQpU20i8a2Xyn3
sv81evtvjN4oWZhYn/373PuXGRfNIvzd5+3v5/zt84bfyl+6bRmesHVey7XEf/zD6o11KKeYAFgY
RAvLxQTuH05v9l+6YZF1z5+Oc6Bp/nJ6E/pf5MK4hq57lq67+LT9T5zeMK2rymwOy+L4/p//Yese
tWRDYPRmmIL/Y/EWfrd5MxazTRu/Hm+t+jVijLLhtbDsJb5O3Ov5x0X0ffq/4Q/cqNTL/p+iz+/L
uOiwibOwrvt//jd5/jdTuTq09Goa+W/BzfyTrsl5pqcs4f4/4MqF/4f9QjZmeGPtyyf6VfFKF/0j
3MdHFn1AYrCd1tFlfDYu5EYcKXWWawzc6Qu7cluef/sR/8VbNRzd//PNGqQRWgbe67ih8ePp//xm
ycgyMlIzjBu3RfdWSaCkkBtKW1MGe8htT9Qf3HXVmdAniie3XSRvlcBRWFQY/XfSpV+1khAkSfpO
MuW2jU0tigVpSJye1WYwlmQXCP2NFc104oaeTpaxjOs8qdCbyGNFMDp01zi31wkhlyl5zOj36mG3
eDn2MVpdnNTGIzkadhvhm1thiJDUMMwTYhWEENu4L6j9QaEDcrfSh/vCq8ddKrETUmbQGxnk1FiN
hon+r02PffVpdhNnF6IFS/usPqlN3gTGvrLDw/VQY8QV+muXqB++JDgqU1OddOIFTr1LdtWq7ysE
UWQyoGjhX9ruaB6KumIwAX0RrJaZE6qtOkDBEhWawMYqyjB7GL0m2FvDsGOdUJ/EIECzcPL/aPmy
pXbb5lJ2hnm02xmhkRUBwLQSe1EbcID6xHqnIn8F+N+X2EZAogpmuIJp73W/FJlP9SN4wXoeVp5u
wqFNQXuajjmgDcM47oKdOtQtGvV81kHQGrz4C4lf7Sns0p/eAKHTkXvqkNpcd7F8eLXHhPTImgmD
+ri2/BKSLgSqU59c/SpeE5LqmMd79XnVp1Qtso7w8VFNnSrfLl+Sx+snpPqCUYnadzvpZqJb/XsV
ae02kPCNN1VcpNcPq1qGILKR2wGFT9+eNN1qsU6iFdflsB9k1Zq0QQRH9rM6l8WouVvg2MFsySfW
Wmz+WKaiIcz41yg0wp3XEx6kdi0ZuwFFVF4Jtu1VJIPQUleHaevmYQRoVMfVIX5xb92RkI4/d8pX
VJtTeaqDjEAnI+o0yN6Du54IKzt1MoFHkE+10aIaIQqeZfgrji7NsJjhUi4F1Fw/xs7MaKbTKFwM
o4rl4Mr3oC7bQb7nj9bSP+SEy+x+u16rxOWqVW+qLUtv1wbNjXo3pXpLvza29A3xK6BWdTZoLYwa
ysU+DDMXTeDRVeQlV47aVZtJnrju/vGQTODq3LQzJAjpraLPXKEhwz96ygJmAOHBe+XZos4u0r3l
j90ioKTr+228EcmA5ipDvWhZgQlLRb6gYyw4Lmb96/XlVavDMeXQZ8PHo5qo5a6b8FlqBN/X2HLn
z3KjWurYXE1030UTQ7obSMZQBxejpwpOltj24/Rvj+xQ/Q1afkxkn5XOC1ZPsjWJpGpeVXMOC2PZ
qqba1B4e6AwZ2zbUsHS/nlDPrq8Hr6+mHqN5OW5ZBeIT9c2nv75+R4ysFTTzE8VqdI2MswDJI/1U
aMsuyiDf/DAuAtq//GgulsQfn1d9aBN0YO+H+vnjrHAww0ZKL3u9j/ORCVOxsV7KmcAjJ7EuwUx8
rHyRj8eqR6l9wq3+fmW1q06oYx8v99tzCq0nCxx6ldGY7t7SmQsn8ib7Vy9zPWaCwCxrs+ne3ZbY
c8tH+S8vU2+kBGRkRIXLvURudHm9ZjJhRx0bDe431bpu/jymPHIc/Ej3Gt9GzjyUb0A+r1iin7P8
8P/yuVdrHXW6VM+7PlK1/vxX8h1ej4W9iHRkj9ZsDmvA3Z8lvdl2kAOuFRlbd6rgThb6qwjwSU3k
MKc2oxz1avAjl2DAqaKQgateHTKhXkqNAmfcIHvp5najYGe18UDhrYQguj9wdnKV/obhryeKuP7R
xiwwFLitk2ewLlpcsxTgzXonJx+OEuHKCqka9fKSVxtTDtDX3d+OyVGvSRE1p2UmL3vSDraF4Esu
xtbY9DOEjdZeDslI3Jfpi6OHqT4Wat0bXwcAtqFfEifK9jGxLch9TraeD/Tpw6O4E2mafvzPQfoj
ueoOqkWZbqYU2RNV6BKuLV9P06TYrNfuoYhjRMpdDcdRjpdD3o5M2WQzMuiY1Ab/YvhJDvCkN5e7
aZwDCtLf1RdkWxqCI2ImlmNr3iqehvqWFL8idam1+ws5q21rb/PR/tkr228EofPkfa3x3N+Nbnjw
CXk84PONqW14EiFlAW5eFY6kYpN8t4fEMFTBp7gkM0wdk5eDZYrs0EwJb7jVFlmmvYwGQ0hbQ2ti
svTgGP5zx1x3xk6UaO5z2RjpaSDoam+HEehDaJ4MgLKPzSL6O5bu6WHo5gN2Vt4txatVZC5PNSZ/
u2TOT8NYfYoNJjgEwjYbiQo0QeE+kAUDR7nDw0aXflRqIzvbj0ip6zE9ZmmdZihrIlK0TmrzcQWo
ZuykTILTcVjHUccg62q3buSaa71dmk0TiQtZLP7axZdx1S3tcfBGKl+TDVd7TJkvm8xbnd6F2YKG
v9LtgQE1N362ZMVDuKYLVBtDjdKSLKR2C2sAX3S8PZGz79Vk3FMvGk6ppw0n1aoTiNZUXEj/KbkJ
cz4B9IaFue9v+75OZ0eBXh5O4UR8nPPoOgYbI+brIfWIj9fIexL0AFWwO4CmYMNsYhCC61NRmPRA
5FSzF8ijg3jAykbAoFjpo49bm3polTLHUA9SrUmOXKp1PaEe9/GUZYrfM6CrrTrm1rW/9wCbnKro
T57c6EsBO0btc7HjQrQUSJ2XoDupY64mOA0KN8zAzuqQOhmFY39SrVJDVjLUvD1KxxjcwDFpxgAB
R2/fT4EjdlwpzUmY5Gc1wbgfMerX0c7IY13zI/TCZmtWzMzVITs3NGLvAT06+YjrievueFcxwwUK
oo6H7n/cehoCL8CYlbs3sOPK9mGCMONs+Fvb244vxQ/PyG9GFAqMjvt24zyBKa+MT9o28CFvwZD4
NJOGOO07yoj5ygzOtcP0HEfWT+14aeJbuUpKNkl4mofn3vw6YJgUpXuqHalJcvOzSO7AwYEGcu1c
JndusielPJn3LkE+A0w5bCCKS5Hc1tOlny4YRgb+Jg/OnXb0MPKyH0Idtu8mjI9pjh9ouW5IaeNz
7ZxTcfHWEG4ACLvvpEchFv5ZI9nt9n20drU3SkXEWY2PnXu0kwTblTu0UXn6InOMyafdRMC0q/qb
oa0EGR3mUw9JVFYw1z021ZSDodftHArg1t7Vd04Om2EbxjuKMbW4g6CSfG6S+1b/RqDXrlpd7FP1
FQ3Q7bSquEVxF1tO1oms0Lf50m6Sn9BtvkI/H7blRru36YkwfHijPoeSx3w3HorteExf0RM81xvY
AwcfAuAdaqUDRblVfI9/K9Xrexad2IYcqSHeGIfqGy5CUXeLCg2LKwRaGWiMdsRO3bmQk1T1O4MZ
docn5CrYfCPjB82+vVueqBrh5fCg3YY/5vfoufpZXurLxMp/3WzzV3Afh2X2ZwBi+9Z8al/F5kd3
WM7H/i048q7i/bJHDvzAPUe6wj2hawd3X82rGdQEjRRJVO5mAdzZE43k1K9dcoijT9TFzHrTNDsH
fu3ON6Dww2qAhIbZk/NIUg2lRP1dlA8R6PqXsJRJlo61WaCq5SvCoMf+QFoC9ncT+lyKA9MJ58ak
BbvbVka30pu35nxxHzDreiiOsPQekf95VBS3kILGjRa8WMuhDPcU4eghFy6Oz/1uCS7RwX/Av+Am
3E1vnb9u380LyVl5Cxx5CGNwz838iGLX8XfdRGF1OwZHjFBK55MoV8VXqzrry+4LNoGJ+VCkSENv
x53+vdJwvthuCWVlhEDTCvHrm/sO/2sY0W6hAyTb6BwwFR7X1h2+2ulzPa/P9hM8Mu1s7DBBerHf
I8ZBjH1brqRL8IkkDvcLpb85WGdvfofKSZ4UZyEOw9v8BCxgioN+Ye71kL0ZP3Q8JryV/s1Hb3wa
vupclfUFTTKzn30BfRUjhCOZX1gYRhO+pStClaB+mC9STAEbduU+O9+GB6IqX+vjdIMZegXvqCCX
Y6uhakW79AjvN4dR/I7A54fP7WNAHV8H5YYkzKxE57/nHfLyGX4AZLveWCdIGviVEQ+fH0Yc2n7o
N5Lvnd2TVbNmkfZkvobv6RPcN2xk8DpxVt06uE1f6pfyrD9QHQh30RaNCHSN2/KAAdrymh3F7fP8
yX6EUHGf/CDqwkWXht5/o/+Mi41zmnblFh4AHU3zudsPD+ZBnPUjfFYgzmgzfGV1nB7bDVqArfaK
1N3dBRtoA5v+CR0wfaGBByXPxi1pUxubLkKReuSi1x6Gt/xI8Aa8+ATsCnPBCyT2ffgijBNG/48l
6iEUbVuc5nHLZvVLFt4KrcmhePC/oMB5nra48R5SKebeatU69u4sZPVENyHYxSqLaPE17uFoz1fl
hdsNA4pb64B6Ea3vrrvguUjm7JaSxEhZGVNJnJcS4v+mnb2fHr4HBwJUTsGhOCzcqLg2ePck3xwB
/odmB8a80ANaYMkr8m4e+U6P3Vla62yQCSHuRKsHlSEcyIrbJNzW9/4r3p8zgnQQPWsHo4BM7gJ7
pVv3gN4Y26R2H1De2Ydb/CH2yRdyw5rPrL0SpBe8or+zX5DFlFx7BAheME081pcApyrnWfCe93BF
Dlhy3kHSd8/IBXFJYUxZC0b1dShZOGs8y3/Md+nF/yru08/hTbiPqJuv7dspw5j5OvwRAUPBRw2R
Ft1GPmTdgeIRZnFus4+s4NbwmNh0cqUSlKzXhVwb9SNkv7iFYhub3quTkHRqH4QzEpxdVRhhUgE7
DfIpqhXKBYlqjbbVFYePpq/H+jbJhnMK3r0HFoJ3q1Y3//7ZynKUMGsWJZ2dYHUlvURLuDzuzwjU
kAVV5EOB/bWBUtafNAuUQbXUibat3rRSx+Kzhrrhj404hctCsHOKJTaVK2+EN74sgp5SNSed2mML
RQ0+i2hxcYmYcI41/PPQGyZ8510ww7yIEvpdahCJ2g8wTD25VoZ0Cf6z0/hMp/UipxTqUSBSLWyI
OXjdb0hfJY9GPzsDAThY984rU0bF6nLjyjBV1boeIxd53GMwfB9g8RAbXPzOzA/M8oSVbl2go5wT
Q9sHuIc7un7y3Iw5iFMYxyRqINzKubTadKl9W8/4co2yunDdQN5lGfnrmDnCKY8G/U5V2Sa5OlSt
pvLocq8HhdPCv48b3JtkNdIxoeMJfKlUObiTJUHVcmQ1OE5N/ZDDSDMc4zHTrWDn+ZSmcMtP13PF
MBH0FQIV3TB2wqI/7p8nSe8aY6hZ9uTvrwUkeD09slWspgqAsnwVE29xyhcqMVaHuMT0a5brJjPP
HpreZPfYOcpdfYylqZb94KNTc0MgSbxsoSJEi/FE8hS0NMGFAA4wnXxjstCueodwkb94I2ykyhUG
TBmxjhAXqdeJFEzYDTxUGTIw15e/3HVzPTYM+nw08fkC3D8ZQ+MyVeqxuphF/aS37a3LqsdyCcwd
ZCFOlegkCrK2h4FeT5aTIf1RavkoHl+LyaY5vNk2bAVdw1pEI8HpVMzdmbVvRM9af5s7YkxXY99F
u7K1XobWM1i5sdFxoifgrN+26Ai2qqyqfmC1ue56XYlPCJY4ms6cXP28hlzaa7NrsDCqfXtdzSM+
NrNHeaeWReePjawh2zh+MxyFxib3I6YkdSeNcyUrXlVYEykB+Nj3dPLU/xeMK7q4m/8bMM4Upk9O
0b8H4+7S7GtU5l9/R+P+ftLfaJwv/hIWyZG2aRk+GRT+b2icbv2l6wSS2a6pm4bwOPU3HGe58oxr
uI4HKCRcB+CqJUiETCbL+ssxbIrTDv9IPtf7n8BxpvEn7MQB0pZM3zd4GwawoUTsfsPImiH1CJGB
JKzF7jkrqeOOc4UndOpvsiB6HptlDSMWe8h0MiklPaZkO+HdgctyhO65yLvxPJMPtS40kYGe00PV
sHp0KNNHP9A0RkL6bIFTYRM21rY3j9FYxOcezZuOysoaArEem+7bVLOcW9pShjItMBLhnc/GwY/8
dAds6Z0WK/dPLWnVmyTCmMksHfdUOfZzZeco3Fqf+rWOSdcAYn5SresG4vZk0hXMerwBHdUO6pQZ
GqyFVLMeS/eUwsLasWZ+9jPURNVMJUZtwrYyYfkEsN1sF9M+uZvmMFORW6EV+/VgdUJtYvkQ1bq+
wAy5AxpGAYmO+Ly8+cn4hRTSwz1n0bP8rDbwH3MEhXRddmJuYUmbJ7/VzNNHqyvRReE/Pi/psA4N
tzsGIBTJsmRnL/eh3xJ+DSM4dnfEXQpvMaBqOM7Ks8ICM7Z/bBKDSp/jpB79fZBghEt6A4Jvyjum
bZJE5MSXOoDe2t7mjj0ic2WmR9RsvEqa/N4cve8QlxF0UdoEbMpeoX6R9xlXbx74EwwJ9yEYk2aj
Rw6O/QlRhG1ZoD6Cz+p52pfew4aMTJTdUKO0NfyJ5ZGTXyxPWhM2vbuBvWnehJ1p3FDSQ+6Wkv2x
8hmBsXtIDno0p0eN2R9JhdBwq97Ap3L+aRVGcQN9KN3wbm7GFkjBFecmsXqq4dj5dOa3kEhjZHTY
cxc66lV4l4jLG1y3Lbu0bqoG2y9toO+FUvE4M0ObiB2/OJDbUSm32opYvOjGHBquzm7JdmOG2HUU
WNTCl78Vkd+sorwZ9pBqBuof6YCOj8Cqvai1PWwVbHl1+mwzHy/Q1sXFcvCvHTH48abSvhAN4Oxd
b3lW5/xq5NtjGZoHJh7a8gFO4rBWb7S9wUe/mT2itQ35rrs2eoZ7O++aOMKbgXOL3BDTejebNnRL
faHQgH1FJ7p2NUPLuTQjH2t0Yr4PO9v7pvbdXQDOlrk2KHlTFbXn/sbpG+555aGfJBaMFaf9p2Nj
86WJMNTpwgVfqSg/a6avH2at2ZlF2J0av+wAPyXfTjXVweumiFwk82iS6QAZk2XZz4AYA8d8Jlvk
H0XAVC9wXl9gPDkmWdBaDIu1eVjs8PMUk4DBtWFS01mpuqs9cbMQNXKfMTpaeo/4r8o0QObh1pIx
o729VAgMQMPNOsbO1YHqDLh4n8opTJV4qOw9LMZl/XOEv3soYeD4YOzwauUM46NZuWJDqRaPi6DK
lvX3jAAeouqA/0yFAWZfhc0v5/kWhZNfOr2GOmGbZtNBHfIbfPcNQwzbBnbgli6hIMgB2DGuBnzt
HZZVOrmm0HAl8uZL5FRJ3kjN+Z5Ow7CNLFnVlJtZwoiqpY5NHpaLaYacD/Loqg08tP+Gc8g7KNjV
4C+QtrFbcQOc9hps1Nqw6j7UhAu6RSPGR/Djm+xH3JK8SUNODQZP/XETWxMJqb6LM6C9yAA80Wx9
GXs5SRpWzTQQu5YSVUhYYtqgsPQrXtHp5Kc4AQYV5nJqdRxfu8TKDxYTUB0cPy7qfdb70S7XkEAO
SfeZJZRzqj0WlWZZPDkBX3o8sJjONXTzZKqNRPvpBV7GFGqdzvI3IxJPUpMtitAt1KiwuLRDjR1J
rL1TR/aRJ6+NvrAPxFoSRsWc3clHhgrVVOhH+wsbGWtYFQSiYdWg6RFWBxPGxvICmGUFXbXAZD+R
KAqjVM5NYzlphcXAcOXLCWvQy8EroxzhB5RrcrebN6TzjGhg0/FE8i5wTNaQpdlZJMoM5nfIO2hn
+kDsrKVFjj/guTy21qHv0VF+sdsfoQEoXufhDMdBQuPu2iTH61QQvbGeDCjhkef8jD0iktQjs1JY
uFnDhVOPTp1s3gRSlBok/daF3nHwRjM+sIgky+FYFzNkfyLwmGtqy9abQX+1RbyY2aexBtP547Or
3SHWmW2nC25UbeR9fA1tMqzh2y4H9aWojSa/DntyLpk5fxuhm0HodyyIE1axtSuZRwGGfELpQFWN
wmmmc3WQI4YuDpHYMmNb1pj4sAU1RdlIGwjuu51cq8TPx9i1nSyQF81lJD0aKZgWrXpnymS8j7EJ
DA0Pe0f0J1nwjpk3JxKH1ymUTnZ8muWCQB+iR9KRMWTPKzwEEgy34HH25BYP2B3At1GbZWrowMoC
M2wXkRtFEifxq2OEBUTHzXHKEzy+0zg4ZA5jAZNzvIBYsDtyHX7dqGMtQL+O6AA2Pd2b2li/WmqX
7MUKIEPrmeCD4kRlyNjaVwd19/+mfVX7nm/7EKRdG8pUd0lCLGMqnWA5ZwrGk9p0Rt/i8B18aIXz
hS49wsetKPAGaU0StioH7T0EIPV/FehyfRvX3YXElH3h5DtHshdclplB5x2DtKI2PdQzTjJe9tIS
GrcaulE/qU2rZWLT5nwjpR6KiwGusTc7+2fO/Gs7RVp0NoW2WYpqOpjFkxY4QA7EtFWHSFDENQfu
JXVv+opZJJxGJgAg0VOI1UiM9RFlXzJExs4cwy8ZhmMJT4wlqah1TTrm2krPfdniECSX3grvZB0L
S0k1hcQ/1ZnraQOr0763jtdz6qHqAUkgcFAY3iwJUbnofA8EBq7Vnie/lESuJq+7Hy1UDUdrpGuv
nRBEUD61TFGQwQLnKZXtlMM5qcu9QBHDknhB5gHnivRTMNQBxxy79wkf0nBXcXOomU3xI86HvxHB
uiqXneH7DwrRvGKbH7hv3FBLuGqer4/5V8dc0snXpRZSK5DViOsmL7A7MepBEs//Pv7H89UJBaeq
Vj/VmBppFhFf8tarqjwe71SzbqiYUCOkHm2WuSyji00/lTsC5zPUrCXd4q8h9LqrWsMiJCgiT6t9
Ncxed3OCE/NhmU/dhBV0YejTh1zdlCvq3+Tqo7yPbOGBJsmC0RVAZpmMC4bX9d5hQEc0WlV/UZvJ
JbBjZkReZw7m5JUBqhWYRI4CGjDmz3M/nIKlDNpDPKQBvmYtBqsHMUOmcipJplLNyZfkskwzKPn9
ceq3R8V9MurbKafSox5VbHu9RGHg0vtsVX2jlYOWaqkNqDPuNqpZIYohqlqOUKxa6vygmoscrIzI
KfODas7WxO16fRWTALZ15SIkO4dlhKt0zVpg9VFF+Xjx349cXzKQJTT1iurY1JresXfx3OHwH4+K
5sibP858NNV//3gj6qFqP65dHqX2P/7j9aX0BEK06TtdcXbdmQ5Cfkb1v/94Fx9v+3r6+ur/H8fK
/Jy4td5I/7bguMDxb1mPxqFAqg+kB9VsOejj/DQVmDYt8Ug2m1HfikRfNt1IzZqY6+ck9sh89avn
tMLjxfYXe1c0utgbATZY6VS9shT+yRT9a+diKbxEJpEEyEd2JbyeNXGf2H+YuIXEbfR5svFoQdEd
nBzQLhH1hCQFsM/b1pm3Wex3u67snqwyZqTxoFsvjCgrZxieltEbN32tvzglmGRnUMMc3HNYJGct
wos/MQsK/PJjCuTy84j/SqYx8DnurhuxZauZn66nDpcqIhgBDNsiWg/UmvZV0f0InCjm9h2DdaQP
X+ATxFvHefWSDjCpSqBroM8QwGvzZLxZGr60GN2XU89EG9OUxdGso9s7p5zb5ZC26SnS+N6yVpzL
suvp+uIvkdcVpFG+j/O3zA/2iVUEqyHRsO4topdu0IuVa0VHUbMgLUhQCi2KiB20+wrT2zisgTPD
/t0JqPjqvr03AyoSCZ65YcPKrW+6F8113m0Nfw9ZwEB7s4l4KnZ286d0CnZWurObuUTIkeNLmznb
KLO+pUH24FOaeB7ybzoxxD1Trru5z77m+OjodYM9X6zfIwuaV2VsgUnMbgPiVLDiEH21Dp23xfdw
OC789limpDXomQiPiYWDMqvsPYIKfllHy/E0k6JrQR3W677qC2YEUxM+t5OfnFMNERSFkw7Pl46P
bgx7TaTOasrtLbTebBdXZCcYlvc14UrHfVTn/YsBH5koflom43PgmtKdULtZHCagObPVwnbIxuqC
06jDUYywVDmMofHoUcHfW1l5jPJafIqF90jx8Xb08VlJQqIPOiO86wEYunqS+h+0FhQ2cAIKJNfH
RzaI/0WYI9OIE2KchhYJKpqkJk0xIUQzAQWMDq4VBphpRDcpxaVgbZukTIiBFhlMBf3OjxsAsrCD
eOgmF32Y5zt/1tJjrhGESBDA1HK9GgaYgaic/VDXGB1nyIHGmYuzR208mW637v3x3kwE7n8C8m3X
fTPlJMvT3ek4Vi+a8OhWiT7MrAone7RAdo77aVF09o23lOYK7RlRafA/z8IcrH09uJ8IsElmfadl
RrAv7PS1tuxvdmt/Iildf63a8qWii1rPA1QXr+5JG5+WZm8u43Cj6zdxK+a1O7GKFGbZ8CjJw8Bt
F73YLUZHwuk7rJuMB6fs2/u5+Kkv8WM5t86ZnhUTw4i+78m91LqffmrISajDSVDA0t4Xw3guCJHL
ELr7lY+FYeJBcQidbp9mgHRzClm7GNr3IMqwxRT+o+3W7aE+I1oUeyFAymsH35u4x56q1IhkcUTA
7WafMBUgs8WHmqFVoNFDcGkzE7+2oP/BJBdJ1oQELKBzIv+6JdEU1Kl39XXe+gRMRcCeRHzXgYE/
dJi+lanOGOATHRBl6FxKej63ZhLaUfcxq4KE5Sh4gcQE1xOx6NrODtGoP1auDDDDKiFybX/b1eKc
6m79oE2EiyXGmO7IHHz/L/bOZDlyJMuyv1JSe6RAMSmwqA1spnEyksZpAyHpNMwzFNPX9wEzuzIy
Ijqja18bCsM9nEYzAKpP37v3XEA6TP9Yo1BW5IzQOs641sgpumtvi2S4D3vT2SpnN5Tu06BSulIg
E9auof+KHXyrEwILY4g/Ztg+lktsYmDAOG+5v7aF198ERvNsNvbgT/pUbKeeD9p47vvsUqGC912v
kcCx/cLWuH0rQIAT76nHS2mJ9M0Lxv3slE+YdJdkhfSXIux2RToiHjxrhMFvmflj7rhbDBdrVwh1
n8nr1kT81ZbZA0KeYh1a2ECHsMs2XRUDhZ5MsG8LiFCAM47HDxUO7yN0cm8ezl2YXdG/ynhAskcv
7s9MEmD9wSEYW0hk2khKAhP1YttlLDWxTK683sGJV9DZkKA0Rv0yRJW+HkR/cUWxT5lP0ZTDFlzM
3H5xJRlSVvOtWD6gwo3SbRYughzMBW5qke4JUoFYjqoAw0geAyYSKIkq/qyQ/hCXtklUvxtSxXC7
bsDvcfR02aoyGLTqJsOvtjE97JJVbGF/KsSvqUADkMSvllWjASkhWpdt/6laiNK6V/FcAGiII5AK
YDHWxnsv0SQGVSoZKa2qsifCUVm3YRtvAp0ZsM4YxceD53Q4fbEwQ8TVojfLxvMV3I6VS/t6KJG5
B+rNMtOrktPwthnso3Ic51YU0U2jlwWCcAuKaebe0m92t0newQ4KF1kg7WHAZxXkTLFnF643Xmdt
ExmbGyMh6Tsi66BOOmfTO0axjiga/aEvKz8ekADGJYa7CU1nNH5YhsXImyvSttlzE81kYGnGt1He
hzZtKLxZ5LBZE0vhswPvuv2oouRszdpH58U1pGmQjWLuyTQbm9spYEI+h8h3enFjRaLY2dVdXoh7
d2460jKSettr42b2OoavXSgOk8ViHAX1VvXmuasJP1QR+zINhAdLM88yYIFM40o/VWGhdk0Bp94M
NUQoCKZz5aEzIHVQdRDuo9ICPp2MvhF5+m7u2vu04T9kvNwQ83Ws5/djueRIcclyKQ9TOLE6WJm1
EVIetQLpY1lWzMCbDDc+3NkMjPKEniSU8lylzVEV0b2M6/ZY9tanBX1bVM1VacXAHGF/bUYg3mOU
QJhVQIqwPBd7/BJfIhqf1MznqCU1QP8AYRb72BIK08JuqKlge4NYHORSYXI7E1tmaCbI/0gSItNC
bxK4sa2++MzKodzadUN6ToLL1WshstvuB9yAmCYqJaDptXf6RMTvWJlkDchdggootMvwmzMHXXwr
VN5LoxUPXhUSYmnFEy3h6l6Pr4ai3A3M3q+MBOJzr+toiYhtqtTwwCmXjZqnrhEaK5wNLX+KeNgt
UHKGmJ447D2W2Kmuh1hsCJmmS4aPyrG8m2g5hsz5g82pc50y3xZuOgMZqE44XMVR63p0NdqxTZA6
CmzLKx0JJ8mXdcUkt6HX7IrNHEK8mMNqhKVbHmmJR3UA+bWRnBS1V20xbbecvVap9ZM+427pNhX3
YezJuykGGVt67yxHtW9SzMN7RPSXqVHc9k3KRFq/8jx28FiEIzttMW5UFjOBAck+2eahNKYHWHfj
vTQRiuqaINwe9BY4vcpiGFA2aCUIAhIKTCGtryIvj1ObXqRNKKZiT1rrqvgqE+sXbu7JzyRmTsxQ
dI0zfbwbRujRw1NBSQhCvHIIKFckpevRqsQIsDdZGlgQPf00dON1lNbG3eyir7To7WaDh1CPs67d
w0nlDAv/qL1NrYjwX36sX/Y0KD1ZoWfU23jXAzNMYqs5DKIB4emQJklufbyTAFAJGF51RuxsSyY3
7B2fysGoPmesyrHR4vNtYaCUEbHaQXSJ25ukENuc/ZUyMtjbefVgOo/SE+IpaEjwhmaz9VwJXjBd
23X9hl/FXavOeLZgHvAbmac8tF8qs13TwDsJ18k59xXdBkQEESwtHE29nB9KQ+tXY25qJBA26ynC
Qi4CRJBJpfbAMnuVKt+WIGWs8UFBwFppJQgIiVJDRajCcuO+Y9C56vTxyy5coifcIV5lij/SoJkh
lpufXbmcCwIDNAG8dyuANThouOpDJnPgy5DfVISuTszFYsPP1RitiondZuiypylvRqD6+S+zkAzB
c+lwHnPbtYgJcChrg7bdtxHl3ba2g3Hdpeoqnrx92Tg2VDBavmlUVnsR1NkqkejmMy/ZcMohGUYl
W2aLN6BtoGSVNiq1FmrDYN7pik1rhJxexTMhBTE5Jkms3hVr/8pU8ZLg7bw1cCJY8BaiIkAz0ZAr
N3ZPqfJOFlZxoIH0GAQRcdAum1bEvjmNH1NBUlxueC99nqA2gHQ0V7UDEwKRZRJNOXf2sKGRdpQu
NEtGTLT0aQDlrndIG215l4Yf2skd1mLZ67uhRWtfHvs4/gRd5SC4MiW0pOchGS7NzK5kjzY85/7b
mubbPF0uIBQDrhnHNgupXt5M28Erz27N/jHl3ks647OT/bfKx7MREZ8YIqzr248gjaZD6FEsF57z
oLfFTaSNT2kS+E6mdTBpFJptm/imeWunmDltlweyBAS37s3xpgwHQHYBwYzyw5gDABqABTYzpArM
eQyawzwn7SgsxbXSAes6Tj0eO+t2keqvHagPqErys45PWc2k03DJzPWUTRirCWbNbe3YUZOyCnu0
a/ROPc+FWd5ySjHSoAfEwEcGrx52JhrrKeq+mNteIjUvf7WET2KVsB3rzCrxq2Z4tq1ycwfNvebB
wHaNt53QPRuy9DyG173Ws4mGLmxxPugQFA+DXUSfWv3shHq/RYQWug88PYON+9AaAqzdaK/zLP5F
SvwMVdh+g3HTEnm/KtKFdhZ/ysam6cc92UptZLZikKXaS/ojkHI0QTOxbcpLNNfo9KMJYvP0KQoI
zXWfHOC98AvofbEXUYNrFWhQrb2qcMT+LSVkWvViduZjY/T3ZqGdwCYQ28ZVyhMM+0k+fJnevKs7
9icO8rUywY3G0TmUAYT/0tuaYepeRVMH9VWDpBxF4b1nlILorYi6LyJTWmVKbHoP4kPcIUtsWdUm
YaxG4oTNzJuIw6J6VyPUaD4KWnp6B8fE7nDUMbuJcJb4+gR2K3YtcZ3SYYhtLWXVHj7Mun1zFRiD
GWB0XKEVzYbkeRIfkSHewpwgqQ5lmV9M7M4dkNpetMjtFscNg5LRuTFwQB8rvHmjpQKSlYyZcf+R
7lMKE9HL9lmr17cIkMB+q3M82cFNM1xlrsM+bBifpbKIy8ETsNU4xvPd8DBVUPc6nZS5NL14DfNp
jcSvQBbhtjVJaogkIYeeOUy8IySbeUciyTTJdaaVJZD9h7HUzmq4eBFdb0ecB7tWoFWhbdlnKR12
ORMukFWiccw4LTIn8qViBZAhr99k8JsYfh2QzN3alU7CTRmK62JCM6WoVOsEcbWRxmCCsNQKkPma
3pG96Lb3kcZQsE4tlofk3osgzyr9U4RBg8nLBqAmWPn4nSPTRbnKzFxQjjaefrOcUaHiQm4IBOlo
Dm9p1McXpRo04eQIJ5oBuTu0Kb+d2vQr9z7uIM5pA6APL6w2YvbOadtcury8LJoSO4/v+qIUPieV
gGsMB+Y5GjwXYpy7IpKN6lwj7CACj9PaJInFX1aW39v5bB9quDxgGOdNP5so+2rzRm+1czthLhid
olj3ge6L5zxQQH1BOgTlXKxFF31pPcp5CB3QE+pVl1dPbJo3ZjWfZMjtmW/M5TqJNPFWQ2/yHjM+
wL5GqD+H3C0gfYgyj41NGFXUZt6DOYi3MgHliJxtbTqHKoFrG5nyMaIBDan4JgV0Sz42w8Ewuqcf
N/g4Ye6lzfgUmUXdDk/OlDzF/fwwjvEpjKdD3FW3XZtvm+bWTo23krcQACeUNaF2HDYGDZ4+NFpT
ux7jCr3NLLfLwXRWYEHA0vgU8ndmGn4YgXmeDUWew6x2KqkvSSQbZMI1/inCAGzt7HrTvrL1m155
gpwXVMJlwNu1a+fdmtEpc7XMwNqMlIORBX8Wl5E1JnvxxlDBzCgQOZWuZNLnW+xlyJktODqu3ay7
Gb07UvhZyncnr2khiBvElhfVeu+mUp9F8Tm0gfQLBhy5HpwZI51q4vZyp7gY/LLZXF3CKIV4Uj4V
PUYbOpbgygr56XE/Ewek3goKbMLBWJKSekp9sys/soWX00goJYyIrIxGwXiwoG9nRvVo28mxafUX
KdrHQZKXNzIqLt3g5I4zneW+uaRuevLC5wGDldFq11GXHJSefVU6U6VGaseMRHIkIyBcwgijDC4a
8PceqRWiftHi+2qO39Ku/c7DW7NtkDJVFYHLnXuDT9cvVXQXCAQLmnkje/tiCzwoobU0qwzztu+R
PDNDo4tEpR0BJIcvFHQvpgUwP3xt8Bkf4BmfNLwmmUQvmsUPc7z7X0Hf/4+gz8TcDdni/y3oe/5u
8rLofqvn+8e/+YeeT4q/WRJ8hmPqwnA82xT/TdeQJlI/S+oImaE7wOvilf6h57MWvAZ/DJND6nja
oV78Q85nGX+ThifAcSDpE7ptyf+JnO93vAvDs22GfzA/TMuUlqWjKPytls8VvZrj0gWK7nhfrpIE
ApxmMYz0clmgf/PB/AmxYuGI/BauYbkOxBDeFTgR9H30a/71xQLFQmmWYbCfEMZsDVcZPrptEyWr
SYTRjFn2V9vqB2KOQAPfeAW2Dm08ZOAUqW3y91wyuKLg9psBRvIANzUdJ0Chaej5bhGfY1d/okAH
5O+YxzizPfrZNZMOcOSNhXxtHAGfJ3Z8XYbufmh1EsL7qdz0WnP/79+ohL/yhzdqO6BLkElSMjm/
+1QjJ8tGM3W9PSjO/di5WJoS0g1VbJNBN69SkUHfio0vS88uWWzuq7HhaF+QwhAUNO2qbhsG+T7S
80tu5ddQzgbolcyRHRIw0sIgZcOJ641BI88ocVE1uXiBbFpeGTvEydbBcM1D70AsmEPL2JQdq0qY
3mQJLATd3ACfM680Q6dXKJPnn6lrNkdMK6MCo0IVwTm3smidNdDzNOnxm1r82l3vZqtBgpXyUo0h
S9i9TrVDNwj0UuSKcxFPOmqaiLXVS/Z0mEN/UbfyT+KLSKZ9UQ33vcMFiFrOnAYmv/kbcsV9qocX
GlUs1sQKVmoCnDQiDyk50k5W+lbWZOQGXv+Bf5roNicb1n9xrX7Hl/m5KSWyXWEzo+EJ/d1NqYMx
N3N2pH0UgWcGff6UmOk7LS+fNgPBZSkDpqbA6hNaULv7WvfTsmGy4dj7VoMyG6huJ7II34vpEkIT
6ftGAtoAGk+VMlxR8ILvrt3XsQWFuyh0feYVnNqIdQuccNdU9L2abIFRTCfx0uv04I0wvtgJmZl0
OvH9MdDyExBbft1rGDLpKcyW95lFiOTNpn7NouKaJj2w7hiPhhsrP7LTI1Ejz2oo7vOSG0+OHGcn
4O8ifW/t4j5oJ7LZr8p+OEzMLg2R3SaBdqeM7tqWqwwdk6kTC9L15AXwP4y+4ipahY6B2vVOuhh0
P4A+40cJOczetJZW9jTSUHEbrMm1/ZB73DF/cZ3+5JFypYPj7kfebPyOddNaFAaTHLx9bFakUS9i
QTe0p63A4dYZj52Vvv77FxR/9hC7rm4y67dd2/u9zNnmcJBXglc0R/NYOc797FI5WMvD4BTqpYqL
W1NbOsyuek0n7uC45ArLkm66KlwIvuGlJZunDve9evv3v9uf3bOeLl3uFshLnsm+8dtV20CHXDDr
8vbSuCYqKNrJiF+NnQwRmS0htZdOz0nwr+hIf/Ky1sJiQkJuUnlYv7sGXmMYtLQIckGNeRlt90mv
WA/cMrm0tQLRPaa7tHWf/v17BWfxx0tvI0Nnm1y2qT/sUUkoDG/gwd3rHRatGH/NgCEzGrLrAEDQ
SlbQMqw+7VbWmeQF2gvYnOsR+EIp9YsQ3hHZR7+CW8rqH+U3TgKnMWGRCfR02sX8mEx4OxSLoV8k
COf4RTKY6YRzZE5+b7W0jLMpfika7VRYWHl7PupJwibE/bKpeV0oPNARgQ0TP4mLtdHvHYQq2Jda
hVM+P3gOGwD8uEIHIVm+hxOSUk6A+MwiCHmQdZhvgrdw3Oar089plTI0U8OdF9TEtQUYoudavpNa
4SMnZw1OJdGsdbu4j5dUINe6jApEakBSVRKTnVTl4wY0PlhqX4F5RBnIbZmN87UVshnoFi27ictW
1VvNcWmljKSzQsx8MvvyrMTy/7K1IsyeHmTHnlNrvU6T1HuyIOIzzePDtWvz1ZkIX+VMvLIn2fpD
zQTG8LY6Mx+CxNHBKbWQ/sPSz1Bk/cUdYVjUTP+6wTIwFYIbERmN43n28uz+xoIA2jhT0dyM+9BD
9EzudVL0d2qaZzL2FkKhd0KtwwFVVDdAZRhBdfIGLrvmZ3V4oInlrftN1qMLj/Si8QNX3wuXgPEs
T9SWFttjRa2ysgdUPst4QNNVeF0a4sxEVKyMnFjVbKtY0NedShjWWL3nF7XCFmt/xTKrVxMxJ1Ob
GysbvsE6zzoajhIis4Cnbc4kthGSvI3y6dIVzpU0Yob/tvdJqlcTDQ9eOdRbWhMV06yObpTV3JSz
9SvVWnsVBMhLqgAjq2tjYSYVjPyyan409eg6s4sHtwb34IwNZ+uSOJ5KGK+egjtqWHJrI9PC2O/B
tyLpjFZbQB4OJVYo8kO3sIWVmLboLdQ26rUXx7H9sYmmnZub53Yuib9R+K5b+6WZ2gDVavwISJW4
b/yWTqCtk0BeuxlxBQ6c9HpWhzEPaON18sTrtqtAYlRWzaHL3cmvo+HRRMKHem/j6nlMmt1w00yJ
YsQpVzLjo7KeuyEjMrvuH4ravkx1XOK9q7ZFRcdKVF6ydiS/d5BEp4jCGiwcxFInJdfUS6BwA41b
jRFG3oBweDmDcCtBgU9lutIXYa8Vz4hFTe+ghRRfVXoYR+wZNv8WKc/0QWnm+jNHSiTm2VKdYocj
x2ZifOPPInKBG5OUEjr9HebGeNvPMS00PAyAR8vDKBmxFzW3BMpOGlCNFW+HxKQENAnHS1PmfCGD
uaawocgum7NJv8nNom7jWvCcIUS/TjY99LGOnucwe0zs+hgn1QFaCu27dMJOHkf7HGlEVpsEopDB
iSowsrgZpsJa65LOGA1ckoCyPWIAqie3JEd68ji+OhVog/4xbEm0qERzZgq/MDfNUzRI7dC36VG0
xvyBXhaMx9K7tx3YttazXZPiqKOdbEVEYLaNZ15nd6nHmlXQCI0dqRCc7CeGsPG5SMcjnhG8waVu
kmJXnUejxmq/zG+8sTRp04udzA2GMil7KZ4g1POaHIFC+ogLGZkXhD0zuUJWNMs79EvHOTLvpp4Z
m6Z95OV4omil0Y5BPTY5PjdjDsE76N96o8CBzvXPGRgdbXS8rdQPRk+FalOt0KqHk4whyQxYmeeC
JdYKi30bI9xL4hPeE54nd3hotV6tAM9GIPQM+M60EYG30g0SyX5KkV/W/vhm8tj4I+qhagFZaUNy
kyb0F1NSBevyrTERUbdk7fhOPjGWDqCZjuQpeTieI/WrZrU5gNagDTu2u9YObrO6fiwYG51orEek
+SITcrXiBr3t1kkQ9cjoOc3771riPO/1YM/KdtuOzJ7rt65WT15rvKfWVVrPV3SjaQV7ZbJJQeL5
HVPY1SyHl8wm7rELKLq7nZ3Wt/OIzWRGuYk6ltHKRHuoivJzk/US6av3kbo1jKx0fMw8/BO5NFcO
ugNflvDtMpb6QnONu67JAMoCGt2EaRD66Sjg0VvpVneIesuy674IngYyyQY8m7d9C7OgMrK3pODT
iaxnmif5dd7EjL+cCpLIMLxAjAG0kejpqdK8Yi9LRN6eqE9WSMwSlk0jTQi7GkEZKObBnBv9RE4O
/AKnYgem58zPPLtDiwfI7B9qWvGJxcNclZjga6s7S684aejBUrNL1gWD2GRgLt0RcFW3tPPaWZ4l
55sD6BQLlTfY6XluK6LtQVG3rjq4XZRthLckWEXJRxA/YSSjTT2xaEagA0Jd59ClQArvyLOJdiJK
niQEuDFpHLAy3eLcCDq0zt606VKQSz3SJluSdd4rE4e3i9d/GM6VNzHwN+CJezP+anGI4XhTwWu7
eORaYTX61OJ3nnJwecmwpNd7zzTPTqNgrwZJd26JsLVGweXXMcmddIDhB6fNgS7HcmNGU0meMZFx
Fb1qPdevdZeTH3UkcRaKHPPZfK086821fBIJFAUe+2bcQzVwiqvKDL9MY91n4VdumaPPdJMB2dif
O0S8y7gyWVc2HpegfdE17yvIY0i5QDAJqXlGf4qTnBY3Z30EEOWY7pVuvfbN9JSzvJDt5xJrMAKC
ltne6+FIDhwj0+xKefKSJGiCbZeRetuXL4PH1FFinh2K6LY0o9cgfG2NY1ZgSwM1XBLG6O0Q4hK9
EBn7n3+L+Ctcx2xvLe3HacxAf3iUBoOwJ9DVK0YljAvD4SVabPUNXP1FV0jrQFruvlHzWQNvHw99
RCZvtoR7Ls4w1lxAinbvLBFo6bAXk3hBvQPhRbcBiYCb0K32amaNoxcBsTd23ePYeJdxebHZLXnU
wuw5qjqi15AZTjXcKIPjGgARkQxvHcZ5ts5XnIf2q9acklh/yIe52WgSRJQBL2o1WCzxRZPnb2mJ
4Ys9d5iSZOf07ohzIkt8zRPfUaID+pw+is65HwYIwpIuwkGrxtdOQmGIgqu+6LdeQbhGSd93moR1
GPVuMw0VKg0Kng2OK4tJMYx3nHL3aXU0uuJgLQROjZNra0FcsIm/0wAncQAEwbV8sWcb6Dfir3WH
5Ztydd6SVAJIZsmoUPNCpRxxQuu4xQ+8XXU1DlF/9fPdP7+Ei0I8T1Liq1U/wM8PZrDVpNwUmbv7
Ecj/COadmvq7A/85jSTjRIsdPcljlCHZTAD58sPdDjadgitV4ySyXO8YurkLgby7/dF4p3Xx3Lh5
jGIBDmIcGOwcA1ShCCGunyZip0zjZumG64UJDN+oKCqNm4RxJ4v+mVucbRdDOu11silVSDVi4+qr
tZyEEYMAHrff1i3Y0VBLv1UT3w9zjkTNLb5tkd3I6FTFnD3mKbwPgvGGMmlkDB/dD2V7Ltr0sU7j
Y67K72YYj7Fhoc8wPlxFH/7KXY6fPTNvlZffRhbeGx2aLGMgPkZiwUgYIVNl0MN32NfVeVTZNzXU
EQQ3ZQrAaOTJbH00w9CX+M3kRjimUhbTjleZY+SjlZe/c+4jiXxxyg0m+avwr/mpjsgZ2cLF7YzC
OvQaWveq+ruN4scp5RhESdggNn/sLT8mmJQLnbb2Mcx5RLW4JBlxcoOrny/FkOH9jcmvH8Co/9Db
ZsUylg327idrrtFTj4DQvHH8uimfkrT7+vH2/Fzdn+9+7pV4hmAbTwF1NjC7iOQBxKw/Zr2f71wL
GIGonZzJJCSdxntykK+sGRp94jgQq9SJDshL38KE7s/QF8+Bi5hzaWjoSXpJ4BZwYNpbWKeIObev
wYiePYb7u8nBdaR0ex+P7G6FnhN3r8Ird6K/E3YLEK3vmNR4KaEaFHFxCcy4pnRbWSaUbL2wN7Yx
/7LALfz0MLvEdX3Up6hnyTopyWSoYphIjXrl1EZ5tDg+nfnGgf+S8Bcm6+ZmcDieBHw8aAwuvUVD
zra177GHDd7gSuU6ab4NIM0P55zihhLzSnK8bGTAgzihiqqdS7ps60vr7+eQGFQJozr0KVbe7d3S
Ev7PkXvu+dkidtAl992hMnKkgcvLxYyUSDYiYj7m/qCF99Pm0nLviUS593qeqWtTgMB6lny1QXqx
xnkju+zgjLy/pLmNdA3Sf5ihBNP1CKGm/pAY2IID9BwHOd1pC7HLK9ldHdRqIFcgmjCo1apYYDkP
560qqlXfkRMlHC/CCXofdJiXB7xnfEpQr7rg0W6KfTLBWW3MdC8z9ZEzYKO/bBwyWuTXRnydqQxu
VWD4vUvqceQYw17ST+2gYnGCWu6YcY5Q/C99TIfI5TyCs0v3oGFcuLFtYnQaRjehTiDcz6V0A65+
UujZYbR5xtXSVhxKhpbBMJ462fwKHDoCxTAdKxFSr/c0KpykfQFssUPTxkFUL5+FmtuVBYSdT3A4
NhZq7axj10aNvSlNiiZ67gSqNbD2Uo1fytG6+8WT1x6V4OH+uTwRK00cYY5yguS940IwHC2eDZ2t
LKEziD8O0iFSCRQfC4tqeJgtRErBjMDJTs1bzXRPuk3jJCajC2ErkoVF4jKi4lx1fCoyWSCdTvwW
q5hpFL3en7suHaNNLnT0ECPVyTAighL6ZZ6pHwhB+GmEEPWIpAXHObcXvOylvxgF7lOWWOT1LX/H
qa3mhjq4tvFzAUxyBVBP0YlBG3FqGusrq+gNeUHl00j6RuFzW1iPUY/jd4q87c9HGgNk3JB3vDQq
wY9T5xQLT4pfvEw/qG1hsM19dC3zpY9LzI7vtEhSuME3Q5c+5uN4m4CI3PQlZ7kc3bvP/M/AQE5o
TpiLm6xK9wXNBh/YibGZueH9kaQlDqV05YgryOlsD+QZxSs9pcNDsENBDrYy9jmW2nU9JAAOaQyX
lRXvRZcRMocwm59sH1Q3kOg4Je+hRRdGaNe9oCnRJPB7cushcGvUz27GdhyBJhpEtCk09ONJj2o4
x4/UWkW394LHCB3DLgpmHlqwUxy/CiIk1nZSotIdOCnM3ngQzJcbzX4NGT1wKqiQ/gZXXZh+DmHa
H1LSw/zMnS+5fu6WG5gIDPIDvPQ9HoIJphHH44IXSembiQZBXCV3uUl3Tk9oK82ICegL0bLgxqN/
YaNlOf7MZDItudBe4TIP7lOcgeCc7VMbcNtSQLVZ3m0kSSmGplL/5x6brQKRK7lHqLMmHt3G2Oiq
PrUtcQVRmaKMZ6VVzY3JUrkEUBrrYEL2oYRxNAzchDTs9RyboRF7K3xNayxS9NW06jClPYmVEZfO
K9uvIEDfQRc3SK+7enqI+vBFz3moR8fQ1pmH7qsnzrKqqYJDsrudwI4I1+BAhTX1u0aESu56dLRF
VXAqMcU+sWiQYh/dI4thXYF5Q/+BUVse9i3yiSrYDPFD6owfTd1fscWixZ/gCIbX3oBcAxMGkAxJ
lYj3Bn7kFOCT1O5Cb0/O5KGsYVRArsMql1rDLqxwADApeImt7qS3w76kIyWMJevRjTumbrgJkSxz
PZ6dLqcYCyG3DYjTyO5bhdl0dma5F7n86F3tqwFDs0JSis+JCq42D46gLIyTmFaUba4azjdYdF+q
LMINNY3vpCdis0Fj3JvZdZoLzjX4UXwPw4TfO+0tsMa93RlPNcojBF+3ep3dEoJ7UiVakCyPr2cP
XlmQNXuv0cNjXTqfQmWvXchhMXYz4jd0AhYz7kepF+uAPFT2IvtVBKTwDW19q3kWNvEpTo4wx5cM
Mva6TvVUwml5JHGOOLzuFFv0M/E07KcZzySpHd/BjAkJzzjx4vSZUVKa5Xz18yXUaxBH//zvBsN0
VuNF1NrSPTa1aHamFj6QPjJfiTzDxWGxhvSjNh1bCIOsJfWaiBUaojNC1jIyp9yfnEa/+vlvLwru
hIlvIlUu8fG5WVxjx9/j0oL9oeRGp1lAxrIR4uLTd86wBL0vwNcuJfmXlZFvq4UC+/Pdz5c01ZiY
sndvsiXn+OdLoPAkY92iWotS8+9/9vMXcxRf0/MfN2FCn7CBIZ6E5mOozPga3U891IA0tRSvPvR7
tS8C5pO0TDkatwfFdmQfEdAlm5Jd2w+KBHHTf3+xvQr5Ig7MTYR49KhZzdVPI/h/Iz/+ijJkwo/+
Tc98/dF9/Mf3j5zh9iP//q//vP0e/mP/kSNwi5vv30oTjL//y/8rTdAhAwmXibzuGCgMhu+2+6//
1KTxt4UWROSG4RAc+gP4+acswdShCSEZMAWjrkXM8E9dAuoGCa/ClMLGHGP+T3QJNtSkf+3wczgx
TcddrFFM4X4/lrU0ZwxrV5IsHLa7NHZuzJyQULRi5/o625NxMxvbWl6hDEbNqZ66D+srfOqeF95l
sZ68XTBtkbRL7aWrCH3cCTixBUaFlY35V9/TP841kq386LxQUosDXOZsxxa9hZYJUZUpOYamYB2d
xa/66BHm4bFT/sVIU/xhsLW8R48Bhm2byxzjd2O8hua0oHbGNTrLZyXEA/rSXe1CiRysL9Woi6Zp
AC3T+M2OxcNvboj7PyadMN36k0/Y4kpJ20IxbP9+iFjmwVjzqM979+wNR/1SPjR3sA71926bXyDl
M/dWF/loPcCJtI6cldJHbeveeI+uXM13uPisk2huxHV9ZXzkt/MhPXFGb29xkA4nVa0Q699OH/SQ
QNnaj7B0kUSX+/GLxIVr817fVe436YrORvPm5/QbJb9zb71BNy99/JXAH20OwQR1+PSEffVen/Mz
LWX8oTY1mdxIj2RrBgEweRiPrWgsttf5NZSQXwB3zT12U7deF3KNaNBdN4/1rYAedGx37pW5zt/L
M8VG9JU88Xa240txYW6EZmob3wR7QpBSSv+PRSNyre6Sjc6K+D3t6ThCmtjEgZ9W/sU41i0JEDTj
tQMdtvaTzhbqGW2df7aSwddaOzTvxELnREudQfCiGzeMDe2E8Ak/ncegcpclp+l+Bh95Q8hv83/Y
O6/lxrk0y77KvAA64M0tAIJOtCIlUTcIWXjv8fSzoJqu6eqemI65nxtVZv6VSokCz/nM3mubt+KS
/DA2gCMrHIqbtp6v7HLy12y4EdBUxC4vR/A0veUfujckuKVt7Zf8b+Og61u03gnXQ4y2ckPZx94K
ZNQI9M2wEwYR01tP8gS0H0qxFAKqeFFFD4ORcanfh73+WZz9U1sc5edBoY2g69xEgUN7al2B5x+B
3ByDXT9vgrO+pyOdMCOwxnLKj3QHAYVQ6vBSuMpvvAo8mfUZ3F+map9AWJMezCP2WpfF1Rvg6rI4
R7c2PJh7la0MaZW6E6/aVb6f1yrYVAQr6JnB0GoP6Ztkb9nWD/PbIiRxs9MClIWodFACXloMpUIO
U9fONNoTO14bT3S1ebye9uYrxkP2IIw405/6Qis5HhmIqyfxIfcr7RpsKdDCRefkcKcNkmPdel4J
JvdkC2GfhGq1iT+6be1kJ6w+pW3eg0/92DVgnu3o1b+bFzTqPNpLo+l2DBG3+jE7DVvGZZkC2hdk
pZCuyg0aRrZVTrxhUfNG0Ayuwk3YOfHBOlsvM91Mt8Z/Ma5aJ+PdYac//XHpKfZyfCNgtToVW/3U
pB71g0ieOPPFZDe8oTo3LmrjUs1AXaMFXLUf+oYsahYgKwJ/oXAJDsKei7ZjCh0eGvZxzGiGLbEa
xLN+UZIu36Du5StaWtDSMy+kLQ3r+DBt/HKDI6F26uNSEW5DNhqOBLj5TiokpnpwQhhYOt3tg1VA
+/+d3sMVgSyPpLZRzdvTBkIS/c6axGRtG9/b98ndID2/q/g5EF0HTnAyWmA2tnbzP5pfodl1oHgO
fb+dXsvduFIt27rQzjO0FdZTvUUyOq7HwGnYhZyU7m5d+kP7CHcUh8ZjuoqvopuxfLXFq3Sqh//m
cOb6+9f7h9gqlB/EWEn4uVgh/uuGGTKIqQ26XG2aYLHCYf3JjFeTdur/fgz/l0N4+Wc0thqWyGUn
6/9JUlHXwtSBKao2mjTcln/CmkbMbuPP3LAWnDJAJnPFFf9PgeL/4eiXqV7/63en0tdreENRkVji
sl//D/tzJWBaOlpNs4H+9ErtzZxuzEnoHYPaznVFeJcYF6WAn/zyJcbSyLzxowBRgo+7cXpD0Ldq
Od0wZ/Sb2ZR5q6VQRrplFBgp4lPSjSdUqTiezLrxJGXSnEiMVPKDZSyTsoRvaYZ8lFTNsR05MlK4
2lah7kUljU/5rFRP6jCZLjOtXaJ74CqbF7lk+6xj6GP71VlOmhfCCuTflebF93jKDSGYNjASME4U
91YzuudAa+SDleZoPcp+4eAJCJCDcmu1zdNo5AzsAi4yXywfVl9sA+2EVdXwUu0Lw6xT5Qz7a539
NqYIoci8ogJemiUS4SYziAIMK/qyyVXzei3oKLCHmm2KJTBrwjNGqdGfI/yhLj/2luPAxP/SeBU9
1K6g83TM0HqVyxrMgDWXrlRHv6AHkiOZgYuKSHxOdF89wLHCbj6j5Clkps0M5sk0mDa4Ci96GrHJ
xvczRhXNjZYrfJHmr3wLJZ8zNQ9Hl0cOulUKAlAD9UQJP+PlrjLTg6/rCYszVolFAySccYhVtO+G
OHDxGSrkeWVa64L6OVijerTalZrKND8dKxmUyFi9Wq3ZJiibxiE+K4XwZcl8Zbk23zT5I+DrZdyc
fdeFiu2sZE87zvIp7lucP3Ar2kLXPFxsL0ghcRUxP2ZwwJJcp0joG2q0GiLFrOvP2hw8iyVTjEQ6
IirZCJN2lsbvatSucykoazWYXke9fClHeJunTgyzVTM2V1zwz7Ef3OSo+Y7NsbJnHuBZ7fCLN6/L
r1WSZYbIXM2REKOIUFyMj5KriQLfYgKknCshBySlzbqyiPVcVcYwjnGENjcOjmGp3SGTHQQUIY5q
8ZM25V0Rs3jBfAUlsqhXcQ94TElEOvpueMmhSYvmADq8DExPGH8mHnVRQC1Xyt++wTh9ymsOPvbI
YrIWEhgeOjIJLgr9jP6LjRA3Q3vs+QmQbEwVMdvpfJDIWSvLwOuG51IlUoCZGaHObtmBp59CdvMd
onY+o08OT/pjpYFnqB1qI83FOLoCU+W0JgCaMxkQ3KDYcg2QQgW+DvpUM+scTfKZ04HaqrdsKhwS
3x1fetd6wTFq5I8UXrn2E4cf8/g8Y1JQ2P6ZBCxYgDdMAghU7CRGAsSZUVNDidYTjLnPjFrfKwHG
sCgDNxgydyJbnTRh01gujbojiEjoTIBWxnFWwD0wCEfTwWS6BLMFaLnayno+beKs2zQJlCVbk8Zu
n1f1VUBSvFaLAGciKgw2WKEETHOmLebks0uyyl2zl4PN1LNc6hosyv7oO2WZr9BXw/gqIs9YoJl/
H/7ImWnEJgi2QxviczKXIXLu5IIG7ERqsEjgi10Nocj0Sh2SnaF/AGGhaP37o8h8zXsWDkWUpfu/
P9Egkv7jVxDceEfE+1nLNVaNEpPQCrYflFPEty36HWapqb8LO/mnCmTBgy8crc6L/MwWT/MV3jjl
IiVAuTHd5lBcUKhgGiVpjIf3Id/njfwgc6Bx60N6GA/SR4pjZt8kjm651nnGgtM4yWN65r1PjELo
jL/1Gh8WFcKTcjQfNqEGjMse2MnUU/jRPKneeOhQeh6Lz2xPyc46AcHxGz8jiC775jncANuDdmZw
zp8MZtXQYjSGu26m8kI5i2sLBGLjGEfxjJ9SojxNAKsAgbZ7fMoIOI2tdDFdCnygafUD5MdkPCGr
4K8ZFIgA1Gzt0zyb3+a2+on6Rzi7SexCEVQ7/mL/Wykr7WV4gngN+1GwmCdS9UAod9OjtTZeihuF
fHA27fHFWBtr8YSTtnYMLjG29xflN33HKsgI6nN+h81mrKsGoBiVNswbymZWCG67bzdSRavi9Xt5
3BHsk/YcoJZjxkeYT7W21qX9kKwC2ZuGzWh6sBxlhszNngUqemWStep2b/mOeKgZgLUrjam1io2J
qSFsBgxQS30usLg5a8T68u1dKs6mfbYaQJR5aG0MaBsB94nDrGysXMIUsEkFr2g4SpeRpnkkMNhQ
KEIBcNRvcrlGq5RD6cIujiVOcxCxaCd5Z0ZbPhywazL3xlqrmZ5Z2bo7wJK3E95f05qBeq3AWAPP
/TR20NKcOGT6Tdie3bY2JrtLwatFdfmj+Y5S7+vPggyDTz5NM67ExMYln54sVA4VwIONnl9JaB6t
h3DkCLOOmrbTHwLTc0SctN5bXmI2JlnwbBzVb/akIitm0W4XEhd4DIDw1IzmzTgyamrioxntofKs
hMv84p/on5oHtsAqv7a3EfYpO9V3St+3/Knc9t/LOpxNyY/iRUf9kH10kB3Yyr4O9wijIlKjI28b
NHDFxhwcPXeKe+nVzyGtFpAK8EK28on0A/pIT7wK4hNYkjzg9ypYsQA/JneNUnVGMr3X45VVrny3
fkUxEwybkq8fZjHl+gHdD+9JSihhBcTDEO1bTeoAuMJqXd1ZmUzBlm+TT933Z4LJSR3ITds0nwLN
jQDUJRgybYNG8sgMWXuSqpWx93cmHSii+IKflMfnqJB7ssF1Rf+lS16CeY2MSodv2O0FeAer6BpI
G2i/mrVG6FEdrdOEM362s/EwbvsnVgtF4PHkquRk2dUaYELigeDfJQcwBlQ26ffE8vhNtJ6Q2S58
XFv3nZxiO98Wn2R8+3RzdkhtAjbxbbEBz6Qr2ginQCYIG5kzo/uMV+omRwdFfAmcARzmyVu6bnWH
YoAGbFiNL2SoJqd27WeOgJuDkAamtKEjI6gySdPkEYGOtBqecHz2uTsfLJ4aWlTmAqv0vSaTYXBG
zQkvdOSE9SW3fk2VZ91I4+kgatjKuMZRum0c6Q3831q/p2uGOQ9yQmaujy3LME+558wVVsbTvoBg
8Dxkq/FciXZ1Ti/0M4/Wi7fof7HpcYwFbulaHNxkntjBBowvn7d/U9fmO9/DhU7XJAR+RxTlbAcl
33WaufPKglPhjqdAcqYaaoKXF5549K9tRXBIR1dXEqFBW95em5PwqPbaM5iE9s28MGJ+D7fN3meQ
Qplw8Ykk6Wi2WVg8x5NnrtHfEXPjWZ8sIF+4QtvzArl4gqpzDI7118yUGHXJAb+edWKrqlJu3cvP
ztUOnLDqTTlG92SPEALwtAJLbsUCRyYcR9ykyVPJUhcV80U9GM/FCy5rCkx2Rnng+jx12qb+pjUI
GajUW+mNXIH5REt35IZhFEKPGH22aKqId8TgypvVcA1cq6qTIYLxd7zumau+VXuETKW6qt8kZYX0
KTmZRyy+teQZwrpH4CZsRsnj5+SHuO3tIrmI41OBtwVwgGH3TBQ6Lz8wVhkWNtQTXaX03VSfVBVW
5Rbtk3oJbwJ4VlvyzIu8tp6l0K3QJRPZCQwDxhIgkBVa0nqL4EYhR+kpAi+7Mq1jdaxDLqRjpTt4
g83fvnahkil28MrK8vh3zKmrYJe9M10ZwPO+ZwG7FxtN0TlbE9KASZN43M9QcGLzEgyHiMWqSzbi
XO/AGcXt3mSZleoHDn/0FEGy94dbJ/GkC792X61NY1XEcKlcFNi0YDccFc/TKvySXgXLpSMYDumD
CYTyJp0YgPRoGU7plrXMRSJChnruErxzL3EYKMgNSUs/9KfiGrHt/MJVBPfpFYmaabm66Fi8AIMd
c5UtqhVawQCd4yq9j+U9QP9K1oe2trhbCo9LReK0e7A1Jp/0hAF/uoxvvv8sIEajAN0qPLGx7OLt
7FYzcWfv7LFhgeWkHn1W9+J94Yu/lNE1Ppvl3tI22iZ+LIWn4EUfI+oC+OARtGQ72cWnWdlALupf
yY3y1DUpE8i3GYhsxHW7pT3tDlHihvW6kr3uB2xxC3NHY1HBktHuHuazOB/9Z5SDK//R/bSlXVIF
3JANIEpXapc3SnDEWn83EFadi4vqBNfyieUYK+DErn4Vr3uHHRb8TrvsQwaDETnQsQaiuw79fkAW
TxH+zJ0XXSxnOsNS0KItaqHV9K4SkX7nVFcyjkl2aLvqCLjkGbgkt4iyMV90xpSZbZ0YKH0onvjD
byRtPQTbkTkzI9ZxDZOGRN4UDceNVV6+164EdGkoxdNL9qMQXNivsh8NX2xyma09YmdhZeaeYhyJ
NetxV20Xt/wkvquMW1L1s59ZNsXAQoK3GYBHDXWsRSwAs563XkRjO6icdAOCASIfU0qgKqpp1Fm2
Dly6PmM1SbbVA9rG9C3PHZahym9Tf9WhW5/5nibuKEwU2+CHGiY/AReMLoS4+oGTUiXsjHZVQ35O
nPIBTJgfnPoDj41cSZiJLY/+fQAgE9nhrX/qv42v4d3XgTk482f1Q9doNS47bP+30T382fZAz7xj
lqy9Bixbl1vIQUO8A1HjshRcsw4HaqLbwzGhzKhLgijXheBJZIvtQddUx2iF9GRCxv0tbikRozWm
hGCvHqoNAz+Ol2oVHNNHvo3XBE01n+SnGYw1b9W+aLBD2NwUJ3NdHVHvievxp/8xjzyVAjDG23wI
D/mXdSPG8ICWTf0EIf1Cxh5PAb6Ol3HyQLVJ8xlBZ84OPHWmeJsXdlR745dhkkfmjezRkeSA188E
Up4iUo/Qt7FvQ4Gzn2WV13lEsoa4CJYDbtE9qzZpP/79B0lsD7i1hbXYTDWENW7bbvmvfx/+/n9/
v/r7a8YQcJAnScOh3El7a4yk6h//78KYy50/gUNvN0OGpL4RJTfQRsVVTEQ9LKqhIDWqa4ps2g2Z
1wsV6LjOSl1y4zGjlkcxAV4kCEfe2BnOMYxTS3JCcomscI9Ij6/Napncqpno9QI3yGyQ7OTnlQp4
hRQfuU8y5kfoJjq98NBNU1GhcfT8CRagYYJVqEWGUZa2CL3hJrRx+5BQakEfaIZnCTVTlOWpV8lM
2EWLgrtlseVWfjzSCdfPTaOYbuGbH3IICjEkXDsAk2akdeAGNSIO2TJqgEg1Q3PZzzwlGsOXKPK0
SlUhQRmSFwVtDabJh3ehYampcq5CrInttaI6grkCyixG7jIGNGtIbQjJGvZqx71eJjODFHPYh3GK
JmYRvoqSf8AE+dDx0Nsz50PcJeEWLJyK3jy+luyVzdLYG1xOfljte0V0pRk9SFVRIQ+FfyHY+h0C
WbNDd8ewHgWXjluXdlvz0sQbFhC7bBTwEff01+e2FFNXXuSb0yLknEADY+6hqMhadRsM1j3MiIiA
U4Ptw0QwH+CqGt/0RSDaL1JRkPBnP/4gEZIgcrSk6iIq1RZ5ab8ITUUUp8sAJO5UcAwmzYqPGhFt
aynY2dwiVfXH6xxcsjzX3rLurVkkrWhLHzlUFofMOzCQNxweklASdogYtg9T7tVFHzsglK1yA08C
di9BgNmJWWfnZ5O0qkaYd7JJonc2vwqtSfrgiBa8EsPf2dcYI9ENmVi0wkWvy+obTMl8rxYlb7do
eqtF3RssOl8dwe+0/GMLmCIhw11eNMHjog6ukQmDwcb6YQlOtKiPG6TE4qIpjhAXz4vKOFn0xrW8
7+bXoRJee8TIOndov6iTa2TKbUsz9vd3s1j7Fc1tIiHgKAf6d+Zp0aJ1HhE9gxKq0F6KtxY5dL7I
oglm7xxBpbyvuHWm2XrhVA7tzgz4CowvCXl1gcw6zGiIS+JvASa293zRYufs8mkbrU/A8VLkf6qI
tpNFvW0UFMyLntsA2Y+820qltxpzNC0oC6w2GpxkmJ4KJOHBog2XF5V4vOjFozRdSzUK8muosVQq
Jjq6JKzWhRTRzCCBwd5xIcjjRVi06L1RU0+Lj6QcPuNFrW7mMI/R/kI32WoRcQ/yomuPe3LR43ul
Y2KOFY6UVKRbDpsUaXqEAiNTphVWBlSHEaQjK49IapG4AIzgBocSx6MCLouKB5SiIwniZeSaahYt
vhDdfKT5mgrhvJGMZAWldiunSrJWmpJ7kWAbMmSYW+D9yUkgY6IXsUHkiITtUaGU9FEaK+zbgq48
mdgFoqG+S9W0jMkWQGAjYStrr9biMagwG2SL6yBa/AfJ4kSQG9YWfuvEA+IqWTSCTYktZnEvlFJx
UXhpeTrlfFOTZ3zRagRufdK9xkVKPZKyi+EMz56s6kUxadGkPH4YgPt4pfzpqGIQjwPz1g/x04zB
wl+cFmYurgugkTbAEnmlCcLkxrhRTyV7QEEsCB+1IsyJ2DcQzwa2iqEjXpwdEhaPavF6FJg+Rswf
0eICUSwF9tDiDFGxiJSMGVosI6GuukqP5bUgnLSZVFwtaRyvysVpIuJCbvqdiQElHClky/Yh6vsA
ewp7jU25+FVMuBfWyOKevEqxqSjw80OxOFyCLDg4V+gD2wz7i2iZYBbrdT/obNpacdhmdf1dpjtr
Ej+CgBhHpvKCbcLWsoUmZdhkpI9E8JqE7W9N3Epa9FBZMQarizdnenzokzVBK6Gwb4C55IubWcHR
0y7Wnnox+dTmcI0W20+C/0cE+6ilGmkTFWvfEdPUXFjPQR1nXtrhSIJbuWmaedvq4LxjuEBFLeAz
ENPr2LePvowxw2Uz5Ykc0CxTE2V5fylwLI04lyYcTEEPI1PSAMpZAT+NDs97TCu5aCkX+1PahPAb
F6OSvpij/ERchwY9cR4ADLeS1IAbnd2LceCPyoVpMPT7NAzuIni4BpolumppXQ14E4xhYPrbE5HL
aYavNGHc0StHaZZf0n7S15EKmG0Gpavl8weyvL0UzMI2FqVLZlKDpm15H8aUJlpvn0eFCa4/GJeO
59SZVA542VrDHklcE46TDewaBCltVY8LrcGNluBK8yPyERXcKiWDPpBOkkNe3lZJy31vRs8C3/9L
xPA8KZI33KwhNzH2t5qLTMoR1ebWIG7VXkRZRLaGvNjm+ljhnFqsdOFiqjNQbRIrrHPtC12xjfHe
gbEAgBzEJMvmfX9KiFboY9NwdRJ2+JFYkLgGiaD0jgqMARABI7SGeP3UxfQ3LPa/Ah/gLErI6cyt
GrfdyhQI3A27JGE4rkMUG91hsRMO+AqTxWDYEPuGlHb2lJC+TELE4vixcJ7UNttqpRq7tZnTsmfQ
6wsjX8eD/DvgZ4QqjzeOFFUsIqauO9VifKya7tDIYcRmN8Ten28ms31uFrOk0NbENpmb1IiYQdTa
ZViMlSUOy2i0jgkvkRPhvSwXEyZ0zWgxZaa4M6vFplnh1yRMXkNzikHEF+/DYunU8Ha2kfVqiAGD
vn70NAVgdwTjctsH+htJUEwdFo+opIAjW2yjEv5RftyDV0jyG0p+ond1ZgLmMrPWyP+YBWEf4kOF
da1S6aoanM6St3GmDjcTxBvZjdJ3l6HJVONmzRwf94SKA7n322vQbIvU+NQXG2yDHzbAFxsvBlkT
Ews8Q90pVHXVjczXJIGKLVIxQurN5ADmRP9QfRkVWG9J55EIG0K32sWYm3hoZBdyD2kCOc5df7Hw
9ouZV0UdATOpXzx/z8li+GVB0xEMiSqoYpWdLLbg2YtSwp1HNhrTwFwjwD8sL0ZiDraDsViL4fX5
i9W4XUzHEe7jXvGQzrOXD0kqm+tc3TXZoO7+fvWffjsSmrYlQNMOquQzYjO0kpRK2w1m+B8//P2Z
WU8LKyl4D5a0ob8PVc87gANLWmUlVZsvyQ9xQXo0ev6lFSJgx8TCoIVBwBYr4pU07LxYbgOaUolG
dklOdEdIEoiqmGmmdG4B4T59EBRblamTlgJgT6r0f33oQNYKGaFOs0VYWhNPdW7LGulncqjo//iQ
5+hP2geEK2Mn/PNDhLxAnbVqGzd6u0uXD5k88uVUXesZmoiRyWQqpoCjEP1BXvedljyRz6Gu/7bd
/18k+N+KBMn7+w/CgP8qEiTCMvwf7kdStB//qhH8+4v/Hkeo/5u2SAGJ+lMVDcGA9U+doCSq/yaq
ummJMioy/geNxL/rBC3iCEXd4j+LsqixqvzfOkHt3yzErgqrbzg0yASl/xedoGQo/8rpWCQa+DJ0
ReYr1EwVpey/ahkQvpWNPkLCYMu9RKf8fQBsDhesVXhvgqpd/5HdhZI43Z5IHLZYC+n97/d/H1qR
YUwv5PpCiibBpFZyJuc1IDSCv4geQkVG4r2/FMiKraFoZf5cpGxYjMVbVCfR6I0h/JR/ZrwOA752
UCU9AM4JugIhMkHdVECGl5DXv99rxNMrmLzXHWXQtmK03TnZNWdRCfg+e0kL8z2clKsYpOIm76mM
pHlHqt5KnyRt63PDwe518xilnF6V9yaYbxkr/Ceu/q0wyBQMkYjyKym9GDyPawRm7gSqeRmQRYNR
pQuYSUhOSlgY1tS6HGUdUGR1QxwEQQNTVThFFvUwgaovpQASTrLkuVT0t8pMrk0VXCaxxVKMr1vW
KjCyaUwm2gyFLpOatRABY9U1/6nKkWZw0/wS1J4tWIiRtS9/YCLWKtuD1cGryYaDChFzJczaa5VN
Jy3JL5ISvSMeSN10yC55abg5wIfNLF51rlwuovfe0igsVBkbQECE1kg2wPIJ27B5HbVwpy7AxpF5
uPaHCB04r5vAmrwsKlkMaiOjLrDQ9pBfC6Fg3FagIuw4rmIFsFvOAJBXdTQgdJCI5duKNO8R2j5K
07z5U/UsVfXZbIy7FUovjWmw7xriDcDwgwXDjTwAqFbVRRboWRuuE3gb81gyO2S6ACzpu2rpzwol
/2acNRacpunsr1I9xxoyfA1D82UqLL0zDskgWYdxvpqbdOc3GsCByBuF0lPECHmHjw7R0Ldkh4y0
OSwf+lzzV4Va/cqybjEF5FoKO7QVwcUy5FPaSj8aJaSclreshzHd5hONTEjQUgD5INb3ccsMoTNa
gNBDyYaFb5pBjUuXyGtpdDx4dYjPA8MFcTdECMqt4oE/iqrUQPRifZYalWc91Kc8fxtElOmov2GN
8zzYs1Y8Q6iSeaksCPB2j1VTJC1AGS1veZ5KsdgUIsNyiTI7FRs2QHN6jtJtPginhMlFn+k7wdBP
cj8hrpi1nvpNANc/+Xgtpu9ZGo+pTsRc0ManDkHxuk2U0Ok0/qaUXWp6Q1q15AWB/quSW8e20wWn
E6dVEAmaPYANxkImf6uteBY6BpesW6uEhN3SjMk+k5OF+k9+HXMgsyzvyMLA9DfMkkHECj2I2LBm
JkzoMhDbeGvN40kx2VGBAAfiqEQ7ciIZ3ugGkEr1TGYjoPfUP2pptcmC5LWyGBF0UFOURkXTozB0
jQ612d6GBJlnamUrNedJ1uUW2YWevpQtw3nm+LrA0LaIB+Qf8aZ+HnrGCK1h0PyIq2HSDtoMkqVL
KMIGLbgwHtnPqbhHgYg74yTmQJbNBFlRWk6QnfIHjqazgG2WKjv6VLNxK/bZym/qZ1+PP/k1mNZB
35iCYGFm5+vdllGfeIofP0VVcGV+3XdrgPVkPSzfT6OxalBkjAsKHSdKGkRPiKDdbIKLmeTxqZHw
3gcwJ1thE1jH3KpvbS1egYAyHZZ4T1Pxnzt6utrAypA2F12JgC/2ntD4OPnbbjssOYhiMZzlHFIN
UEhuCR6v+L1XGO5kjf7bmC0jZuaLzBLHvZ6KzyS+cZJpJEEZ7fAjalhR2PIFJkLL6MeX0JCW6XBt
FRZASd7epILFkDohrbHmPGQ4oa/MmSsl7PznPuy/GqW4imX/PpJBDkUzP6qkQTqtYK35zl0To3Ro
5dshHlBbdtmHMDJIGBS3l9V7QQxYo85QTOkaJQbCfSpe/WW/2U+/Eklnw1Ct1Sj+HYlhjccZyVbZ
rrqA26RtVd1hoWFE6NLTjsWXgsgWPbZcHIWKZl/WiDbo8rvIp5dNAwWzzyQyUVjtZfqK+caaMaT1
pYP8lLvwHJva1zypS9qaySeJooOF23elLYSieWYx3c7qMerVfZCS+BCrr34k/hg+wicSF1Yh6qpV
qBpPvoyDfBz2xgRKps/mc+R3+1FE3aT25KSAyRaz0ell9FrItMXgKvqgxrP2SVG2cDTOakYOomkg
eO9Kjc2ctYuw2MqttE7T/JL26U8QI2HWm9qz+vHDVEbRJe303Fd0l8u7C1Knpwio96Uw/JmRl/WD
NjGK8Vm6WTW2+NRF2Kg3DGqTxtpUbHHaYOjdJCHKnHrlyKDqqyfIwkG0hGJv/mzl4AXq6jUwJ6fo
48xuu0rZRND9WGqKbznpdrROTAAFc9qOlVKgIO63clU/jUJynvCINvRVmsEhnwssefRhLWrzVcqQ
eVUxuaGwrWt95PMmKrbyEb9sm6yHWN+U9KqVZryOIyTw5Wm35FICQOEjWGP7G4zyIxgQaQcNagWl
vvRDYAdRTAblWw6BzphGJi4oDzPjkA7KvZS053wkHMAYu0ds+O16NoddMytgTvTcLoTmWgWLbHcQ
tq21kRpc4OPIuKqQr+oc7kmJZ7eMhlzGa2jV+lmSa58JoTOa+c2qLBSYyYc6MI7Wo/ilxIUviDFb
Aj3bk13euYZWct6NWKEKJBBFXhA6MiMDyjWem35xlyGxgggwI2RLqzdtAOgiwpJxSpEnN/cn/4mS
YgHKcLvxhChqvQ7yFLKEutNFddfrfMFA1+/WSBzygDgsth4RucXbeNa/w4TdvwGqJh6ETwtBrFNq
Jy0Ore2QKIc2Bd7VVCmELQgGRRmvzYbZYjLgBRMTkXl6la5VK5f3kUacdYdRC/TbTS95iwOv/VDU
+IbUkxFUXf0oxAqgrLkjALRW0MAQaEBBKVvqIb8QeDso96Ln7RqW5gsCIq0071Gvhw7p86/Jss/Q
wvqB2f406QQoBEV81TP/JyciDJ8E5ZMRz249veqtufMjlZ5dhLkhDC1bx/FTKUsIg4F4LJXPuZDo
dNObZJUwoR/ZsVehCAYSDN8aShONeXMzVTUG5i6+Imfk/Op5EghC8XqCzDhYzVcWbzrFj2GLPXtU
TsydumTSdN0ACFjPnEzpnyWz/NKsM7xPttzmd0NX6zRoAeHAsf9XkZWHjEGL4u5b4Yh8QTw3EPvt
GHstaxPk360+YPvEL0FYuD2awUkON6wSgOsyoh0TIhuV5DOugo8qmY+hEl9bOT5Kvnhg2IriKxP3
ChPZlniOmnGd18gI7fVwfJnyRbkzV8+zqbzngr4vkGEz9UwRWOhPhcT32IwsJCMB4NcAZyF41Ypx
WuUJls1K4dxdmPEIY4VcvQlyCNeZnJ3aihs3j8Y3LWZGkrXl2aew5lvBBYGjD8UbmysrDE6FJg9o
gAj72Ghp8p1LbOeDmdmGwaVlTl9kjjGtWjTJBnsrE5gaYXJ7KnJWZKYdaYW3vM+rwb9FDVFVZisu
SojoANCJ0V2I7dJguKjQ1McNBxwxH1dfYDXMlo1/gLkecwz/I1DDm27OlCm5r0BqYxylkkKVSGh/
9Oorb9Qr4yKGpmn4MZrDmxH231PX/sizjkq1+Iwskr9Kkdcq9ONrJ6hovLqMwGZELoy9SUforjiY
1pM2PEm1v9dltGFTUJPP0BA+otUe2K6kcMomhgkaATKJs71fVb9hyxU7Sek7SxzGTCbrGwr6WU4u
UodJy6zNr7BFXCDmw0ESk5MlMak2Qv2zTRmy5cStzMly4Y0O93jRiaYT/Gmn9Wxr6oK8nsSK6797
VgvzU4n9kLrXXHPgsi4ikXhxe4gq9X+HV2cySZ8YsivyWNvy8SyzD0cBnuNf8ck7XBVRDEAzqS5D
TC6eYhEmEmIm0uI7WQi3KQi4/h0fIiKZQQzYk4FpJxwDnpdYJRmMSrnTQHdq4zYy4fcXHfkgoXEa
fPEkl2XjTlWzJWOGJqjRncjMvF7unjCXPsv1AIsDM043y6xerS80z9dGSZHfdNX5f7J3Js1xK+u1
/SsvPMcJNIkE8ML2gFWonj1FSZwgREpC3yb6X+8F8JxLHb3rZ3vuSUUViiwWASSQ+X17rz0NxrNe
uV9xeV60RHJ90RlgLpYjsquIzJOcvDBABo02XsyYalP5nd7FPXyHfQMEhEze+BIVXKFq79kktmMH
ryHBH488REcG3mCQSVvjmfx4X7r2noh3nFVDfkic/DwCSR0ERcBsmdUKlAQy4QYYAy/X4utONdGO
GGgkx+V4sCauUZ5Hyz/4GgxGe+xoGBthVPgIdPAa4tKij7MSQBYh6pA7V0HufLJE9OwG6MsG56Zi
v4aEzhAb/aMz9T1Ro5fC/CzM/kccBd/DefjiOfZrF8nnUDDf9lxqafqdqJyfdVrdB8RDb50YNElU
UdhkhhR5lCQN+42ow6NhjJcmvh0N7pdhUO7d0iOxB8eg1R1qk8kCtWGiWQdIwbEsaBuW1ZOqK4Kp
pU3/j0Wtp9Mumx3y/moWkXNEGvY8Rl8j7HTU5BFscpv3tOjSxukDzXOK+VP0I3HFrgufbO57pvTf
uoHEylHEDg5bAVeVYt/6kK5lhvVp0qIAp7sY++vLHAd7VHGuj3M+keVZDZswmObDil55j8QNb6O4
Ho5tsaRNVdX39feyMSTZoqnDrdcukeXrxnL580WA/cqW5N58bEOn3u0TbWHp9V31/p3cpejR94YG
X2/KEH+azbcVrbI+DIy0rilUvy0gbcKHGiQu7xpGBCmfyieYnTqmF1NSiChr9kOl+96a3YsyGlB8
qh77JYhXpu7t0FGbnt+LMUOcHiHjwyGmQJM5U4uPOSYrfUnjXv/bYvm/bFuF2zX6t11qMeuzykBi
zjWRmNM1otuOzOCALRmPP6HTno36nnnJ8nR5IN+22Kbavl6CoYtsSGe07/y/mdKQ0P3ydP1pOoLw
4NZc7/enc9b7siBEff17o1LjJkA23qaf5xEF7vJJ73spRqNT2uRtr/t63Stpyz1ftVjlP/b/+hvr
0Vm3vZ8O6+v1gd4KXrwuOtQgLduhe1h3Rey0HNiPoPJ14/rQjAOrT5hI23VXrF/S7Bv2T7vEsZst
5Y7Jrl+pofuuggK9fogoHOI0NWHtci+ANVhRAikQY1kRuW8l6abEL60RyGsicp5IZz8DYwlDAqDA
KcBxC2fVSWhyBVHnS0z6L3/496dOhojIMFHlrT/5fvRiOJ1XoP6JVF1ODgDHJeYxrTxIRYD5Q0YK
w/vOHSn3wTr+GDUuPhj4Xr8NqPedV4MOi/euNitaOGQ5+YkbvWiE2mJnZzysDwwR1BRuwT3urxOo
1Pu7nO7bbv0ufVDTv58JDNftft6onIE+IN5fv/36Eetvrs/+021eV82o3KJ0u54JfZJRSygD6j+M
FpJJnIOAR/Nx+iw/IOuZHxBMiyu8T+sZPHb2cJgwF8wICAqHslTgLiPtP/27dN+PAZ0YUEZWeLX+
7Y9zb06u8XbRn7dKiRNkHWnL3l/PpPXlx7bSEf5yRYJhhPLOqQcCGbM7J9Q4ET9Ov4/R+ssp+v50
/aGZMujBW+ogy85eN6k2svfac6uK3ftRLWoM4cR4HT9G+Prvrb+ybltfhstZqMMqVC2Zy5ET79b3
xHqyrz/x8fu/n4Lr6/Worc/ef2d9/f70t/fXl79tez9tq1qiKlzfKnNmUTZw9rBSyD/NA4mk00bv
JZ3T5VIFqR/vi6kQ4Zq7BNOrawMtWo84NkTHlw7OuPbeQRwelO7FpPU666CviQcsXOswgPSye1Gd
qDXeFzm6NfR9hmfihSjJ8j1Ymr6taq07aHT3T+tD6ZWIMYwGJej62slccDWVHg5bp3SQxZkBSdwF
sdaprHln/fl//rRwFwypaz6mWTUfM/mERiA6D8tDEA/cBdbXgSlLSQuZrZ3ZNAcoW/vBGodw59ky
PK9vhCE3Cul2O5lzhc6XYbg+eMtt4+Plx7bRGtnF69vvT9e33PW0//j5/8/7H58cj055EI2ZjBeb
OO3dx6//8nHvT53l6/yy9f1P/7Lh4wt+fMo/2/bx19d3R2m/FAHSpb2lbP+3Nz9+//3Pmcvd5LeP
p9MY7qq4/fT+cR8757ef++WrfnxMSwnsajBZS338KdqFByPTv0ZFhnyaeIH69MvTMe6w/+fkpnXI
rvR/tF+MsalO68O6bX229mXWl2pMdx0JxHu9i1HTeUtfpjbp2K8P07oxTNFzqTFEQr7eRiLalqel
d3n65TUkIbmhUMUkdL3uryHe6wMEMq57a7/Ua6oG7qBxv7Zn7Hzgft8uFzOoPyy4FYuaZr22zQk1
DRjk1GkZkO5QJ6fxvadTr1OINu3Ry6euz3qZjlChokj314ZOuNyPdMQpZVzIA0RvpigioM+UhiZK
2OW1XhDZvr6cvOYlp3dAkiXiP3MZtOszZhL7Aag1lcoYPhzxvruQpQ18tgJ7FCbWcFsQhkxAca1O
1T+e/bataXSHVSgCELUgGFtj+PNh1QW+b0v0cZ/m+GJmgdeGH+iFJ/ZRzVxyOZ5AdUkKXZ4Z7Jj3
Z+s2Is05B2yIgkjA0E41itkvKJHFEePxdD3C62vZmM9BWQb+2l5bu20xnRGUk8th/ui+TRXGGFbX
C9STeV29PKzP1iP92zZrmT+y9nlDLcVt5b0D9/58PdB9QU2txfyxHs71EH905OR6K3p/vc4vZ6Ze
RVsf1mZcTGob97mlTzfldES4JrdI+eP6Rx+T/bceQfg3qMc/jui6EZQttVnmqp2mswfmqEHewFVe
S0BEi+XYBr1FYtT6OkQwuavz7JOtphorWVsOZzRV7XGSXwPda06eBqfz4+GfbaMCc9BiRZyaYanT
pHV/PrQFZQDlINj42DYt7f8kpLrs6QFWvKXPP8evVuhVR2qQtj+o/ottzIzB9ThBjuUQrU87LiFL
zPHOUIpz/eNIrAfm4+hEjcEi1SGc9UOgsD5zlovTx7b3QdlCzE8n+JfLAFsP0D87VHDci9NQmtUh
pNy1HpRKejtREXu8jrT3Q7SOPBcdIe6/gZZI5JBctVTUJ2c6pAHhUZvETJrTMjs/2hpUF2ahNBPS
6i2gk+APy74LDXY7CW493N3l9ftTL0TZDtMa0P+yC1cZxfv+/sdLQ/SsHWMaYMtoQeLp+ip1iWHh
ArmOHYz80CrXp+9jqZTxUZbUzyqX1rRcCJ8WR5/wKq4MkUYAnp7h2Y50k/SxAndUEVFoXt+dlytF
UIwayMcKmSXnVo18hjxbHj5ers/WbegAaTwwgVjPtGjZDdryGf8rrfjvhEKZlmH8l/yl049G/Zj+
LqxYf+0v+JL1BwoI6XhCkIND8OMvACYbABPbXRzm3Fl44y9ZhfGHJQkUcs0FGeFYAoHHn/gly/3D
49N0nXd0YeiG/B/JKkyHj/obAIM0HN0hYYrgE95EvfZ3WQVdjCK3Ors5qJFE32jSrklpXvKtcQ4n
zYJhDqnQFg35x3VOKaeRAYsXAuFVDhclDeqn0GsfurAmrbpN0kuhhmoTD9R60gbx5ugq/IU0MHcK
acOVu7Bs8zFgvqjfNCX5owQEWafAlkdDVyn6CIm39Qv3teZM4gmcxFwEPHQxqX0EzInOy7eWuXhN
Y2t6rClIJK8N0STwWAhkEXgpi3weLmWTPpso9ymMefU5U32wRTVMYkCiaQDoNQxHWXXnFm174/bZ
k1thMbF7RckMmVqYUUnV9WfPNml8pR4x1uP0Exzalvy9ru6QRkLQ2ABPOLUCky+hKGofjvltH3vB
U1eINzjxLzU1xD3t7v6uprJY1W15bMmiuNKMq7mb8JOnKOt0E3bxdQOUsjSt5DppNFC5eoOTXS0k
8BEkxVQS/Eam3lMyG86uFmnu26h3A1Gzug+TfN+Ew6epa6gNDXsYpMXeHPhkZBUDylvsfFNMt7Is
9VOvhV/CCkPhAsNsJPbLyHkq6wRS5BBfclR1p7qmhhzFe8lcKu+gp9axQYZAObf+gsS1Dczf2kAT
suhsmMOsY7QG9EU0GYRxYJMt2Inbpsd1l4VFj9zRfBEx1TTdAuM6JYd2IFi2qxeyYdt2GxeJJL1t
QOBjvnMqPjwL0nNmya+t1xV7y6Iu2JYPAAPZb3lvwfGF09mHyPtyHYbC8huDdDSfWCN55SZwfLyE
bTls3i0Ai7u2nQ66ye6AuwgFeITc0YtwOzfPujZyUND9UTbbWlYJ2tYTh7mbn4uoYrozZ76bMEmc
J6d5bG2CMOPg2pgdeXHTFvmNUe5oGQ9b0kGRqBh4IcB9nsx09DWwI/upZ/f2+SfTGR+8piEzZmJh
GKenyaXBQxB7688DQ6PipIsN68LiMPat4JDOtQtuCHrg/GyOnGqNyPacw+POzMxgQ1pyO7unNk+o
Ys710WJKlYyeuw+pSu/Qt0NQQBjtYMsxKfTiyGw2crA0orfTL8V8WwrXOWc1FmmnhcZoz+PGpjg+
jMg3Uq9Oruoh5pzvh1cpv1TEOzx22memDohcezGfRKdxUCU2kCZxL+jHMz+doy8dKtKTNcwz5oYQ
Zgyyej83S8oaZvlcO+nOCZVk0jkUB5JO442sC/uIGAf8YN1eXOAsUARcMJ9Jc29iLM0bo9/LvL0v
m87ckwIDnVyQhOMQ4HVNEYh0MalvgepU+wB7sAdr3IjTdF8GpbX3MHQOFScPioq+H5l2kt7d5NVF
I2836vEwZQhScGE1sY9CZAuk/2CB6wDb82K0UGZRgvgxUg8UoSGxBUSVhHd4tjp0IoV6dCmgOFPj
bZjMZ37QTQiVOKQo3rsfskRMCmSbk8Xmx1pzsHepJqHU4f+dkc1nYYaWeaQ7F2QRGKyYTtaosL0a
PdQ6Ud2PDmA0ZgUerfXsNe6RiudT8r0MYTSJsH5KFaKhwMYmNOsLd7kZMPvNGa1XRQ5Mw9SBTvWm
14hAFz9DF+RFMHCcXW8+TKNxmh3Ml3bsZZepXdBeDiHyrtM/ZhlN44z4U79vhEUtwX3W5MAp6hrz
fVr4w6D9SPX0UzgDuzG0/mjBy0WGq3TKT/uwLn+4ZXGogsI+mzpuxSh+1cacNnGU0ZGoTEIJDCTe
ZfraKM2PKQUMfWxtdUfrOaEh+toVA6gx09uyrfFhRwHjdMzpnHbuDtndGX1I7svlh5BxYNwplloj
YHW3zrx9CggcdT/+iyERfnIAs1q8mBbS7RCR7tU4IduG+vPkLjyfwZogmHAqFKWvHamF47haKL+N
U3fXqeHduDm2CdDkECjKKgA17cC4prqxyUoFty4OfyRadei65aIafw+j/hqzB3hcTe9JZC595U6w
zrQcBbmMweCOYt/2KCjSEK6toEOHzDy8SXXwKrKwCeCO3Z+xg19Blma/nwv5VVW6vMBeNndZjsN8
tAL9BgLQ3hI5C6OcvvIkM+MSxDPiJ6vPdrnZ1ncmMGpVZOhsmuoewk916/RafCmycB+p3MK+o1oE
Ls792On9ceDNixvWp9xo0vtGVWBguKtopYYeJdSC+76dbjwrwaruxOmuiN3vo2adQs0Mrqc2gq7f
mT9nM7Ev9MTsXWHiFjPjWl3XCvMWJNSj1TI8C5MIDTuOLb92u7Mqx6/6ItBLZ5SA8XDI4TtvRjyo
eV8gv1ruWx1WV7qvN4ICFqYyfm6qudYhOdaANkSlvIkk7RdkISBLolfu9kC3l48b8/5xbL71hGDg
taGV5PYjBADibHZdMxoktsUPHjIh2CHXJLU3e6Zm/MNEWquaRlbeQsQJdQ3V+DIYZzq9fdWaSN0C
fywhLdlu6FepmA+iHxHiQJ0EZ/41M0OPlaB34wR4QL3m2VSETA8eYKAJYU3ZcKnR+VjO4sUHO950
ROocDBm80ZYndpDGwsYaXDCMpLUv+nsUhvQRcyfRD9iXHlqNTp/VPTqjsxcyM2mEAvYWnv1tNl3U
Q3hfi9bCOuYOmAq6kUwwAYSBGgaKFwqB25oMA2r8xk9uzMIwppukmzSYV91NnhiHiUYjJhxM/Ebe
fLWslhODq20aVBdCDKadcBt0jZPxSjDK55KQukvAtHC5lVFJb08mcBOtYoJkD0hER+7mDq13IFPm
vrBkcDLIK7oaWlAskwfFhCZ8nHxVsU7VOsH233bRkyfUQgWOdgP61A0ionGzUnbmEotTVonPlYbC
fNBK+yoGJn0c3dsGv+F1adjktYPDjaKN4iLH3AQXCRcGP/LMzs+qo2FuJdEV2wh/LffCeJNIKkgV
VaiLNqFUtbth3OgSugzi4+HITRHAXRmXt40yA+Sak/eAO+ONbu6jrIL+zrCTXYOs6CEvHssWXgpW
BoU9Ox7OA5Yjr7MvJffmnHvjA3QzdlGKyAZDq7UP212sg+fPYye+q0TdwQOYuaKGJBQ3hAdL2AAN
ZPcLrprvSVDMj2l5mUalP3bjiSpx/7Q+DFXyaRqn5GZwVP8kRsCK3HD7Q4B2xUehTS9mDkBuNqhv
Y+K8bckntaIiC0fjRl8CugLMZXANjNkRdWEdg6q1AXHq3LTt4GnJ6LkRQaDvQmKxfWyAzpMems4x
FZRrXZj+pA22ztEKTLCd9fxVjrbnG8Wk+YrO5gNzZXoQuf2k2xOkiJSAoMJQ8IuWTQTpcJLrxXnC
FWJHrXhKQwaHQqJ7KKMCU8hAZWrC2eZbWYfrP2rHT3TnsHhkwQLx4l+IRvFmT7RPooGDa4JqrOo3
VXlkaY5mcV3o5C+FlYxhv5inhhR7kFdoVE7xjMZSjkAyBp181hBQXV9T2tMBWZW0vDhuV5fajdwH
w5iHKyH7T1mGP7W0GmTdlbHDhn0/Oemt06H00mbtVKHz3RShER6ULafNPLRPqOs33gKxk2NM7EB6
lIVH+aFDyDh3VQCOKH7Owok8LHNAGKXV0YFbXLwDJWeAgzM+Dzru+QhBIF5mbH9diT03yHzNWsxI
vXlozX0zI98Km/Eq6RBYeeeCXszIXetoeMUncrUo+OHcCqvoYHcSOgR7yGC6cCgas7thwUF0EehO
A6lJDV4b0AwKrBZwu4A5kFSds4tiGtaJwKPV9s5TPqJaGeIGEmxb0vXJw10TexMFXOOVIga8PdFC
57QUoGwpKPcHCI5dvHHFTIYbxlaXPWLYG8wzyZe4gz3QlKhwubDixI91jYx2/PBj16LZmuigjP33
5EXJOb9nLgL+g5PZTZuLbT1J21NnB/f5tl1mKL1WXRrTeSpyr76t52JvR/Yrk3MwdrOnc6g7YpiG
V5VW1j2XG+DdqK9ScyDdyoUk4Rlhc2E1NRpSZ95jWodeMyF0QknynPRnHg3kykmGgKzTRz3BWGBP
R5e5CXEIWKFCy/1hS8aGzmoyV6O5RSmAaBYrZj7c05vMD6PJ0MX2G0fE0osvoS1AmsZqTyOo3LYK
oEo4ofFiFre1i+QRltkXt+KI5MjD/B5xhOXCPyDw/bqYR6aLffYYlP1Fa4IXV7JYiUca6LQQCFZp
v4fcd+cBwVubgyLtHfOLW7NATSucPzSKUMVH5DXGvfMyVWBOemCMRxrss28LYK9a2yH/JmMCHS3S
FMkqQs9c/ULzreK/C/G/mkl3iWeUvIPmHJW7y8LQQkqI/g7sHxwtl7lsGP+swnJnqrnf11DJUT+X
2yr67jgEu7QZ8CMaT+MhkaI/OHxjwFvcuoM0QtjfFvrVhuA0VjsQ/mwSbfzBoyzndcGndOE39mlz
HGeETzHCm3ODNNnrkBib3CSeKAbuA5iS24XyeQj6fDtUHviRsLpII29vh5KMK9NCsxiZNyToOgdy
GW+nLAMwq9prLGOw0eTkbIUwsTF4DpjXWd7CIIw5UcpvTA/eUgeWDO6ByKPuT8gZxf/qrDvqiSA7
8FKxi/B0xXGkXbsJbYMhL7Rnu7CRrzO4IDtwuUCfwx0/B/YpGnCPSW3AgDK4SCrYBFoIwa2o4nRv
pLAIpUHEcuIseZamea3mOL3Yzat0uvYsou7aql2KkUBUC1NGN4XZQSNDfH30Yq4PXT27x27oUMNY
Ytg4AVNqt9YOlFod+LfX8C6vI+5HR87IgDPUuA40B06CIY+dQfJIYaD8mzTYZWHnfcIvVG+ZYP0o
kup11sb0yAVYbkxG7DbqmYUNyB7JaKG0mnv6k12/uQ3W4WDuigN+XwyVoJy1ii9Hb2RfKon1t+sw
VLJOnXFChzPI3sLwTqMH8sseLHOXRtzKw45ZowgEgapC3YVmZ2zqJvtKJ79CNbnRmrLcyXBrug9T
p+RB6E7pZw3UugqBVKRH6VVXBlCOZ4WGRDDPnsPmNPZ+VQNumNSZHK9gwyzM0HFghdGV2Wzjfmhh
77DAyxTOfwR+zFOQxpXKuMYqZ9zfqGncs3B95s71s5/4FzDh3deWxNwOvhcLXLkNwo4S1UCdCtXs
QZWe5bdDTvNVF495AzaFFOVwP+sREaPj5yzCxtC1494wqKA1LY5xff4hTAhssYxfAibghVZ4e6Yj
32gkqA1C5Gp7n5TBi00mLa57LE1WxmLCxqOCOl289azDu6RrfEtWivL2q8CdcWW6o7btNKZoLigJ
31LxbkbA4LP088s8RI/W3S481bYp6UyNiP6YCm1JZoF3bNh3xAgy2kEIbKKaNHHFWqZjanDVFSms
pxTDZem8QPtovqa3hdDhNpUAZDKJv2XWEPlRllLhi2HxAR7zfAhz5dZA0eB71nznFOjZehqBc8/q
VZqSxQE9ARS2eFITyln+Yo8sRlvsWFHC+ZqZNFlKx9CraX6YJa9zxJLZ1CnFTGVyLmTrbfIOHyf1
NcpoVfA02YjygGJ8XldxSQ1iTbNuAm5maFgmcFl00AX7eV1KuIqU44wZY1R/wq6A66t0PH8Ix1M0
39M49TZa2WkbBfB1GmJMCDO4oaSGqeeUzV60EuEVU5sqmTmL6oAQtdreBS3Dt2ZWuNTQdOROVzml
mtwpKkwxGagxbv2+ItjlSuayP6pWvCZaz/J+0E8iYo1cmCUJovnRyR41cuKaCVyS7rAkLmrIkdLc
hkupcuqRko86bL45l49em2rE62GYD7PaOISifppcJzx3SX6Hx4nbdkSrr1R5Rb5scJuxcLruy6nY
h0H4NhC+iyUpexTdlAGsTu5R8V5wLpuXRoHXaVl4kx3H6VaMFF28NJoeciv+3NU9/yVLjUxVZxWP
7rmUEM2mErlIZ3SnIEDAHOXA7UQ1Psaz6+O9fVOJV1zCqYDoYdjn/+1g/Lc6GIbh4db8BzX6/zGH
XsdvURx+K/7Wv3j/pT/7F675hzAA4xjCA+BjLj7OvwIkPP0PodM5QDpnS/3dM/pXB8P9w1gMo570
LEm2Om2KvzoYwvhDejZGCy6tjieXvse//+vb+H/DH+WfUGv12+v/U3T5HS31Vv3bvxiLMfXXBgbm
UoO4cKyhAu+VAK/99wZGPRITWmfKOGuBwdWrLq8DLiOn0rJ35eC9Ivhs6NmXESaaFsUXF4Tbpp6i
szcbN+urzihZtWXe/USI730e5V/qch7O6yt7ZG6ucS/eGVX4RtH5R2GqhfYgENU21mY2KqJxiyA+
mYP08eHl5zDFds+qhkp6TvVpsnMD1ERRP4xj/7XKUnl2JHQARtCt2RTWpyCBiqKNulr0Z+OxHPJb
9vWdarXxoXBkvJOEv5FzqiOlbro8OLfJeEDcqG4Fqvobpsi5GYb3ht0tfE+k37HNHS+bh+ibpO+d
j/2A7I2pJQXAgoBBaJJT4JpwSUnzIxMyYMprifsZkQZTBXnXB6b2CMbmm2UreCu9aHBEaHzp+k2W
4fDoYPYn5IGaY7K0LWpzegl1KrheR4XDSWxMe7lsdsIcz60J2jRDpOxPid4/Usw6EPbhXdxuweuR
lonBVZsPHD6WG+SN3LgTsH2gN/ZGGEl0cUV/WwniqIt2Ohqt1t+wethVpPn+mIjMuXRU0B9dCHad
SbW571Ni29JEvy3NAOZpwwwK8xrwy1j1F9nKR6lHpCmJfAm7M4rbosw2qZPDQaVLUKrYvQxqPBWR
ZeMphKtS8uM3icNiI2zuYvNnMRsUr71EsNzULIUxhlAIN5R3LFiCc4T9zmV5eZ07/QPLcOfBHlri
As32RtQhbQE63FttsO17vJb73k6Sa7TvL9k0E47Q0qUKpkXtUD+HeVueDe7i6MurhwGtHN4iGspT
n5IqmhIlaGKDPgIPUwfXNGhTLNbFSTfuFMaszQAPY+8USDIn67YzquG9G/y3Efi3EfcbVN50BePM
5ZKg05+0zd8HnMtSPwsaBCxr56UPgGbkQX+xWgh/RhdfK72LjrYVP7ZRaByLWH1FI6O2kaDRY8B3
8X+5YP15Rfj1+5iGuQzx9+iT4/d/+xebbyR0eq7ChuQvPa4Ef78EaDGlawAhIXP+aDhm0B52tl1p
m6waHro0F5gcIW8rYpE2SwOSXDrtPqjsc9MbqGSt5nOZcP8KmI+3We7eUVNe8ieD8GUQw0UCeMtF
Pnx1OG5XykrCJ++NksO0FZo3nXtupWjMcfkKSGX7InEDP1H2VdfC0Saj8EqVZXSNgn5bkwZMyYtf
DKlkb0PPaxYl4HC0KjSBwqEx2NrdfOtMyTUIi0M1Tc6x7pkaFdWtkQl5jpgjkRPVksTbhOON0I8t
sIpXrZ9t+LCas5dadN2IOXkKu/YyGRF4MfL5Ni7OHj9NDesoDHmdakZ4LbFbbMwqyDZdFYG0a4pH
c9JeBg/zgdsAXG70Zyz04kIM3okgNHE3N+grA2QgdjIQOeeR9ppU5pO+IYqt2JAyqbOmHR5QkieH
qCV1NEwQyIiItDnNyQ/98DMPrHZfJ90nxIgM7hgQdG3RUFJedDMRsrvpHL08h2FykUni+Vb+lbVS
SJ2Y0EyRee22zY1vnguQqYQ/v0+77rMjIQOTzUva5lBvq9zLjhorW3ir7RJtEm01Jmc+2V9noZhS
u0DTDk1q9feLt0RhC+ArlQcQWI1PWq2fJIq8lXoYL+PcmQhcF3gpHV/cEMygDQCGZLTBXim1TRuR
tGaEwjdzB4Gn5lwW1vm5b7KD6yh1jlLgX72dHikbErPRNl8dMOSkCKD0ykIp9yzj6m3bztrG1ggK
rDo+NFnGSGNreODJKlXB9LmPcFtAYNstPYT4qp08nPxiWVxQpNxMNMVIqPN8TCU1tSMhzuY8PfE/
3c5O8EgdC3uaiPtrZUjS9mgtZt1o3GSCRMWuzK6cBYfSRi21UQ/ojhk0Mb7k574G8N0yOjAqB84O
GvwG0xMSltJrzyxYDuVSq7QD5z6SSbpLBloSbkbRog68hW4ckyzqwZN2P5EkLI6ZR78eu/s325ti
OpXhpqkMQrMHLBopcNFOI/UFWc+1gG7d5V76YBebSJJpUHilt/fGvtoWVgOnuXP7/SiIlK7UEwr6
8QHb6xUhjgxepU3XU5iAhByLoyYkyKLKfrRGQ9zOHVCu2Toqy3zDBkUay8z/mcbBkyXAh9sF61Or
2DeaiP06Kam8NtvKoKeo6vEuExQ3prS4qWjOw+LC8LcU8kwQRpteVgyHCONwkkwjLEnsbmqC1VpR
OSlbw8NLDIhN6+NiL6hATG5VAMUM0l2O/4yyNReFsbGBTxGCV2tLpkt2z5xE+QVQjq2H5dqf0BdR
vy8/hf30KipCA4QV3iWNx8qg1uN93EwPY0zORS2yF08DQ7Beeeq5eYl0t/T7SDPxZDfPfeF9Up29
wOHmfD8WmtgOy34oG7LdsH5sU1p4STabeyrBTvcF91eysY27lnxvpkCjw4oc/O5ote7Wo9CWSPPQ
DXp8KSN48VGmATmtxFsVZ+LGestns2TOAMuaSb+wjZ9DnHMuKnyyKvoe487xvWUwFkFwF8nmAAIN
LFk/xPsuJpxqucbRbGEwCCYZ6N0uFfSt89TGh2ysNejzNrq7oXkpB9TvWr5hqQvtU29fqhw7fuPS
d5hrTM0JeKx0SrQNUevWMVlGrimm00Siq18NCRjDoaC2/GAHlrPrdHrh82jfsFx1duuIZD2ziVhp
3ThOc6oUE6pGOc2hb7qbci6r+x6DbCjm5lJN1Nnqdqp9bhySnO/2R2666ibvup3hdNohMKuboDHc
O48W2J1LYPCmCgd1JZASwPftLqxCa74blZPcOslavqDbKK/wAqcPctLOJLFQtMD1X5ZxhH23In8w
h4hZa6RZMG1+CtBN4A+Ca5nNJBwRv17HhIwnwB2LsDCvgymBST9HGtVkLTqnbnIklEw/Fylt6qlz
fg70FwgoSOetcGP93BfWD8nV+JCObu0LYxQbiWJuhz1n3jIrCTZJYOOYCcnKtLrwe+qB9CDAmvDg
svyKEjE5NVZ3D1WkPRdcTG6azMZdSyA45aDWuLB6IIt3tI+tDspRtazww7ba4fe/KQsapHFyVNhB
rDw7USAjNVNM5bkVgiKAlX3TENHshLSAWcxOiAXBu56oKB/1TKrL0jGintxyM7olJYVClcKAOOk1
w6TD0DYv4Jcix+uFQ/Rm0KP62nVdgdZp+Na1tEnqlkEIeBDUXiimc+y2F8k1becC5SNQNh2Q9E/D
TgWt2uZuxA1C0GysLZyeSPLivdBq++g0TQZXlDV/QSYu9r3hXitjKCfLqyEFUCmcKsbY1RVbMpvF
Y4aBz55n/VDbfbwv0JP2OSBczjHCxXuu5UY4HhOq7PchhSAKRwAogs951Vks+2tcVaN+C69nADhn
ev5su98yp8oAeIYdFRSWJchd+b9D8WlqXipa3z5if28fL5faLiRTglodvGiG0tHopi9WPkcXE3ce
mkyaRgpFS5gAhJP43w4RWrFNFD20rfsjzbhvp6ZmPCkQUR0FnkvGlJZ5S/PdSKqN6zoGbmXjia+T
HIo0/jGGenvXS/toQZi86kaZ77ERfVKVsWDrMMuJEff6UKt5S8B1eUaSHN/Mw/icDl215VKkx4NP
aC6Qj1o7llN9Cyn1Z6xb1SGCfKZzrgpEtvdjFN306j8IO6/duJWsC7/QT6DIYqrbzlFqBSfdEI7M
qZj59P/HPsBgjjywMUBD9vhIVDdZtWvvtb4FBo/4l++hm52d1GeQDkIR2BXKfkaMbTtuiQyB641q
N/MK45mtywa/QyiBuAmW3YONoHSTjwbjiyjzjo7Kv3hZrc9QGJ7mqC6ekTezA44d2OW8q6k7iRx1
1PgcC+LQzITFgpGWWqEFwd0T6p2lQvmh8cD3aMioGDRu+aiJxnHh2t1DNO8vjIp/gGLknxsRBzAd
TueIYK20z89Jx7Bp4juAUOlJDsaZaIxLikrEb3IY6V3vUfEBqXCd8vLPAVLH3vzMOCeOnQUFzb6M
k554hXnuNjHVINTVgKG1lvY2iPLxEM1kzyU+gSrQ2x4zHRW7ClnfxqvwlSOAS1CmuC1dpuxnELi0
xPp+4J+mPbDVyD5i9yFc3GoR6nXVl/tdmYchLO0huqTCeVRVXd2imhl5MzrVznLGbxEnpHVCA3JX
amExEKbyruyp2oGX/AQ6mLl6nJAU3TgVSRcAffrCtb9yZVxeWw2bkJp+07lpvk/6yWKeMC1M+eHk
LUt/6zcF/Wy4nIWVHks1IOTiVgJmGbBvyfJcFqC36cYRUxCRD0L/8aCM/Bvi7OYB5mPnuaxg/nES
ab2ViI+PTe8+SyNOAAhm59BQ30dMqydbxz/tmFiEMbLPY1OTr2txbuh9nwEbM8dRJ9kG5ou7U5Ek
jBs6bjY5GJuBiLLJ8Sjz9+5et2BZSZyCoCQN9PROp7ahdZT4MeHbWd/MiSontHEqTwQOYisD4FyA
fStiRSc/DupNHzF3wMHAjoseh8EvDnzImdm2jvynwAYlatOk3jdoIy/Om8/K9jAU5rOkEWGYQDOy
AIuJAJKYOWX5EUoDFseCCeWsPfk4jm+YCLfyqWxd/zDlBFqWo/WgyLFgUAtjHmnFZOb1LtaUH+wV
8vTdM0fxkPVhtLFV7WIbZW23uvmIpYMtww2/EFulX9LWemn9ad91MJfDafAukjdrywEffnOC8g/D
viYxIoGTYdu/+FTiU12lpNGU8Jnxi9nkiu/KDimJ1TTl0Ynyp46WdRBjSrL6FtmiuzwFygV+arIA
qLz+FqSNvDgd6VSNDYg4TaaH9tAXhQ9WIwPxEyl5ENpoLqZjXcsOjSIX9jUYUdM4Acb4bm45JFqO
uEJK62FjUluH9q0tGYjH2KS3pHmBPQa+85Eq94V2LUM6JlpF+0ANkF7IoEMc2DxOJl5LXI/TTdDI
MYFZnKAryXVUELTDvcn5P7s6uYYz5ah0k6vxDLzauZopoUX3ag6ClocNMrxmARFNjKaTHZMSJiDU
7ttcSLJxpkZdRGqsh8Qn1WZ5meOttu30MYhMsdWJNW+7tlya2YKAFw61tOB/pBZP0tBTMFrUVtC3
jOeBZPEzfvx+3yxtt7haGl+zyqgVaN4opsYcKAi/Lqf+rFEergMfSIDBYPUcj0l8vn9VwyEL+hj8
K31zxHjwpCO/rC9UaP6BLvJjzKTqmf5k8eh0OSc0FgJMCEiDLf5uA+nkK3Si9Mazkt5GEZHi0HF4
rKxFdWhVjzVjHqA1rYkc0xypRY0oO1Pqp+fCZ7PTfsI8QczBSWcoXQerbRij+sn32U3sCjFs/kwD
1DyYU2duERyEKFLh0BAhZxcY3bs2v7QAXziRkr5kd4l/AkcVb3uvHpnyWQZ4p+ITlW63j9OJgQRj
MIKrcoBPuGbqKp4ezXzWTBsWxdtc52fwvetQjumzUZLuAxVDrrGMjCTLmWc/sphNLk0vY5QP/ahA
bRRuuI9hhr2GY+GcioWzYcQiemWVni9oh39cBuzmL6L2vJeo1iwJZuEeo8khANJbFAXRlDyVE5He
luzPogSCYmnWxinZ0Nat38oZoEjswBqq3L6E+ZZbt84HjMSJfYfgPTlkEbOQCWHnMU1Bqi6/dCLT
XRmqgjAUojx9bV7v90prmsQl5U/wVasbFJMZLSRNyMpy0/NMK2OD+/VH4Pbxijo5O8AieASaNkGH
uHH6YlKIlMNMkOnEgz9RL3tAsRkoeXkjroxqUDfOF0034KoN9znwqNJqBz5KaZCkUyv7Ul/b9mcy
R+UlHliWPJuQIgb/bLw6T/aa0muDVs2DIRKQoKmOnaPCa490ji5hevGsBG2SnwbrEUrpJvRbiwqe
X8mMxxGXOZ9U4zevaMrHgx7T9tDo+cH1mnYdZcFwzecuWNtWHT8YzUzcQCGHqxRJhXJ0ybCF4mCv
Ytivcx88o3f3L6lt60PGgs5ui5MLPP9P5A5MVBb2bxRzTMow5++DTsIHVPk5G9uAtissuAFC2Pn+
YpcWEKBheHF6yzv3g2Agmo/d4V6A+AZKvVDnSOPRhkqz5YcTVl9aToiSEJw81G7WC4tOTGJu4Ez8
rFTxPHr1eSiImmFF/Roi/aB6YI5nsUPtwD8QzIUmhqbHyu6lfwRWkh9EMjLCn/t4B3uyPgQJOatp
81Fl9QddiWtngqcv8iuj7B7bGQF8OSCVK4yJnRgN78CWgSB/YgWt4c3c5jYjcqv3nzpPIYH35vSi
IAo5fizPta4edeSQ/143nxHu8Hyr4erGyJeCMbSPziJidsrXIE9394Mkoy/OjV3+ufVp6KAHoEeb
kxllt3AU4TDum4lOaumWX+Nm/llGPliq5pMBWpD4QpRQkizhUNQ7lGKQzzNUgUnizvu5NLDAMj87
zOUpDhu15UM21nLsj5Uh5KU0+qcWof3VCYvPUWwMVJ7qq7Mc8UAUZ0spPRZL+g1OizNdjcV1EbDL
n4pzA8WEUTNndbu26DcF3LR5CHzBpp3dMarZsdA0u4xlfEUpTfxFDLTEcyyUQj5pKn6VcQLMjG1H
pfwBsdoqMSEsu6UUr6EDtr6pCNbSVSm298+f0m3aBMas1q5dfTL6ttj71sxRKOuTHThe6mb5cULJ
SfJUBn/I5OPwfE73oXWZM8YL00QmaJU18joViLy7wUbQXtgcKjjk69ShZ2I2yLNtAdtaR4/RtB1S
5Ba8j/JIJTjemoIH3dCL2tslVsydfg2WW18bVqam88udSadz34dGuInE4JxQLSHpy5MDvSRgjAML
oe7wjhbEBIGs0BvDKUiL9nv4avCK4DyhL1pwzwDeik1ioCgMO48YFx89kxXtOSYMq1rndOoIHjzE
kOKW8OpOqP7UBAXvQkgXk0onPm2lKcLj0MvPfkpCjbbd5yJPNf288CMSJYePlngnadDda0vCeOwm
+JEm5JcszaJK5PqA0DdYK6ceic2gzQWRhJiVNPHYd92FpkRn+JdHTOLFyELjpWO445YMx+/NlC6o
PzP2eK7GtN/OfdYfcoazSa6t9QTT5JR/dCO64SHv0kpqSivbLX9ITTbiBNWtk5wuCsPwYPe2+caM
qoOaBacBrxCHKEQQnZfmbapVBBDLp/yP7X02NgTTubRtXJv+Dv13YjTriOTiiqm94b6lQyNPTcm6
M1he8dQPNbEDzonKy94h6+u3MAcHxEO0ghKTPLMB6dCq/Bq1/fCmWue1ZOWYCwZRSXCVU188iTlE
toZqVaY1oWWtWSHuGYgnhEe4LTKMD30fUkxZr22FLi602/g8drh0AkQ9uD6jzwSxGDFd0HvnXnJf
e3ZdP8g2fm5cDtpqZhjZcsxVJeSzKA7Uxx5kvU5nzg4BytdeD8YZMuS8vnckOska7iVUW34yD5hj
B30YmH+F4ackRpjiCcyWvj3S8Z6hPwhPxQcoXcFJ9RR+LF/0uNzoBS2hv5I1udeM3qsVmt/oBQY/
DqZBlVvHrKqzt7w4Maw3Ebb7e9ESWeOTVzZgKDKm+ha3Tmv65I34QZvvQpNMPc2B95xUJOPQEyCC
SbkAVvijoSwCCJaXwjU+usiiVsCawrUJlf2hhPXWRSzVbWs+IVECECJ/+UYrDyBC3mSofboZNqen
2pu3A1yQVdaE3pk26Q3PZXEa06q+NBaIKqQ1pzlx34QRIlgEu0b3YAyemiH+xP5PtmCrXkjYyJiX
oCC2qSixwNjNmq5N9rpI0Yw2QYGcFEv7SFloW2EmVJIL1V4vP0Vz+z1tOHxTFZknC4XvxtY5cdIp
iiiF/i73Ox99mdmwj7s4QvRUk2VTEugjcmSMyCngT6GBHAF9T8EChKxK5wMl0KH3GuI/+z7YAtQM
rghq6M9Y8YnvDE9P+fMrnL5VnijGBsrrD4Pj+bc2yd90BRXDF9Zrbf9ooMUD5fXEbU7qixriJbwm
zmFcQBG0B7pgcm4/uE4R7KSuaHaYgzybVvlB+NzOaGOYaHZIsoiv/ZzVbrOVzmdZpi5bKjY7D+39
1hxGi6M4BYrqiUhiGHgS4HihUe6kJTZYURlHMqW9zMq+hUsOR5aJ8dNQB7+CFANPTdftglZ+J1hK
PxeV9Rwm9G7SooJQP7Cx8BEtiP+4ufV2T4niXHg6zGsSoy4PgjbdRahQj3OM9Ard7joskNGOoUIQ
0oOZm1MfNvFIyFmSRJ+Ndgr3Xg+VCJ04mVGNNE59RlznfZVULRWmi9dgNwZ19YWgW59UzXnY3P9f
9kzmooJkJbu4uEaZbkqGj+tq5jwBRGLw5fTYka10SbpyXzvTLeii/hgakXXtsd0k7jTceA7jPY/6
mrGYgPfqdB+C6GttID0HjmUfA0AYy8FIbxhhVVfbmehT475ad0XUrLygScDH/ZiiMGHWVtIEDxDY
QV+KzmEHpT5J8vE8YsrHRuE/cXyjCcsIcNYTir58tq8ok3YZ3hLA8gkaN9vDxT/q/DJNZsrIBuw0
sRcUJLVuHoecoHlh/rIwjN3H2mlCha/S7jVoY/3iD5+Ea93cLma0yTKCz8//3mct3W8kNcBqZfsy
urU608y5GdP8Y+gKKPyk8LXkwjl2je1uhvfRm9BHWag2upZf4cW+uiFgYUeodLcZbdRlkzLwlYVT
uIYu+2gjHIOlKPZxEj4mDuw1qz8mHD62fYerRnGbu67xIwgJksLtjGqy4yhRO5zJjebacrblvSQt
3DgAFvdOY8PjEwnzzPkGn42Bqr68x53kzd4bDjron7w0ITCwgMs59fkPU5ghs4f1MkpxzXnYmQiO
N2Yu3lqD0pzhu4+jhAQXsNaMD4xsYWZ10Gh3ZZxVb0YVWzwylC52uk4qWIHuUF+I/CasKXLV9f5V
GBqoxgdFBghmGazpsj+g7/g8hP6HAQX3ysGSs3aB7TPa5+X+1f0FxhA+S8s4FKMOH8IiR+PdRj9q
CSly1WSQiKpgOBLjMSFQWf4OH3n0gD+fBBabfYJpa4IYlWyhofQAKEoq8If7i7AkSdDocf75uwBT
xk63TEg8e0weREhULaX/fCRB5ZaOBWl///n7+1emKF1qAo1N0tuJ2KCdgkM9OTnYIWCrc0IrSWQb
YpbY2sOhQ9m7bo3C2CTYaHZ8f2xwfZcdoP0GJG7Jnh5LKk5K2W/WhPbONMlhEIL0cCMlEJQ0iI01
13prKopfEU+o7H2yN4UVDC8prckLxIWNKdSzizATWkycHCxWhKCl30cv/pbzzq4NFsHGzx7igg6Z
DNw3RK1E/ZXxh1JUv4oh/iiHJfgJU4+gNQninMNzTSunBbAM2o72u7bPJmDoTS4RS0LC8cqc8fTw
Axay6/ZfTYZ/XajNA7J7yySIPPM+ZeT1xTpqdjp0L0DcrC1nO6o2t0MAXITPDXPUFK0kJuk6IQKL
+8zkFOcpFKcuOg0DslzkRGuIPF+LUTWr6K0zv2E0KDlJ2fCmRm9b1IKpTR/mW5WkD9Iq/LXdI0Yn
uMRYYatC+5xY5mrsD7Zdjo+2JhTMdr/MZnaaPBxws0nKTuR7T5mbMeKt9IMz9zuOrV0frLSgt2YH
OeNoZRyR25EotXSiI6cjYJTy1m9B7kVZ90D6ZjZGn6RTeehWqA8SikajtenjtdnFi/iGaBi+FESU
i6loWHZrHJ/M5uLZWfkN31Nky6mwOaTGBMK1/Jb1DmGTjiw3/Vy0G2MJqve2XAcB4mZKZNV0G9W3
dCScJQSERSENfVSZrrkG2ELbZsfUino490gz68AkMc/jkCN/zEPwgToPrmPvvKjK28Rz/AOSMyAX
ngstsCXFpOwAA/w+xxj+yizN9hHBP1mVPpR58MTsmKCQ1iIuIx3rnQvH0pIeT0HI4cz2pzXym2lb
186rz5hIIb3eIbtEPh05P1X6I+08pqbg5enTQS6jdxxvnNKF7Y09QwYFlumiXU9DU25F15741y9D
Xzdro6uRThIr1RSwxIfMfoksMLGmi3eyShBKYvOnnaY/4Y7cjw4Z7OwdpD+KA2X7zkoFOdltemSF
pxkf7eBE8AkUZrEFevpsaafe5QTCAWZiXzM8IPADE4XQq+j/giLtiZHmnPnDHMFsa7qPdlBsJGlm
W+G0CK/inzAB+CDjDiE1wn5vTDadAq7XBqJlk9Q4H4rHhgaPdEeXKX3uw+4Tbwwlv/C+xtWjHA1u
cJebqiSfbStaBvQdpr1x2WNK2ihVs7gvB6p6g88nQBKx7UjmHq20OUZtc+DMWTBlcxjCwOTk5GKt
5mI4QOzHejIlt8ZdzqRITddVrdSGDhobjlVioZGNfnEhK6yaflckNsZw7EsQP0G3Nl25Qf+6yTO2
wyHUDOjxdlQjW0Xo1ZdQk79cEzCVEr0Oz4iAdgiVaOqI4246+HAVYWPpU+kn9hr7zLyeDbUFLVmt
ps4gYKUvmJUV9LeUKR8Yhy4RZHONFb3C+qvEt5ZIdmIXKe2BIDAQJsfSqH5MSSnXeUXTfnahh+bB
hxJubJbTS9EmiTcM3F86kHsrvPel/R0+DdOV6SvKpq8pK9rKc3CmRghqsgZDOWTRt3qi5UMHY1WP
8iMOLCKTXvPORHNd7AIU3wfPa69lzqg2cGnE2RMGLhNX7VJv2oPTHmOXJJuZIl74Q7rvqzc4tZik
2sjn7WleUDdjbi9QUiIRPzkxH6or3J0NqYGD3ackSb+ZEY5lh8W40BMkqyHaC1+9TuO5loTVsxIR
1IN73R/tZ0G7PvJpLtvE25Hd8Lmc62gbVtb3qgw/djx1ibIwbaUjhXo5Q0/Kf3p9U+1Jrwh6H6Sa
/pK7HfZ92TNqmKE8SFqnkUUzghS8Lm+dXW/0NxM4H8f4YMHoCpyLyaLtZm5eESBMv/QH6oC3sOyH
o9sS+zurn+AnyBrMjN2gfbH6szxtUbq+E6dB8OB/pvKUkmA2/i1Oq8scUH1GIjIJU5t48j9VbtVC
FEV6FQ2h3Fs4KWlLWEA2umCbZiOp9MY15aC/6Tw683bqgkXgCduHVEd/ubh/h6osyjk8U6CaLBeR
r4d/898XZwcwaiNmCZgMfXnUS/uLIDmCeyJ7S4uefn6mrkp28dLRyggsjUgIijFKMZg1TOqyYQ44
ouQmaWsoUa3p+S8XiLr4t3fP9bg8hdLQEuKdtK/H8Ns1KgxONsc8nBiaaqKIMBATDFFz4euoGcbV
CNyQyT95i3CDsXOVD3++jN80xrxNnhAmn6OJWd5+9xmadtcYIdLDE2oahhRzivXb3ZS581Zi0aOX
y4dZRYhJyiz7i7xx+db/1jbC/PX5ZHwpFkjMe3lzqLwKdbB7kstIumFcmMSxv3UGiKDz8huTbzmg
kMET9uff2Vo++3c/2XRYP7lzhWs778kwJlSVsshyhxFUXD8i+zq1g0EiSWMe2jDeT0POstWMr8Xs
/yJaVm98+zbdq70cd0VgxL/yMUs3k+rpvxUjRvy5O2eJ7q+OU37Fa+fSbhZ/k6dKsDnvL1sKX/ie
JW1umffy1Cmn5aOojE+y0/RXjPk0LAqCkqHDJpV2f5MmFF+tDwj07FnW64AUkgsCXHKI637aoUpM
Bouo8ZSZuwHHRncNoClLP1Vt1Z47UW07jX7PI/iOuTEi8vkHGVfEYjQJAwdGE6scwcWlsiK0cp67
phWdoJ7ARcho+krhbb7++ZP6/e70HZcDmS88z2LI+A7hUxZ2LXin3VNH33jV8ACvhKy3dd99biSV
YKxpAEPD/qRdQPd//tm/r278bNIMFWcSx0ISzKfx/etzXISLWP//sgB3TsDp8WQKd4tVsdkh0uy2
lRdsvKVt+uef9vty5TueMvF5u0qxbL37aW4LhAu1pHuKLePnUFYf0Hjj66O7n5r5r7EKfv7551nL
8vLuGQADIIX0kRZjWXj31qZ1XtP5KJ1TGgQkpBrJmpJ4bzZQDcpuaXYsI4K4pO0fGs9VpQtkXpLd
tvRpAi7j0Vp7Nj676vkuGs0rUggLyalqgKJU4mdKWbDmNnQew6Y+UUOrvywf1u8LqO86LF+8Ybbk
q3dvWRH3wTRgzoXpDJiAngUJhY2+mUTMnkZPjQfTND5LBmGu4nIRVAFMzol/rRY54uCjEIGl0gRd
TNQ4/Me5dK++UX204ip8nYsPgVPP+z+/6f/jdlYW2WEmbzv7/fv3XFkDUMTKsU60GmjwO0w7HJxg
BxSAR5MMpw3Angl1lx+SCvDnH23+jzWPO5mYMRrQnu2+3w89mrf8bMzjBHLk67qYp5Xpo9zpdXom
f0WtAt1PV7P1K1KkABjdcT16FOMKjV//l7vdXO6ud3cfBhnbN23huC4RRP9+uHoRFxLHqXki9Yj1
alEPzYvm58b9F+3n6gOnch446kPDIzDrz++F9/ujrXDpOAjqPAY2vy8rzLp8QczIqRLiCz3BCuWI
nD47/j6XREHGjKClQ1xrHiwjHJEQzwplxUC5++bF1oGYW/ObNr3D3JXOYy9PdO7XsYlzT8+oGUI3
6XegodTjaJu3OaLEqAIbZDiZ5Wlf96SWYmO0ekKeHJJbQY7MHPxb8yGMw62kz7LCMOLs8lqz+5ER
sY3LDPiOnT/3sj10xC2dGUosS4MzWYQqsIId7ArVrDmF0dqNSPjMGsp0pU32MrN4S8iqsWa/2SWK
QeFgBoeQQAZulE3sheMlTCx3P4w1KUOVcTFlP72NgzwQGw5jLE+ftUHhRlF7afphZi6mGHY2nKiS
Tswr7PX+pcC414bprWsik9NZYf7ldvkfGzZBfBxZFdseB4j7YvZfa3ERc3qcQKacwsH2z3Pq4IrP
vyVR40NzEWc/RIaRTmgGFk4WORTtCncrMcuBc8SPyHCZQRUct1VrddlemcQS+GgZGZZUYKEJUHbm
wljhULD+cuHO70+8Eh6rLOWx8qV/vxP/68LDrEe2Qg14ustEHTQmszH96sLQ+Zbn+s03plOWOd41
necA61PGTLrobq3CZszpwXxFQpNTf7FmxeISZPGa7rNEPajHNcNOSUQ6mdhugmsXM0DPlG9vBxrL
UcWsoWGsZarPktAYMnqN3D7LjEm+i0z9ZI7V7V5ZtZz7L/kNsQILoxpxzZKfhJxFEf+ey6fRYBaS
6e86QPQMBiVmUsiSeajp4OlhUjvjzZfVwrAAeoQOi9+P6l7yDj/mwZivNG6wQ9mi83Ks4cufH2Pz
d7uOEuzRrCKm5CG23m1hom6iuffZwjL/oGj2PBA0Um+Rs+EvUljuwxZUkbmoRtPSBmhbe+Z6jBBF
pKoK9zr9y+pu/ralEjO5rK9YiFjb7PfXU8cNg0s9EZISOsPRa5BUYPcfS6EfAA0i+39K24KIJQh0
1iiqXTSjVC88Bm9xVDaXLjajv1S6v6/6XBKuJilcV7Fbvi+gSE5Bk03zkJzTWCIzJUibfkVAztk5
jUzaMxbyOs8V05V+/3R0wW/lorfOWHnl+i8f12/1/nItaI1NIZfi1Xm35ue4c6omENPJCU18gbgT
sALX+5gx4Gro+NACy0L6ytxz07oGiY8d12YM1WOYkl8x1TlxalHAf9PZm5rTLodJoiDncX77y4X+
vju5FBTLoQRzEweE90ezTEbx6FbecDK0pQjOxI6Uh+KCOlZxTkv9Aw1Ysp/Q/D8GgToQl1aXPNoq
Bp1vxM9yxoQyeM6HKNT6qHtYWVr7+SWbhmu0GxH6Plf1mK9Z7h5a1VYvrBD5mYklhqOBUJiOZbhM
m2oz2anezqX6EhTtTzEj/yR1PNgZos3RWVWFAgCMINxJbJqLi7A6qgPs7r6DstBt9hKlvt14ztGp
SWzUU+5tW6tuVhVmobMT0dpGmQZ40vf2XQMZsje94kCzQCIPAlc7lwXgpWSeHnmmC7qSA7QZJ0De
aPjr0naK8ygZC99fqnZqd/1U2vv7AaRkoIf6VbaXGbck7pDCfQQ3WGz6bd551gdzopxP0vBDblVf
iA1nch+DgwG5csTB+UsL9CC9BIVL7+UaRk67drtOPd4X0YSm4Rn45MtUd19EOeONMLYDSqtLbBrP
jdVixBnRUnh2CL/sEwP/BM+BUidXQ0xczpVxoH+NBQr2RAFUq9gJgP+E5oOZxexxeXBobGf8S83x
+83vmJz08RsrR4IlXUqS/9oIYnBYFWougD0pGRCpXt9r6GrY+niAd0bNAAHqxF9u5OWJ+leVBfKI
x972oLDywL6vN9tQWG0/RvpEgHq7M0r7mnW9OidGkR2T3o03sy/3bRvTpUGVlWPm+Uev4HSuf/nz
tVjvDjg2ZTrUV3ZCzGCO+O2ZKrB+mLV2bEbTxmtNHsWFh4gt2KFhi+x3j33DPrpRcDXw5MM5IYfG
406EmKI+JiloU4CtuvCHaxwX3yhEaBxbBjloUNaMnNoJj/5mjp4k4z9i5uNuPZd656TNthxH628r
vW/+9uuwxkvXlfwuluSMuuxN//V52hmTShvR9ikiNWjjGxEIwtwRp7xJ6Gvf/4xl0Tzdv0oLMk6q
KT6CIJtPCdRsWt/Ll36A5GmV+Xm2m6RBVF86n+4vMVU8EveRwlM7m/tfOUZJ85DWBaHb7XyyQNDX
ddseiLgDySwIrU9TDBSP3XTU9cwwJXHlKXYSIyesbfzPlwJlihHSeMY5Lk9E6xKU6Da/cjUZ5BXe
qZlNt9Z5EzhrYKPRSgY9sqVM5gfbSQ8QAplrJ3ZwgtPXB5DT5xwaCFn2fDlhFmIgcSqWl/tXqok5
UAr474xtctgpPBxPhdNiltHJSxsseVxBHR44i2aH0bXJnRTIbMbope7YtFjFUMzVryDsEBqDVGFk
Ne+96EOUh87eq7GzMUtAL264MZiT6PXuzPzHfoVeEMsdMAdnxA/UTYxlqsyub0b81Wz1KZB5/TDb
ROe1mvRjiU1rJZoyPMCDy0AkpUeL4cYzoFDztYi6TYOWhXxh+DBZxoDVnGw4vniC9hmrNMxN3794
udzQew52lW3u7uXZNFQ3O4HGXoUpbCG7jQ4tRrH7VTIDv5KL2hy7WMfgLgrnpU2teKNS7gaOL0zm
kQht3MxoL4Ysu0uC+InDBazh3rLntW7pNYF4vQVBLV6TUKh9iHZY2yp4wfO/TmueIWHUcEPjpgIW
593VfvY1LMLssU4QzJYpCix3cGGkLXYdti2C4gdGV4aGeZO1Bfb2Cbs8bq0D92AIhA7sJc7WYh+R
j7AKiTdYEWRc7prmO97ZA7w+83WwU7lK69DAA0pLfiqd/ILKZVE7ORcnRXkW4qPYt4hc9zi3IIS1
nJ/gizF7DNxXBGPWFhBfuC9z/JBpR0YIfD3mP+FHekSPWK1oQ5n2wc8i82jl9iHksI9Gfba2baBP
E9giRh9pUZufi9z5aBf5Z78JEZZ2Eb5SXPFHq9M7o/ecgwxNrHzkxrsCi38V4erTvfUJ4Sy1c5HZ
20Hb8aGJtgM/NOn0eOMyV62LPf6fDqVIkR36+rmE+jRgJHu+G1OnRZY71urVQt/FEIY9x6H0uxRj
91iac7cuDGKR/QF5VZ/Fn1DC1vve5za6u4sDFLY3u2fCZADK+a6jryKc3b1qzGw/ROj7JgEtsUgi
kFQ8dQQteNyvs/U0o4x5HdCIr9I4ixAn8ces7q4YeUxWW+GiG6G7AOkNUUskx1usqfplnzS7PCYp
uKnFRTlGAZ4R33OSYV4cMfxtbWOKcGEH8hm9AD9+1i+TRRSzcMQ2MVLMXq4PJoidl0ReRp7l0Z7c
6gUyQ7gmp6tjeGJnpB4zYS0AwB3AC3mblidfYDlFQJAd7LBUiIbCZeudSFNpBRJIHV1olkRHO2EV
agQPRCE7AI8yhYAMDGHTM8C6usBQB59INzX4bPgeE2pFOPXWwFlwHvaw+qsUqSjavuoi4nhRpmA4
yRBWXlTxxEmlvdDqzbY0INW69hK580vo0JlRhke/J4UO7Fz9Sl27Lv3CfqJiwrKimmvRdiYYUSPB
E/GMcSdfYYZijWlA5mz6VtFQsQmT5fePTm5hrWPhj7fEKaYbCqqIO2AmjM6rd44d+TcQWeYj5O1V
zXEWylaanGJ88EsDdzj1tXFJiHyFhRiy0H8uq5GeXDG8ppYK2CmnadNW4SMCYv8lTb+zMTBhbeTC
UubUw0myDi1sm4h5bWhlV6cPeoRQNwUZ+ZW2vLkT9STXKaEopzELz/l4mtLYw1rSfs2mQu/jXJLT
WqXdRiNLOpel/9yI0eEt/Rp14VHhkwFJhwhuQvy+ixlrE6sHddfRUKLz9EPXSGJWrfAcoyY/9ED8
mTImZ8Nhi9OKvMWoqNA1ejZlZcWS8mykJMAQkuqZpQKbK6DZaaH3QZo82QWtvrbiwS+rgsxNgScN
9u1wjHOQh+GUf2DLZ6FCo8q7LWj0qabDkIS+bU1NrLAgjf0mYxi8D8nzGsNyuE9TkwoVke035woP
brzq1N6oK55m4TyoRP5KQ3czkd6xQheAS9oZnW2MaqoImXcjnC3PU065XAdEF9pvQT1ZBO061q71
HermLH1Edc/HkFSgICE9MAEecH4Z+zDDKIBbbH5gJEmjTcxqY+Im3kXYlre4YvJ9MNd4JZSZnrW4
Wp2QDxxb0KrBp3kctMTJj6wVbZIltz49+/3Y6k3pWf4Cr/1/9s6st21uzdJ/pdH3/JrzAFT3hURq
tizJU5wbwpk4z5vcJH99P1TSdb6kUKdO3TcCBJHteJCpzXdY61l9UFlVvEG6pW55XneDyKdN1WTj
ngBpPOfLp2YpnKy1hdaCdMflxTE+SU6hwOEIdTmDnho9StdG1I+IJy6mZVhPDUdl4XTlZZ6qcisH
IddzSwZTO2RYfMLeXTehqgU8k4TxORZeyokQOdxj5AdKVHnzmH6o3qudnc2kd95teBudRUQtniZS
YkY5PKFSW9+1vxVsWX+KrQ9SR1EVpnm89xRw/aFiPhSlOQXt0F5oKb8B6N25gzfD2vdNSikao/Eb
cg7ch0V3dRwNMBVc1Z3ZO+c8i846M+5HvZveJxN+JfDqk96p3k5vwZnNBlJbkmsJCY+ktqVEC/pk
tgGeWSHp1mrCLI6uIwYFb0+MGURHwlQBaLTIGs2vGvPpvpbphQEok1QBvu/yM5n3K9yf9kmUzdFc
xNZjhG4nz05VarZ7PYPXTTwiRutBmAjz5EjC37zViloe7bLaJlGsnazBPs5u/q0RqXcOkQUZDHi2
Ym4vzWhk/BgExVXg6Q6JRljzfCxh057RlyEpNmtlz+YZyIvaekHG05EAaWAUBEFgSm+V58YPFvYJ
bdLcU9PaPjnhlt+G8uPuLBcJGiNSEoJ27sCJCndleRBkPCHW92WIqA1l1Q+Z3zSa5o9IW4MxYUZU
MYgO2OejaVXlPkvr2HcL7VozHUn7r6q1aRAjmG3o7RM0JYS01hkCPQz3Zon13q6xvsvFwohDFJ9w
a7Coi78gLR53tTAuKFoJAUhb4kvtHsS/56GTxxq91hq3hSLd19tEtz6S0DBIkwdHj19+r6v5p3CU
5oZ9qLaKC8wLDl6fRC3FsXXsJy+v15kJ9j2E8Ydmjw40q+VTCZXt2EPYZ4lKhPlklgyLu52G7Ven
NL8x23suJl095jN6FRlm+zzJLdbbwxBMjhGfkZNs4K53aPvwQ2q9wHgCK/zA/FELMGXkB8aCBQ2z
BbgyAZGftQfJ8Ohx5mZsIG/dG27MASKycz9b3iOjEztBQJmwEURgydqv6YbPTP/qq329A06izBkv
9zoU0fQm94z4RL1vcIwj6VYa0QYKr3xfgdWJujBCU9hzcc6mb5qi3yPy6PzIcIerAkNYxdf8IHqF
7M/IgjJk2dm2JAU2VUmyVooc08yM8A5mAUKVLvniwFvbj7LHseoVt1bLuKEVypMamfU2NTqP4z5F
fGJJzOBJuPfGpgYtDChBI+6AO2e0C2u+1jhkb4PRPTXF+GprMrwxLUIPVWf644DJmvEQgJkp7RDz
ZW6x6zK6FrxNWPOG+Zh06vyo94AH2kIqnycjf8SJ1NuK8yME2duirfqgH1b8VhenpGU72gDXrkWm
7duspL4xuTbyxVSFA6yrcR4NNsnQBv7Qnd24X6AD6DjHjo1gSzaHU3HIKgIkTLJSMG5Ad/opAu6A
EyAeZZ2KuWhlN5M8wPF5aSwdoHNdXlFjV/skdmFbx/3VNQrnQ/IC82ZsQX3eEUKEOPJW22huOE32
SeRiPx57gqSxZt618vVYxIfU/GQ3CvVg2SFJrrta8wWStUNXN8k+LqZL1MwkO5hz+MmOUduM9kpW
6XCJBpPXXNoZZ2fmrtwi/QZarV9Cw3z0rBEPiDSg6uOl9pLceyb0+kgwefTQN+axllN7tbq6uw4D
isihBkW49A/361aiCV/LFoZL16P87R1jvI2y1eB0G94rdx8vsCb08Bh9NlMNkGBAH+u3BDv4npz2
s0KfR4f9anrSPCqFisGSwIstv5m3sS0tdnSctmGqrmsPdWjZFtF1QcoAKKRPzEYTQJMxPkFg5QzJ
ht2CfqRWsN2nnNDh2QKAonlPgNlRFgqIRrys2zU4Um7ry7qg17E9cbVhXqxC1ogl4JbOrIO0zNoV
gzM0V+W4L1TBfbI1QdQM8L3xGgdVTz2QNyRhu3k2b71cQjfIK/PErWaCD0HOUlOXPxhleAFbFZ3k
D/jsij5Oe1XDFRGOlrG581GNytgg5smOS1TDXjjipI8EJ40sWVyrJR0Y3DSGXiTMWVZvhYdUY1SF
sm2nSZAYoT6V7ACAUuOtWsZbcxd/JYEUDw7O1xUQyfSExZqjWbefWcE/y3I6twquLpMKbiq7FMej
hVG0i9td1eL11LZKrnZrsbCMutR6TRI8OE2Xd0G4uJqw6nePdUPsRxl5+Kw098hBMmzxV7sbneGX
n/Tdhy56AyTZMLNNQLmzGqLlDAO0/aIiX44sOgN7Un2IumeWZeN7bmFBmTZFntuUtmMAUBx5e1SX
9Ftld5YC7r0mwkMBiPfoNtmXSDTKNo9GHB0mW7DKYB92RyQJ9LMBsq0Yhry3ThhBnWHibEqra68G
1Ok1IR1fptibFkg8nysZVl1Y4P3U2bvYyZj7AFLEcYiEcSgSi4FZZfUHyuHkZBXHOpyjh7GJ5QYT
gEdGfaIgAQdzYrNktWKewxIV1Zq5BXazUe57p7V3STieIwSXQJX1H047WQ+F6p4mF19EZ+JJaaZU
7mJkmYSZG59NFMcB+TUIIAyCWgeev53TvkqXo0E3uK33Ut7uIChqI5UX/hIXD350EYkgNdfO4ZSs
hiZuHxSrf25QLa470RZB7dohDXvSkz+j5Q+MkENZjSdpjQeXHuJQgwAjArwMUPxmULXs9uik+qMG
HPlGf87luRhki+Q8uGRKZp75iC/3WPU5MO8cDjPze39IvSZwokj1hYOsclLi5tQ2RGLnbfOo1f30
1m/QlK9qNWofO4ToJq41Qnu7s9NbR6Dt/ObBQ2xCq/osWz7wbj20JPn2Y18+ZliFfC1Cfdngqlhl
rnhteuN5wIaMzWgCdmKunTQEEwaDaM3J/6VQYjxoud48SL7m3pPWq1J5n6lVVo3p5kR0e5S5DDW2
eVtioMnTh4Ycg3uX2ZbTz0FpXtvGvnS0TUceOHcz7l3qMrX0hvzc6Etgdg/d2viuAePCHt5MlFXW
Tm0q/c0NP6AofolGPDOmQxRDrOf4IzXa/lE33ACbpeaHnSDnPi52Ee6YbCZ52xxgx8Re/IBz8JvZ
U8g5DAZWttZYq1DgCEIwjVtNf84MRmKa1tvfiHMoPyuzET0Ao6fbcbVnL7dXXWS/G4M1POpJvm9V
Jz+mTXGLWhovk3DpXRqOVzmZCgosJQsAaLskj9fuPhH6seujKeikYX0MWmIFymTtbRjsj/SiJy75
yu7GPZNq3VcSPMb3Cq7idNUSthcJqmN+JA9BGxBGZyjRlIgFG+z8iDXmUbgyMXr3yALkxGu1Q7Ea
O/SvleTY8TrjU8e1voqjSeyNeRhxVill4KlTwDGRbBIhj/rECnTQmvNPEOQiIAP+NPopLG0MDkwl
xtQky8Fi8h5OXJtDj864rLCzZAwri/TJsxd7ZYdwELXv1m1MxUf/Vq8NJRRUzqGNYSZ9wDVGEFUI
o73psQjN8/jdsYHzzQQiMBEc48UruBzo3bc6TdodLBGs58P8hdzQuMHx452l3suDLXW5Ho148O/4
LqgCsJNGZPuRLuqD1BnW3kWTLIqzg83wcpUR2JBb0bg1nZYpLG2dW9bd1pSU3V5OO8UtyB7Q85YY
y1diyAI9qsg9FtlHL+zkgVK+WbU2XGKiD9x9XImrFJ6xNzqHW8qk3oemTPKWt6ntdAKzHPmGVQ6b
SA7v0mzFRoq8JBjKZvbpOG3guZJGb1wsKkIitIk7dXe/4/cCkkRVDQRMTO+NgS+MaxIbKlC7ETT7
J7vT9wkA48FRz5hoVWus9yV5gxwR4MWwagA3HS9IPJ2V07IpVdtg7HXyHThke9fujrOqXmc3086y
BRBCpjaObSl57dCIukuzk4vwSyuhJrhtz9XcANkgmrhaqZ5MDybor/Xs2tt8WSaqePNooyRyekIB
2J8Ye6KpI+jNxPKEM8YqLWw+8z7ML0RxiCTRTp1szroc7b0yYQBnln7xDtXjGmKLzbQITrXE6bJP
M3j4nVa7vm53T3Wud7e8Tc09MQOMEpXi0p5taZlXK4tOpL59Vd3cDerBbLYu4gQGFSQKM/HVnhtu
VfuSrUfVVpfcguUmE9x8ITcEDOZ7JM3TLcnBW2STu+g3kof0ljeudbT7XPM5Pi6OPYELkE0E6Zwj
eo4n+0QlOkyPzJB9o4XhkUI7vaJZZUnX2NPKsmXHqzGbHg1cbhiHiRHDB2lcFZfD1tQ7dxcCmVnX
sNLX9MoWq4jlym2WJIqq7skMEwC6yLllEU44dsUtFx+2jINi1J1NpvXc1xSdcbWX2O9y+ubGuLOU
OqTF1Mf8TPDNR+iVn3uLocmUP3eFrr/ow4zblFsbWI/6qFvDN3r+2Mc0BTYc9e8jdyvftPXy1AEq
2Ri4tleMtWEqROattaxg5uB8qjiMptg9WBRNG0I4vtTNlLyiN/jkajUBt1773WLeGWUvLinVp75X
4wdI/jsNTdlJ71kfuIxbdlY5f5dJFWNtIC4IFbf5GobvdETPBROjGylXhp/E2aPoc5VNRjJt5jjG
YCoT0gsi8Kwl43QlDaentga37onJwuPd9KswlNa6mZlJxXbUXfF4vS6ZKg9GfVL0RN0SUVL2B7j1
Pdug5jWz+s5vsrZ5dxcrQijr8bFpKvUqtfITfrr6MlXdj7KHRqbLNN9mxB68zZO+EOpm5VxNeD8y
OZsbndZr1/VeSgGldOdovPRQkKqtk4e+4aSIghmxrSGQcFbZC6jAEk12alFPH0hvYgA46YcZiwx+
HmSye5ScDLq8XF3Fevkk0/EtrJRxQz5odwo1eTSW0Yg9DQPVNs1cUbXTGR3ddNY5ynxlJCjC66eX
rI/MyzDxiVcm31rTSKrdXLCEhsz9FGPZ3NmA+8FY8HCqw/5J9faEC6mPeRVvK6fSXiJY5I6uFu9k
NDrbHEzFpq008eI0xZ7C3x9s3O6rIMSrzPUIoQZUpPKh1dO7hP/xGnvYwF3PDQhjIKwsOxUzMjKS
jfaOgD5FF+/a4ljFBBh4fG0cINlqWUmn+B3A1/V2sL3x5/v3y7AaVvjf+cP9OkBruYUXcrTO+sV9
zt/sb0yD9XrVyZUkOqqE5MLayBdUEIlPjhgWncDjFIYOMO3AG7cn6T4m8gkdew2ruPVRzW5NPwjO
wfn9jLNs9eGuNFL2xmAM9I11aPbJJbkMr+4n4wfYG6re2gYsyDhnjUeUh+mNdKqeiF0ryIqN+2Vk
XbVT9/lxusiL/ty9t4jW8ZngiXJgP60ZXIedjxNMEZteglnf4V5FCYKDRD3HUzERhRY/x3296QCi
4ZZiUdnXbr0DhDhsw7Q3seKTPpcak7J3ZXnGdled3T5+l1Ux8kK1A/bWxpeMQmBFOauABs2cHeHA
pzwb5EdVAwPoR6V6mJDcXXqpvs5RuenkkL/xjxRlUhVRYyb5G5PktdUiQcisuMFbbppvxmAzMUsp
N9PyaGD4KPkmnt7awF7hsZk2FyF9HJmHSwa4Kny6OFd8lU0tbd9aopDvfzUmYbYNuM+fD504ZY5Y
4/pJl/haZ4lGDpuuPdwf3v+VdVwafVGcNNZpBzZfJyU+FUxuN/eY6T9yxf/xsGU7sputwU+JBj5U
hQPJI76njGvsyzZj7t7u75lDm0Agq2VCvKQZh6lxclgQbu7vJHWlPNwDq5fvQEpd+dvb69JhCIcH
5x+J5Pcs5HDJjf/H2+7/AmuzHPvcs3Ncy9ryNbuS+3U4h828vv8kVlLTV7LTXUdajQ2nJw24i6rt
JPK2O6q13m8r8G6zZf367N0SsHz/7H+8LSVulIF13q7Zk77MZRNvWkfHyNTFCWE7oGJW91xmOp/y
0GHrzMt03qJj1Dl69BiHEIvqe873P/66vy1y2pyRXnW8x0ff/2Ify+z0Z+73aI/gbhQkEobKqT9Y
CZStdsnYXr6QZL3/Uzv4v37DUf8Ewn+t6qllgiv+ePh/nrHrV8W/Lf/n3z/mjpD/xyM4923VVT/E
P/2o7ffq/FF87/78oN8+M1/913e30PR/exDcmfzX/ns73b7zrIn/B7JfPvJffef/+P6vkP01pGGo
Y/5zsv/uQ34kyd+5/r/+yy+uv2aZfwEfQLS/wPMxUcjvnfjf/1Mh8egv3cQOhHbCxGa48P5/Qf11
/S8dSZsOvd8xqQlcdJy/Yok1YolVD6022hVH4z3afwvqb/wuEsRvvAjuSRXQbRUtHD7834Ujqu3l
c2pF+pNap8ouh6SzU3L29mzIH9h2KGyDqfdgjBw1hG4vYEwJcPHaiZlh7W0HbX7tOsRxMOwk4yMV
e+5sjgehFuxEG+WoIusAU6i128FDaTAKjf5eEH7XG8WqbKzoJpG+og/rnmnmNoyvdo4pFFZ+cXhQ
w1z69J1ruAhkxushNwAIMCQPqV0QUQNO2mh/dr2Y3a3msCT16nHluoiFE6EivC2lszPKkHZs6GaC
VVq6KSgNPiGD2SZz+2sTQd6dVUEGmmQ2I7rUZahMlFNnvzRl7Oseo95q3Jl2WAezIuj8M4t6n8iP
1IBaGBEwQnAKcha6J9ZBG66ldk1DFgVh62R+yHpmFZvSfESr/LVbaqqpNrdtSg3KJgUni2J/Edb0
xiq3PcvIueomXKVBIIbIYabKJiuuEwbhvYtujtubh91WJNYNPZJvNo54g4zxg7EFKMjMKzajYSsr
1czrIOnBSRQaxVPWwaDqp0DVOkJhwV6mg+zP5FE9kA4NUMBpIESgCK6q8UeF2fNR9son5L2XrtLn
W2GNYASyLnoqk3YjoIAT1WLWD0MbwelGwLJPS/WH5Gc8JrH6FZ6FfW6dPPbDETXB4hXfwb18bkaH
3buIyV6tnOZSEOb0X8g57d/FZfcL2SbjghcHa3pXcxd7xt8UUDAfWJKEnf1UYhXPVETBlkG5QAc1
sSEdwr2l1bDZE/JQ8vSzyibUWlbDbg499x7yMHhVjVVEQ+NCYcmIVrs6JOH43TwYl2ZZHUXPWkWw
E9Gs0cGph2uSqeSIxukU5GO/AVTNZJctfK5l9b5m3s5usDiME+txQhu3bjuD7W+cxDcUQEmDRwAN
sgtV6Tps092WRHCGSjn7T1vkX4F/fizzprfllkyY6OuQ99YtrrVgmOVnvSgjf2DswfoDmntnVI+p
Nt1wV4u10VcTJBSpP7d5BYTTUFkbicJ7+tshd/kp2/stDUD93bbAM26qznIIuS5uQfM/GF4Y07kR
icLlk9OwjI8n4RzEgpQaYuPBADfqhdZbGcXRY34CUzMc00m5jPXwWagKUTlJPfos+llw9O1Xq19Q
k6jTAREW7WlKehbZ+kOiJSlFAJ0Y89dFaBaxHCbOLehqqR3YzZJYETKs7lPjoqXVvmdGckjGL1Fp
Zoe8Ht66THFBbSeXJgYBoSYOojy3eG0p2AkZSl70utKOPEsl3YuxdXvST3OEfUbUjBfLDV8jE7Fe
25TJAZ2TxEsqh7WTzExmnPpdqt2JKQyLN0jLW9M9dfUs0Be1bIQ9hvuDW78nMOcutjQP2E/As83G
t9LuT5TujEo53CbSobYFsyEcMGn1OkXyZIYGmDEVbaypsFFlbt+7I+LstHbWRopUYxGnMEWHK08G
Bl1cZazyIjYp47Q996FzrrK30iaL3llY21iXe8IwISBU9qatYRZ0qffJsfqvbF9PWWyEp9p8Kboq
ebLMYZ8Jwp7yLkVhYWTbuIpvgrQ90ldAX5O1DmCij5BzeP0WNgzLv7I9lSp2+zRXzkMM0z8j1+lY
29oLiZiPvQmFirT5kUiURgddlMiNF7v0mAmcKC92Cq7m6YgnArxugpexrhsUv5l5xnvM/FkeiaLl
TjIs9Iehno5NAqmj1qsDgy3flVG/NxUmWkx7GD8TH9U4insojYyQJ4a4q9kyrSfX7Xf1gHxvmmAM
Dlax5YX+TdhUYK0+sCbWCXMCmPkV8Vu3K/JWPyQM/AWiH66rtWtlvq7TUTYWrJpUrY+AH/Z6PZcP
THLLzaRpGySD0QaEcvY4TlcjLkyUTVRmZWhtx8TChz1Z9RZBav1w/wslBd1n3xwmfjIiHLN6hzKM
sERLPKDknFjEup8NPYEK27ekctb2jhdBtuvLgk7I6rZKSP9aSp2QP9Xw1gO01oNBlovUsTmbM778
aSbfNmJ4E0vujrpbX4Tdfe3bWO7++TGg3b1Rf1P1qqqLuGMR0WuGZ+j4yX4/ePVoCMNocJRbijZ0
JWPNXukl0zDPST1/sOY9OKT2mpGjN40oz1ioYcvvqV2dZM+LBbBFRrrHuHAuZphATlEOrxE5yWga
tXE/ROO3OVKtp6Q4hMzjSd49dQgfcqs5uKVib6HVWUFR1+KgYBMrYkOcG7eGPcbyDm1Hv5cWV7IS
TYvbftJPXpQnge1s40dVYIcge5GZv66dKlIzVxVcwqDQNSUwjfK7HRr9MY6YYse6JlaEVA9HQgLJ
gtWZuEflqUFtC0KZqdU9SFuOMIoR6MIdX3t6+GVEqbQrVLM4tjB6kE8CdfHcg5o7+kMzcPZLAgvW
aFgmdKq0K5ZQdCB/QJeMGkSqUBcudE9qaGXnaKUI9/D7EdwYSg5ymUsFzdOkvg5F/JnFwhdbISBZ
H5AuqjayKTIUa/YntMyTdewc4EnCnjel17gB+S6ggpNSHlrYammd1nDMc+WIOAIc8wBxJgkZYiSa
MMGJGuQJTwUy2EWSOzEQPCYRv14xptK3xzzlAMjg0vIb1Qma7rw6exAjIWltxUSWHCPYa1H2rSL0
cNswC1S8mAWDxWCdQc5NT9X+BG/r2WDublZ0nqW7ZWtdnO6w+ftfu3Hof/zzq9ZeLsrfL1qD4tlR
XdvWaaecRU/9t2pBNho+c4JWbl0IasFj63cM7do7zkLvdqqpv9ZtsVOUebwN1td09iYIVRtN0au1
kczNhxoaW7r/LFBUYtEHfWSZCDd5E2f6eCokcYHKfFMIDTmMeEe2WeteFSuf3sm1x+rmqZADyaNb
J57KmEWgn2KXEwAPgP1qMXPwCINmkVCMDw2So5UBbhUYwIgqKGJ7V9iQtPk2vtiJ1I6AnuZgsVuJ
zngYxmsJcOs0hhge7BIWI4gZlcwF+tNFAyjsVn314tCHRAGJByTamkrQPqEpErxyLlC1CpbYubN1
4ByzglM2//yJN5d+4o8nHrM4VnebhDNH/1OoviwAWi2OnFtuzwLygTaem5rT85PZz+EFiM+8Vc04
8ivXYqYP1JwABRKjcHljaIBepKS3ojqXMTnkzaIfm5LM9vusflVD1TrCO1PWrTl4Z0XUP7P/KvT/
ZwDzCq6m/KhRGezDKiJkmSODsXrn7Co9pyewhvqYT0b2rMFMzzP3vS3j6jAP8FbwzMFBy1xytdUO
Z+EyV1LzaEOVTABKF/5XuU/eH3ZUjlQDk4SjabrueDoqtj+uzqJN2hnp9o0akTtmirwk0a7drPaH
Fhnrlq/5ydZTkpYH8nfVfh5pV5h1N4PGCH/gqFNIz91mXS8WdaBcA0SmrDWhwdUOaaNl5qHGSLUj
5rsZdgcIbOKN0BGUEIvdOhkOmUgenCZ9q3oVfWB3iovhpDo1yupF7Ch1JPYuWi1hFx5KYIc9dWHt
OBXnZ/Z/q3Y0vH1tqKjDuuQ0MJtk04DsRSVqsqZiBIFTgBJzoX/nJodclgzqUUk6rEQTHY5XYcsg
3viEyCJh6S37/VRicXezcxolsO00y9qVydugAB5IepNMjSx+wGsMsHKKzWdVm9iNZbN9LDrcbBQS
l35xwTEWSpk5Pw467Px4kHKrj2Cq4e80nYbiokbWKhrrk03YylbS6wQjiUir1o3JnKq6aCcLlqBp
aWvHaq9r5Athf1R2CkXTRcN9AeqxbX1F5MWDJM5aj6HBd5V9YvXc35IZkZOA4dGIxj7PFZrjFHw0
CufkU290HBuoEiEOfkFVID5chBiJQFnTWKGLB8DwJaX4JRyMbwMpOWOBxYElMLw+QjY0gEOkHAG2
NuPy4nJAnSqVdWOtPOZSc0nhU9qNG+dVQODGXObd2cQQ2KiKfajA4yxzaMJFWIMwadZTRzmgPN+r
ZRu9Gllhrewpma6Q9w6ESaWrZFLfCuFqL3L09hnjMr8clYmuU9HWDO4J8xigzgnFLY+p61xEjamq
SJn60+XoAq4ScQ3rsuPkiQrkcINx7BDIFDAUjvCz8Qnk8rtD5pwPRg3dbdKqq0kvsmcjOYDvjVH7
oe+vO3I87w/JZts6RfrVqIqK7ShVHC8p2l5k2IPrESMNiEExc/1EtZSvRimeDAN1bDzhO3QEkKlp
UZLx5Lo/52W/jcv+3h9xmP151HmGSTu6QBTuA5s/OlK31Aroy0Nzs2x+NeOCyCV/zDl0TFTO3JRu
s83Rb7Wl+ehkypMeh9ZKb2Bh5rifUS+DZdOAKQUgvh5Hw2qPRmr2QRJelKK8mjqOYnKTSb2br6qe
xrvEgH0Vm7H+4rkstRLXNpDMqiQB6/WzSF1rq3bct+/nrNGKYpXkRKLFIUTGKOrlI7ztb4M73NTc
8J4jRtUVv+bzkIUpgVxkY4QMUNbcM0GiAI+H8O+OWypcFBSeQvRSpeUMt6G5Oood7kKNwKYxRgni
LTvqXDqbVpncozK77jls8LWwTsIBYzclXzhakPPGUZkSUO2eR8Qu6envTj2TI5TNz7bWDEEeqXHQ
jLpFdvN1KAULM6WKX4y5aXZZwtfNlTF9LsIn21s+Wp2VhzF0871ndjmeFk9HisHppjrRdQBi+BB6
6uwXEKLTEGWCdFsmH5bx1tkauCDAwye7oc4n26Hwo0lNA693vhZVVN6ingA1prvRETAJVppqV3qG
BFpAOROlqPvyyXP8ehgbRKmTchPavBbMELaEBooF8E7mbtnvjYyGbtSQgSqJ0mzyfCDSrhdImYvw
rBNhR6QEk2uk12Lrxm2xEkACz92YMdeQymsyVENQhrW6bSfsq47d02ZQdFRAxY+l/qyy0j9a1YAM
I+zxslapFbDo9hMjblZzgfN26L1oQ8IW+0lpt1w62LcQbffZLveikvl9+ka8Abklo2qQZoZG8k7O
xfxPD9uFRP/Y05XngY1D9lVaOctLW2RbqzKiQwLZ+tEmbNKpSDNjuVt81cxH7rioTKoOyrXgFRlp
Mt+D9SA/wguPoVmAOXOTQ5X3+QtkwC8MbLSHZnkkgGt60Xxrmtw45Awzn/NSEDepLRFFyWvRKfpj
p3bGJYwNB49Hlm/cjkSjUC1cfoVednN1Z8R2TfttZj/CVn5BMGlf01fdUKIDZKN5M+5EalTXRPmW
AOVaCyyyxxhRwypySoONseX6kB3dF3POiy1TxCZQ0rxiY0nfxW3gVemgoMUER5+yyLB9Ejx8I+b+
O3YFCQpzkTyzgyT1HGLkPrLKFyLc+22PFQ3qw/NgQCWrKiN5d4di17QPWJCq0xxZQOAq8U0zUhdN
v95uHIytyEISkMNxckYjnFxlJPaWMtibyFRKjtd6es1CLjuKozgW86dmnLh4sqH0C0tbggKIBCzy
MtuZ5TtKTQe7jOPsICGeBrOuLg6h6ygdxvxSm+1TL9wIqW6jbCrLyx9mFpkrL2Q8OSQjNZnSTchB
07cSXXOA9Z29i0vUSVGyEyujAVa8rsWfCg3Gt5SDg+GkZubQfmNOoZ/jqPb8MUG+T0bbvPGcnBXh
AJJYJNomiYT7jGTOMm5UK3uFSFBSSuOXNBRKUEe7nPiaHdrVlDEYcjebqHK/p39a9YoZ7goFvASk
NzIqcMzdtHpTqBa8QNERlQ0NHoJ8G15GklwRSuI+LSLiUPuFFW1mBSY+KyHZECUD4lUopg0mAF80
8ilCdfOgu9O4NeCKFjDv0MhSNmNKEznsBpr3J4S3aFAmL92WyqSfk8QnlW+LFOFrnkqcdLmrnnTY
D7NC3iSuS3B+hI1H9hSeFNnMZzngFyGzB/y1aVLM4q/YzZrx7pQE3HTdu6PN+k4tpnGPC4N8IQHd
CX+MPGtp83lmWByoRqESgyNv7BA8njTvwouFNZ/ay3Nej2RBlsaPvInmIBu16c2cyseoBfzPupAz
DY/3LYN653mv6PvKT5iOZpS7lroa475jiRo5/3+z9C9tllwClf/WPf2HyGj/e85qqf3+99XSz//z
a7PkWH+ppsfgxQalYNDWU4H8Wi7xLge8hwUqTYMZoNOG/dotGd5frsEbHKqT+9aJ//Rrt2S4f5mm
hoWYzwcFjQbtv7NbMu9N9N96PYofy9ZYbnGJejS19h9ADHD7carNXrMbMqJrXZxWzBGbDXPjg7TY
7ySFxR7HRAVqoJ9I6gOnWCATCETaIEe/YMGBp7OBKKAV0TpddJop5W6lwZycMof7W9rnq43qQNkk
MTAiSC+Gr1gNqzobEP9Tbx67gvlOFp/6rlI2SvTZxcThC0twC7ftnry5KEJGJ1RfazA2MqXddo59
ltZU7BMomQm8tiMdJnQec2XNLiGpU/U9q4qZJgzVm8uPuM7INKPo/UTE3rmq+bG4Ibd9/tlc0gdC
s9+OY8NgeEKyyMzzdULyF7DfOrtGqwRsvbOg1Rn4AkWv0e2rnIfW9v+yd2bLcSLrFn6V8wJ0MCfc
VgE1aZYly7ohZLvNPI/J058P1N3ydnif2Pv+3CiouURBkvn/a30Lv5T1WKX5BQHqqj+EOTCGeGhs
sN7lYh5qkTTXrWaR2uK4O5ZTJwf+DQz8vgGHk92RVP1qh1yUnYQOXIYBi3SCcwHMeK/KT0MVzjuF
Pg3jV9vsDAelhZnSQpsbnGHU274sardDg0ipTrceacbX/mxm2WMYiS8JEpX82mjt+jQxoPqtqf25
lFSYUlEDLdA1IiDdPSjgztMLCZilS16Hyk8iqltp1qKBLsj8lEnf+/ZEWQnxT1EwZEHs5hj6kU0V
VZbaAhGR9o91xArO1vjtA+gBzyRw5x7wMxysS3SJbYIlnOg7pLKY6D9kuFqs37ejjm5t6PbuasKf
YJPvmC3tgluqM1D6wbaqUfZDminGOxb4Kj0IrSquhyQlftj+FIYldM/OblDCywsEfy5NafNdqyxr
ZzVSeJlt12TzFncxH2QbxBEmor/uK4bsQdfvSyUiEFpcheNwrSETw9pQPo4JbtQkVLEY4lGaV55A
npXjTkbdKXOiexbEV5Usriz1a1sXd3WTnWcFQGkUhhlRTPwomYxeXTs8ydq+WUWdFY4ew7jPZPYK
a4Nw1qp6JILZR0eeP2cjvVameT1cHiOmG5epXNWEchxUOe5BFuzr8DYaGtYVIbET6RoPy38+DrSK
LNJ2umHY1QWV7WLUq53SLPVuUPGuSyqYEb1YdHL7dmAVMPZRtSs4xyk2zkcyQpmQkcQ21GsVS5mo
39KjiIqKpcxM8qtRoloVDY3YWpUnwObM7TGalH2P2UotfqTOg9vHBO+Qg8nS9DY0lTP1For0rbCv
pfM4tN10a7cFpQHAgEv9aEOUf1DCPHAppZdaGz8bBDHOU/JD072wKMpTPlnH0Fmo3qAJu+1s95jK
R0nnha6d1kP9dD4NVA+wF/s5iMlqBp3C1XxC/VdX+64gJDnMhE8/RCXhA8CsaBrorMB2u4yhJgOo
cqq/trkV3lmkD8b9GRvujWDQwXjP2KYki7KrkG95ofZZYkUJInV8oCejUAZBGCzgrQ9Sp/TAyhB9
F9YpL7TpRZrK1PmT3dw3Mp+JL5hZncNnoYAgIz82ytYvE7rJ66KEfg+j05g/OI1rHotE3auZ7IIw
QxEshn4BsKzegod0gxC4TTPQM0nixypuFj+Py8euZ1GQ9sWPPA01DHws/mSsfRPJWSkW7Tw9guPH
Jm3sVPoOGqZ8V7sTjZbTjZhuRnmvG+mlB5W8M4zY3tdF6DkhzeBkTDyy2p4XvXxMIsB2gALE3hpC
+2Kbpbik80hsuS19hPoRaSUzip25Gi410+WARsI3iDEtaAa9vaAORPStLN9HmkmsWQNDzs8paeCM
DWmG/MU5GBHNZjkk92LuZqha1Ugl0+G6gbPhglM/OtVrV4nu3zrw69o8XFS4Uz5l6m5XqCoJi1VC
hk+u7VnzunC5URBaiODpOMan3ME5Qn7rYXCmmUGHcVS6CalIGPJo9OjjrjC6H7pAk4/1QrmgwlIu
rLCtQzTqd0ppsSoDxL7PIL0DBCd/DCo4isWUj1NsQVjntNxQkiuPpMhdG7MEI6YVFmj3wqNVGbM8
c7MrliKf3WFJD9QPaQKOTU1Hwb6uUoJd01Kmftyatpf0pv3+LcgsUlYriHJplh+xSMV5u1H0+Dk5
0N6/ZRln8yUb6DOT+FEstX4eZYOB/H2T6M0T9gXLrSih2cYnEmbQ0ZO3JCnxBq2p388GWq6c8Ow4
M862IIZm2yp1zTjj1UfwnVIlqJbxRwFXOSBDtKHM9DIyp+RAzw8wAcBH6CYFW0lwBis0X1KWzOnW
nCOjLE8axalhEDNyieV6XY7+/wT0P5qA6ppYlUX/Xtp0XZX9W/n28wT0r9f8rW1SzT9YRdiCOZ6G
Ismkj/K3vEmz/1AtOD8qVTCNaiif9NcU1HT/wDWBTgMuGf5ye6WL/jUFNc0/DKZUrmD2aYFiNP8r
edPaWPilCGeByUaPBbWI9gmEx1X/9FOjp+Y6qYehjG9t2d2HGpJ9dY3fLmkN7gpFPS1lJYI0Ny6g
dFM/H5NXp3P6szHbGjwSQsdJHGGVPgbawgg+lD+c9dJd99YX3ekfcLek2IJYs1Ig0GkQoefu3RIq
onjurOq+mKxbN9YxTFRnR/2Uyf7rQhJMJdLF15IYa1drfOH0o2oJ194syFfF7nAfYwItucBkCk2H
HOcAkvflqJHhTFSyScITZkoju0NZ86xYxWcUqsmh+hFNKIZke2gdkum0wSyBFOH4axCn7KMwP0S8
jAkSNtU0iV4oOA24zuT32aSqy97b4xtE2ITrXqVkRhgJS/vxbV7U7L7oK39wEdh2S5teCV1cFApj
Rzo2NPUHCSd8QrObuMl3nCeMc3kVIG0rdqOn6Z16YEp+qGbcZsmqVmZ2SrO+mg96HVLezuyzGjP2
xGTS7BDLeRbVS/wmA4SZBFCNZQe2Qss2qgvHGyasI0AEvFSXd3EelPls3Ta0xfU6s7zejJx9YhDa
yAyHLBj1jpgbAmUV8gKWLEaIVj92HAP4jEFe6mb+orXd7Dd6/oYJhB5IEkdB4hKrEGNvRRPgBEba
fXFTYGREpFV+Oahn3a2mqxqZJwsfP9VId0UyUAWJ3Q6HiD1AYXqY/Fm8avn4YKNKCnRmDXuAhpJy
rE5ywbKw5nfkbTPFXN2c/EeawRufCwenszxBOzCPcuQ9lqx9FjWxGZQEQavl+ltUWfjwrZG+GYE7
zDBKT82r8EgzfP1h5xvFaOhxkOMzJ0hwjRJHezk72iERBRGlKtGI7lctSgcAyeK1XIjeq+KItGqJ
iQdVdANbYTLqt4KIFPoYUEtUgq0arSWKul5s9GW4je0zvKYJnGdKRyZvkn2u/6CjWWPqHV7UJF/8
doYM4lgGrEEkx0YLEKqnJd2vzIJv2SqKSokG3tkxvAZz7X6rLOH2mHzvyXYsvbgdy4c4fg6hJl5M
WjMUhCyEgH3sKWmh7YZOm6lKwmZIHqhm4KBM/cb8ZjU4wPvBU9tboUwlFbKaOZWG3ovzW2geqVHM
ojXiOFp6gNKpPrvG6vBD34F9MoT9UWaeYoo3SkPfewawvbrQFWqlHiQLwUCS+ZcprT8RhV3jv+W9
U6IRMEWQeQ0twNNWSs3YUWKrk5QoeqvfjW5dH4GpIQqiV8Q0o+WSGGvpS2M580nUxnLXTjVuAfI7
WnqXvlk4fpu4SLrjCtReWYCmz8mWW2FRSOgOKp5WFI7qa4K4uBIYix0jYAQmQML6zh4vd3mvg3Wd
7vq+OmF55bftxcjClzQnAkBnjtk2OhLwou9KtdIvWTK95VzHqw6ihrUugRa7K/a2uuqOkiIj+bKa
Tqkev9RufEP9Ew2MI1ZbBIdckkEQMXNiMZ1ynQmZBGWmlS+BeAYQtuYDRgTEWSEtTIWuYJW/RJXG
EQaiHItaeEsVLFZSnzm9PBEwYuSmia9g7APdVN4wnj9kefxmlcltWRjWrSJYOk5YEL0mkvfpIK/j
pyTx81yDqpmuqyoVzRl5bQ3RIKwkE+egxxptsiE8tjAS8J4wb4ElmLe3cUp4V2/31LQHsnYIc5Yr
YWqZWqBjVnvOMYxRo0CB7Ubq5eOu7RkddWW9Ob+/5v2x9YU/3abzh0h/QY2aOgrN1KWaztsW3vW7
RbG/G1l4SGNDO2yib21V29MQ+lkITgkORUBk/ujR+6FaF8xpyRO+pdoDTzWrCDmaLc4FRFC33dKd
7LWnOYYT0KDYvFoYqD07hmBM4Vu5oQ5MM1xdV34saTbtvdPrDkzeVYa//emomu8XdgO2UUTvv6jc
P+7T+hkudEwmGtGc4l7jMjqJiIScdSRMl/bBSKozKwCsefryCUYR8YGVc7NYyxF5WH6U5nCrKoZ2
3v7UKI/xvMWnger5oVy5DI114bjKzrFl39lE+/VhcQ/Xizh2bWYdFV1D+3BPhlCnfNfWUXFsM0Bb
2vrLWVqDKS16nKFkqOTzcV+HagtJn5woVTyRGhohGvKcDM58VCRH3FhRMM/OW5+wU1OjubBY/FEB
GSNDyU4PqehurSWscE6vyvoI4ZkqbsqSxpQJdayi413WZ6F/c0d6XkKytLOjxWv62EKA5rbn7Y+7
Oi2GgjRZmmFsaj3DYxsRatYYUjDfB0LT25hIZvIHAewiKDbJXLMjhV9oWI0Hm4PAyLLsbN4La340
1WI8F9U5tulqJHacH0JNhaNvjydOzleVRkVQ9LAZaLxQcdaOaKqIrps6wrtN8G/4GDX//Qgw1GHe
9yY6pM2hsH3Sx59f7kN+0nodJtFdMfVIgpJ1j4AYnPdLXaX7bS+1SU19IGn+3PbNx59FUP/7uPm+
RU0qEJb6MJrtcN7+LL1EvZa0IwdTpcg9moV+l7Ya+2Sy5/pQuCw01l8jsZhTbX+MEM8vWvmXMkNh
tR4Oi8LpG5kGIG1V/6FLdDUEBRAOQwK9A03ia5zH35QZ2CCdf/bvvB7yzmol+bhZ0DEpjtsjs5jb
xd8eIr7GzvBfou7GMkQd8P0Z22NkXQfm2FEQ7KQJ/eTvNx5LBBC2DvN0ezcUrn994vvbvH/E+g22
rZ8+Zrs9FMOTgzsy+OV529u8f52Pj/p4znZfFVq+KRUnIq1QvP7y4L+9uT3wy3u+f9X3j9sef79j
22c//Rs/bW7PCp0BzRmsvvkqbxWofeu/+fHWPz39t//J7x//7VN/eeftpihIKxQ4Vc2ciXljdPFl
NlP0RAgL0WuqwJTahS7S+kAotRrJ/LpZREmGaXzd3G5bxRMnCad8bD0KouWCaJn7M4ZYMv1+v4kQ
mEi1JsWAp9H91lykvsbck6Uq6JGeFWh12OfWd9lub3802Lmk8EEr0katPda503t1R0nEbC7ltP4T
JlW4uiNpUuUyivN+pOqW2wUdUMxMErNpvjO5EHkRYVGiaMgh4ICuJo1Dez3ktpszdD6A/v/c3u5U
1iN/2/rlJdWU92C6mBat3qztTztG1fuWnqW43VPmAcQYFOftTRBhuBJOIO9HtXrFP60fX2z3bps/
3UuM5Atpc6Zvr441SaQPHcTmC1GDDMYxpYghVfJTP9aAeVLiRfw505+SMX4DH8c6aD29tj/9upUy
Gd5ZoZv6usy/llQO4KQx9i1UNsxa33XucIzXEUOb9XM/uvhF696LK4wa674w+u8geYrT9oYsTPn6
67si9OoJ9jnZyfR9mdy7poCEsf0fgDcfw2bKgnIbELb7tt3A2CtOvO7j++nrFRMWMXXUf/Yi6j/m
55mDW65wqPKEVgGcXJ+rMzOllxG1rV8vrvLXU8z1B26N/KWeNctX2xzVplzHQBWGw0E6Akqx8TC3
KbFm2uz1ib0vcJ4dZ7mUZ30gXIE4AOq06E41b/uWbtbfAC40cMHwFbbvhQpiPvX67WKU1OFN4/79
if/8tNvNchi+YYhMdnNVrYlyqDMo9PMpA8VqykZswWfhX9tuZ8sa6a0Vx7rKVjJZN6m+Vtj0oK2+
nK4HzE9H2vsIede5z5SgiOZY+FHHBbrwdf9vv0S3vfU/N7cHEsf4Mx8l83G39aw4Q9bSQAhP1YqT
wBnDxou5ltbssu2X2Q5rqq7GHttHHMJ12/6b7bHtj1x/8o+b26PvB/R6/P7u5vbk7Sn/91tBRJ2Z
e1xvp9x2rG1fZrtZVDlX+I/b29b7nQtssJ0akc23vX2kDCTRopDenrJ9LGtNzuRtk1AmTrX3ze38
3r4cM7+/T8Bs+6CPrxzVpCDOzBMVd/hkrobBdD03YoX0cbIL2aRsUhG1Is1XUDv1wY3HDBlgHKv+
9vT3zXDda2jnrYE5Rb8ODNuRum19/Pm4Ty4FWj1wqrUGmvNfx6DtH+tHjUv+tulu89Nt8/3b18t8
a6XXc9Xnwch2V8klsEk3ZHKcdyBTza/O9kXM9qw7unradra7nnLb1se+/7hPIG/cl5Gl7D6evH3k
x82P125bHz/jxwMf7/fLa5PyaciUjjGMXbMNnIOISa7Zbm9nHns86y/b7fcvv9QahRRlUrEaMIhu
v+lPx+XyRjRZedoO14SeIVmK628QDwNTme1I+f3m9hbvQ9UMzuPo1CtXgslbuv7ZxpLt5ra13fdx
c7vPXmfB/9XztidP4bdJa8vT9vnb9xu3A/TjnAmd9TB+P5i3e10SJxb/4wXb1vuzts1fb//0rj89
69cP+PVVkOYSgNafNOAo+22Y2S4j29b22t/d9/GU7VF9mwVumx9/tt/j4+a2tb3u375rTUBOtvt4
yfbEXz7qd/f98q6/fFK0Dviz6rcDsOjtnIX1AEmXEKHtXP/4A3S9XvbTej35uHPb+rhvKchI3G23
m95g8/2Z23C7vfnHU396ZNsMzWjc4SphSF6PaHspARl9nCg/3X7f3M6rn+7dbm/P386zv17p0qoG
5zZki0ZJj8lx8w1PKJpz8y5f6NfbUR9YJQ7VvqH45k5PJPUae7Ub1CeGk3nnzrW4py5c7QSapqc6
605mAxto0Wz5pTRLgHqG8kRStXtHB7Tx9HB8BBeZBFU7Y4JKs/hELsmMQu+hnFNSRo1VyNPl9dUi
kxL7XZ/CUgGfKBLKjdRJ0BR20R51V4OymGrdONvIgdc1+K//8PtwspTgwtdFFTxzGJVEtlKl+/tC
u11dtz/ux9X2p0vutvm7p/9y33bp3u57/4Tfve79E6bMvSLCAVUhS791SrdNK7dz9+O2u877Zkrn
lMW26+Z6e1oHqPc7f/v4Ly+n/Yx70RZYZft1UNteXjiiTG+3Z45Z0xFX0txvD8jtFPz9ZhLRNrLy
6puWAD3VwL5Rw5v2+dSjVk1MGoNT/E2UV4NS80NXz1NqimNSvuDjNwMQLaAcOnGeVCMHYmqdR6c3
n7s6udNa+8qZ3RujHN/AVNek5hi+3hXWF2uwHsJZ/VbrYB/X4dlPmPofkWDTR15ETGpROWFyAmQ5
aLAzlUjBZNGhVKDdlntF2lPXpM6I1We4tK9Qya1Aj5gZwlHs+Yi7KFcBURI44eMObkkwh7k6xdUS
0Gg8khcID8giPovr7JFL/Etm64uXVMLyFCV8JrLiSxTPyj7KC90jA8ubqbNR5RupglEI38FRpQIf
Ajtzhc2JMc9o0EKJry+iSmEb6FLUoqKpjJU3pGgha7bQ7e7MaFog+nbpDmNC7pdm9V3R3FtToQ25
ELgNhOpHoczSL2DE+HXMN8+tZ0zHJK1SmGvwBN+ho3mL5RgdxWLsKQ74XRV+Hmh+O0XqOWnS7HOb
vQqffK9/Ndyyvxlkv4BpVwMrtQLRhrafF+V36dSrGrLeYfJeMfrF4MusvIM5A7tZ0tN2Y+WsVsI5
IphA3EL9GhmqecpHxDcCxWpX1kFjUl5b7BSgeVnsIyfvqNzkPss2KuddvGuq0j6Sw3JWiK0Iillt
g6ki5VylieA6eYFlL64R9+3K0cH9E1G20Ey0iD0VT6U0HqeqcS6WbExPlCVx8N2TuyDxF4KEZNNx
H9O5l3iYu+Q+tYaXOE4PWTErnyqXzukCL02pSncPPoBmPEuey6CF1+XSlsEQQSirDfwecaJeyhbr
YTlqIEgn84AY/k0WVrWGaupePZvOTtpFdwWLeDrYSvllcG5K2WFbyPuOMBSFQrkmnkDbv7H6ZFVp
5lpQduNxDgFkAuSj6FxSZhowYBba+NWecuRNZnUec8W+aowpMPAw41bFakG2AYWXniOuJMJzoCab
k7cxRIfY1IZTP+HVAfaFhcAnNf4LtNUZivm5bIb2WNyaPSjY3KZX4Wrtl8XovhcuurFcsz+Rsbxb
uvK7qLX4K7Kqr2mN1gbwc3ouLYz+Nhl2HHLaTU/Yy45+C4iM6eIuifM4kRcB5o7h16yDaoquoAMA
lbK4rlR02Aa9ig5y+DMSSXmHif67o03HBPibD16b5lxv38g2hrc6PeqD+nUBqX7NSJFRQRimHZeh
LxkCKBzyDP9t07zkqWX6idsSDNgmLA7TkyU52LIhflt6u965Rn52qzz129B8AaRfTcQ12d2rPdFK
SOVLNAm5W3r9Cjjbq+KAjK8UhLMuOdDdg6y/gVKI74n6wPRXl3MQdS3FpljZIyxur4TT9nvNnr7o
wuYgoUYsEwSuriK+aWFsByM4klsbwHFiE/MrKg33jCo+yQjtu9bplY9ajIB3iWmwY8TQVY7ZFBjX
uPYS87po9nXtfi8otRXzRLicXK5QldxjC79Qjp19IU6ZzVpTyz+7mGQoVDslEmKptMqjE/EZLkRP
nbonKomDaWSooQACtskNlz/bgm+KpOgU8Tv6snkkvkr/huKlHqvPU4mVzXRiNZjycN/l7EhFyy9T
Cvu05eNQ7j/r1vjZnQolyKX0Z53BnwnmXYFmeJoZSAm4g8FfF/HRMXsbfz5nLUJggy9tPY9WpZ6b
8POy0D7KBaHy3bPJfAfBupjgyegXp1UyiiDhvR4mftWGKAKHnuyFpb60+VokVxV2QqVdO0NyhO0w
35izEnoJ4sF9ghQbACdMGhoA8or5DLTtFvqRaR8btNN9nCAHrJ3DiA2HFbxJnXYpTyjTE66vQ3lq
TFaEto4pRNE4y6NKIx1Kl9Oh50eVzTRdhzXCKocmM3x3qv9u3R6TATFJShLJOvJzBg4T/WwKu2Cn
UkYXYdKUnc3ec9wvABsqYkxoBUVq9EOJ+m/RAtetN+7HyRAnoxoLTig9WJWBwPYAelhxdG0s+pOl
1qixZJZdBsU4G/INW4tyk+sLh0ucX0+KMuzJXxlPNOV2yMbJbk1NhCAMlgwNO1GgX8M2lux6cDxO
BPtioN7/mfERkypa0EjlQC3xig0GgxV+3do3RPZANd7rC4JCVfYYGbSIsI0sfk216iZ14Clm3QTl
o0XgTi3/WlfGu6VPLy78TQ9R0ldWzIeuoVjrJkDVqN5ZWBx2tPVohIbRtW6j3x8a/CuqkuyNdolB
jBMBTjnq3kqs+AAOg3+rWo6IVtzLWavpBc+cjhdVwdDA3o0o0yOft829kXxWUbn5+VsY0tVXliEP
5jWZBZ3UMZHPo4rGcFTuMcMnZx103ywxkBTEIkRGQPEIa48ur9yJU7xxIBrLtXszD690tzlBQ96o
MgtIKaiLrEJ7ymTc30chBGdcqthJ4L3m7CEMJ0ELquCiqTiDlNBv66tp7twHoh+nU4sVLykWX7fJ
JhQgz6aiqrzQnXCdr/yXwMpLYFKRdSftZGQYh/nOFeqsI+ncTznz8ZEI+lJPKtAfxeyH4By8cUke
B102O1nYzKa3EJ0SvBcKT0CJis0krWmeQvRlS36TTfBZxKvhkgMtDeCavd74RrzMvmrPa+HHsuhF
YV+2ErketsratBwu1ghGuM4upvIip0wcIgMEpJ4r7X5Mui8L3oSmNZZPMzwKOATshnKlhmnwwrl2
HUq9xhHjWF8kSo25qC+TkmtoBZGgGnORH5Nxena6GP1U2Zz6lOhDW2QLF7lTKBqFzn48nFxbepaL
NU1NYmhkyl08YNhj3lSDhDe0enkg2GP1RcWKucptb4QCejeEluBmNJ/0lOl+K9+otIVo2+Lvdblc
zYYgtZw0GWngj4hPlYgWfqDxdilUrzZQQjIwdYmleHPPBRU94y7KsOeR53DmqkQneGg4BRO5C4vu
ZUR94UVW/cWxxhPeJo20Icdz3fhHIbMvKE3AZVCXIE+6f9ClQQaENVqEBDhfY8x4pJFmPoIYIiyF
0wddTnxcpFmPsfhcsP6hHe1UXguO1gevdVVY10J5FVFMut7A2kEqF2Vapqtp7VVJxQ4wScbEIzIV
YzStcIM8JGN3EdUiTmLl3mUIvBPJoNzoTe5JTdD1hcShDbssL+50w0hP0zQ8O5KstgZeUF3Yxn4V
hI6xvB6RAUAgJIrU6eWhhZIQQ4l0s6E+JcqdqyP0latVydHJPRBDzeIULmcEQVPvXOuKxQVrhgKj
Xnie+amOuVOZgfJSYig89HhVL3pCMx2jEVdD8zFhdBDOiRH9qVjIeKdMdVHbu2xW3QC+6LdlMH+E
ZYgkGQlQgrB3X5jXfR6n3lKPxFmNbgAF2rMHrGVYbuRpgjqpdlDbouYk1l4hjG5/SUDalWnTeio5
6bsoURO/MNYRiMHP6Ka7YZ7PLvMgZlX5Yelk77EjOe5dBNdKph6UGeuL0asQgQrzvlg8RC80QuMj
fusvpWxvOitqb3pct94ct/hIIy1o6xL4b13f9CygNRJrbzKSqkxk3DrQ0X0qndcCj5LXGVm/r22n
4eh3nmK78UCynuawfkiFPFQaXtWxz73BmGuKscSC5vZ0BWbKj2hLeqmtP8tG+y4WlN61lbJYEMh7
a8sgY7BIDywbXhogSEAIFy9X8bkr2ST2DnT3nbY0R5eImHlASeCSdcn3P+vL8DQhWjiX6d2grqnL
DsBXpyzeykJciYQCkEVy1ipaR4irWeOFOjz2uOhEOl13mTBY3rh58TgPzjfLsaaXynE/NxDfdp2R
f09ScurDQUNtI+BmGxxfuYnK3NKf81Z87lD20CDV/D6y8/NS6l5MKvVe6bspUGd0SWvaGFlfz3Vv
FuhwJ8sr8mI/g0XGHqw8lStEuFN7Au9lgbeBKnqpLZ/tGOq2OucB4T0HxbZSjpyKeATSPv1wHuIA
HBnKFUTEDsI0HEZnSZjnqBg3kzFNu8bI60MN3nJXznuhjNV+0nPtEAlXHu0lBfOPJbe1BzyiJhMd
HMkTKUCqA5MFzuGIXJ3rTaCIiT5MziU3Q/OlWUS4iRixigZ6WEfnaYUDlzNCAeamczByjEw5SP3y
J6qhOVf/czvJ45TVmDz6OtlJ5L1+7lxlagNOe+itzwXLpTSilY921NlbLRGJIRK2ZST0ylH74mgk
2JJa2mJzi1fLTrvRKyLUY8yDb/t0pVOw+GAky7PubAlpBXGRhywTZUg08pTDml3snW2ySh6d7lAk
jJpFIY9wG+4LW1RQaOcTJ3XlpyHgmbQXt5gMwsCZDXLKiJgRdTvep1CkMGmbJJoRX6m2qNMAuKUE
VPaccByBgZYw+kelpZ1jQi9WxvOzmhoM81y0phg+hCtiuiMOlpi2IpOge3aSh9jsn4nmK/cD0edE
twaEFNknfo02IgUqTLH4R/x4prN4GWE9vT3g4+iFsTMqFbpB7D4DFI99+t73mh7ZBxRl5UGYmFIR
TMMlJupOWzTtVtML5HQAandaq2OaiYgHiRGCd+AESEk/1En2ZzLZX+nfH9aveErt4dWiyrVDu/vU
zhPVMNkfLZjZboGU3QnLFtPFix52wSjcq8QNIkhcXtb01uVHQ8DKGV4M/4FwHnSWIDsjgnlqYjQF
cQoPe+Enra0xYF2xi6IuvhkqgSF4HlOPwjAavHbgMjA8LfqAsTDSbyr23i2hMzcqDBk6AhWwI6vs
/GzIy8BtjceUuJGdZovI0/q1BiFvh4Ywxk4zVC9pZhIqDC3yxYDZxtH6/9cW/0faYixmKrLef68t
/gwF8X+eiQ1LyuRfFMZ/vfJvj5v4Y6WE4CCD1bJ52f5RGDv6HwRdkjJguhsjcQWU/a0wVv+wCczl
Sitc23Bs8ZPJTfyxhpAiKbQJ8QZd5P43Jjfd+lVhbOKmg4GGlw5eB248bcWk/aQwpkc2wfREwzQp
qyFMr/4sGKD2+pTcdgL/wkSinJ/XKLaQCr5R1CxOUrnKJm24GbFZmDYwRPw7ZcTkaEmJmM1Cz2Ly
TrsU/oEt3pKUFM1ZLf3KnsF3RdEWphge8hQBMSF114l9qeVCJBjqVCAA+zZylT2uicwPp+Xz9Ibg
GnwhmmRvWI7OUE/Up+vjpKIJaqsMQheh7mNveFjpT60zk5dnKgUta6VnrTy9MXErrkxnClK7jOCp
zmRO5MvVtFCREJnrMa+7LcA1o3OgSqdBS6IXP+EDO6Gii2EElNfQARqWydj7NP1xiAtUodkw0mYe
r3MVFSSKLcUvpG2issGq1TGtxtJCLEbdk9cCTaSFJh4XB/JGGzRgiurnSYZFSZ8fswGTtJWgn2Rd
K0vqefrw1socDXHSy9sUxI6X65z86LblwHBly/q6nRBWiNWCYzeZYPExQ5fLexKoGgzOzZAEdKNT
/NNwFvU6Ihpbzp+M0XkoHIKEq7w6zVaP6tjq1sbuDoFVrX+q+3G6Yj72CTX8KoJ8tuPp3jJZdUx2
wLR0Z7dyV7bkwSafFxDXiSvRJymXqXZv7Wq5xpD/pIr6zSyZ9NdUjzID5GJGqKjSY2PnUSOn8NGz
oqA0/QqNraKfjX8RuN+4UzXzpk/wCqp23wVMBC/GPGuUDSg5k/x6zHr7jFUcYbcxnhESM9ip47U+
qi9J1WW0LXRY8LNWBbFhQ+ZU11A3KhV5xfXZzUztkI5L7UETHfAx2T38t440mJhSf6eTMsMBvuut
AjluI6zLkOTNC4Xcti8vPTx+Drio8hou2l6tLdO+0Yt9JfXokCO22Tvzt76IPql6UQfUSQcuQtk1
8anks6rGQ63pV+Qo3es5FVzWv/tmekXEJvx2FdJSTb5t4Xgz9k9HxUCfkQ2C9eDs+EMBXEzp3CBp
YZLNeAQhh+HTyZM4mErtkKnUI6KyOXcEBe3MyT0YQKDBldsxbi9lOgxR6BfD8JkkjOIUgVDwB3Sd
jAScZnMNhxv8Z92GV2Gr3I+61Xg4225jg7JL1x40kJ8epUT8qkXFnEM4q+L/MetMpLiLO+77Tts1
tbhh4tdci2QMxr6fnuJPpl4/JO2DU+jKoSJ3bEf69HfMWSXsev275TQ39K0CtyQ3QjO74jDkzIsQ
1xFRsLSTXzl9/DJZdyEl06M7JwpL7s4gilQc43HPafOSgtK2Npk6eZ+CirwBIYmZXYPpPmbW+LnU
5j8lgaSHeLRuGns+DUwNAgGlsLIcUPEZMarxPN5JGTONJzgdPxQa73Yg9moisw1ewMEOo/sW3Iur
hvfdeBvqEKpalx6Zld+IsrIYAFij6TVMcUhIzX4kAYmUOyb5rgXjivr1Ue3eXLlY+/9l70yWI0ey
LPsvtUcKoABUgUVtDDYPJI2zcwMh6e6Y5xlfXweMFIlwz+oI6V73IiwYzvS0CVB9+t695xrN+zh2
2Vrpaj0F+rs+L19QgMTKENZW+d1O9SFLWQyhB+xM73F0+ezIVVtnmUVXqZ4PFdnmZ46MaCpM/36s
XP+JUvBYpQ8ZyRcEJ+TvUxda68IMg2OTS95MEf4oS/Qq7mACMkeOlJrq1gz8nsCj4Rl3NWN3qPqS
tg51JuGZziFKQufao/ODdkkN388ZrC/ADgQAA3UJQ+DlZXvOHBj/8c9Ik8/pzDkmm9yWPFbxg5Ye
LRbSRiY5kcxk648qy3AANp9BZA43ps2IoSCkdNUzhUGHj5ZHfTi5DLxscsK1a7JgtSaQSETaTsnK
VJFGPhZL2U3szVXuDNVBltBAR5ZRybdbRwQ62tNa0mVb9ZqroaLRzwk1Zp6Yp7Ek6SaEjViH1lNW
6phEwrJa07qmMRIdIYeQNZAKOqhkKwS4ArPI0LeL2QXwV3epsuCp0veNU90O/bAby9LxiJkFW8ou
yQhBXDMX/5tV0pgvs+HYMLVZI2+y6ek0GrgWqGpAfoEk2AkuPUi4OIQNbOQTHX4UvdB+AyDqifsm
XdXvs59u2r7GDqm1Kq2uzVSOB2M/zkwIHIIiUv3GSqVkhWN5aUtwpRbBv3VLfiwRHilSm3pnyjKD
JVkBSSF3FPCSfpfSaI8ZlZ3TiHI6JpMpAXanNOKreho+fc22NmTVHfxi546TrZcRCi0tlb8yWwtP
MtSWlmp06Fo6kyl47nMky0uzzwH1LoONVRzK/kZZHTskCCxLdx+iho5p0WvJndbpPNB7OGix3FPN
7+1YbcAwP8yqeoLq/Jj4XChB8oKRwlmNzkAmFpclUb/bgQgjOkTV6FXS3GWBNgOQcg/kWpNS0RxY
V6vtpBH/Ple3zhD218QhPc3xzErVN8SdiVUxO4D/FP+7Gtvo1LvX2dSmq08SztGa5u8d+KlVNFbO
llvtrayH+66FlN8EXP8QeLys5MKk5mBs4uN6mSecD4L2I0gUrt9bm5MuGrISS5UbrouhLOnC/yhs
C9b8WPwAzS49sumArkQo45AGb/GAGExqnGOTTIv0L/yWjeZj3TnJtres+4ACJErjnrBUXEYIokho
KBxPz1ACTe25qbPMM9mOIjhEa1zJHptCf1H9ayQislRGB97AtJJZsLfHLLvV4RyFkQjeKqWabURj
aq+TVcXHEj6RwGYTqCPeQG7thhkA5xBjNm/GF1kn5UZU2aORqBe7Gxdokgdla9D9PUxHAEZtLvbS
bbvtHPCFFobRb8fo3dbm4bXWg88iNHIMXMnOFOZJ4mTgBuITW8TyK1O4T33erRVop7Pg2Lp1A4Jl
pAKYFNBvyBYNpJTpe9zSMEghPKkqgCpZFdLTNCzHU/tMS2MmE3QB7LX+Ws3VYQrc9hyMNMA44T1V
Lm74mXQIrxm05FIgolwpfNaXYrSaVUeTrPzQ/cpk+q2tbCVbnEZjfJxJP8qi8BoZJbiE0n4vewZf
Rj3D0yER2g48OQev0+IHcao3WWuPSdxaAHJ8kjOQIK182qt7Dp6XxiIhKEznaxrZHY2K2L76jvEz
y8gItCRkB2N2DjXlk1cPKj4sR9zUQYjKtDhZLtRaxFvF93ygWknPDqABZCBqFw1+vc0aLDZ0XsqN
E9iFFyX9tK1gqa3q+hL4Kt3O6iNO8DaNA/0R+gNpIj40bcTuIsqBTDz9ownEmyUKeWi0iOjvNDoZ
mWutscpWK+0WS03iYeQtiaDK7/2qujUUyT424YgxobpFePXhy2yIPKKkTDG85q5D03OG7kQ8/aMa
iLBorCspx2IN+tWbKt0kqEi/L8Y+v2mpfVRIie7C0tOHcqHrLIt7TCrPvJwauntbH4wliueqTPvs
ZO3FT2a6+FAC90xl2V58aBoWxGl22dlcj2Ov7VmROojnc/0ts6oXSl5quwZvoNkXBqyt5q7LJxri
huYy2wgBW5vVY9KSCJn3MYSDlC5SY4LdJTDsDGiTATR/J3BH0qD67mlUBpSDHMd/5Iz+dm6z6dRr
2MKYsa2S0QwO7TwOaz8W3THVfrLG0LepuuyNtjQW8yMI1udahwwYK4pUS9z0gWPCqqCRMcwFwhuw
OxPI0vXo4oVo7NpfOayrCnbNqoQ2tm2wSBHBoJJb8rYIuS676o0sZZtTf9ntZ592FwyocCOzygKx
MTxbkdrNKr9MKgYI22bDq1/Gnz3mMT9O0B2G/Q94fYhNLRmsq8y+0zlsnO2OFSWK12MWOMAUpXEI
ll9x/RW+hT1niD4asz/pDtdowg2w+PmwIZw1wL+XSSuibThUL5M9/RBVct/E8OupWPNVN4pzc7E0
e5dX+SWHMs8lAk2WxmiyajRnpfTwI0g6Mm7g/2RNfXDkxL53V8fRsenKd05RV9lPzwMMQB2M0lqI
E+Cit1Yb2l2QG9i4Zvc+YxRoI9Va4RQCOWat6b5iBbqHiXpvj8G74wR8wsyy7ZppoU5zP3j3cVO5
NQMmy8D3YlDHDReR4JX0DcI5+wKS1xfs9hBlIeiCXu5sK6QjLvfSDz9c42mc583M6a0fy29lE3uG
dJ8shc1uSVp1H/3J/aT6/KZ61hCL0F6t/CaMywL2rSUSNLYWR085GxD93LL8Kf9uDsQpD8vnSOs3
Jclx8CfvLBcJQpuqezumYRzOZA3TcKXLn1SrMfaclvNm0GPPTc9xml1LZp+9NI9GlkzrzBfZSmgo
T4FmlUN9F8/YTOpiHw+DZ/ftMfdZoRmcpXZx0smTIkqKRtooUHhl7sinyeUoq+0YiGuhG88mMXLE
JOIbSOyPpF/7RXGZNQeCSJU8upZ5icv6dlLanUBH08hvKMCYlxfnwPE9RRBRWVubuWSk8lpHOVGo
pv4Y5iSbxazKBlxTgeAmtm7H2nqrivJRb8SFGJabDtcszHWnBGMxJm/gCqn3Kvujy9wz9S8UqXB0
VobVfY4Vk2NKnAQ5W8kAPamY7DQUAgzmiN7mIstvFFFjGeGdpLFeU3+kIxBz7BPqDhrR2iz7xygS
HuHM2ddXkzMOsskmyOq9C2WiyDiOiuohJoNqbTCOVaNyAVQPXqmhEytQ57vmPjRLwNvixZk7sDKs
7QM70vKZa4PzWBcWtrzw0SeGYCjflb6LcsFUq5eSkYlak/B014nhOehLr2z6jevHSxiERxvkibLi
me5FShnF6VkL/TtMU9sgxi8Mesx+uC9prZ9yzeg2qAOgnmQJsxstOpgD9RQdlwvTE/0c2Yz2Cmx3
bc+iAeqwH2bOUUUmVg5fE2OJQ4CsKpYN8cKWVnnkFu/Y+zuABu0lCvRbQuOWtDv6Dk2ZXeSgPUTw
g7WQXD7NtyB2AVXnBIiOiby5TTL5pzwYz3PCvDx3s01dVD8KyQvwcexh3t7Oo0pvm0q9uFnf7wtO
EaEcCObtGnhxsQsLXZtvwHvgKff3ois5vurhe01Zxzxz5acF0wXDOZtolehcUcYF5o3NJGyrbqRz
qSvKgjgUHOZDdC7Vh+rND204NDVlXDywW+ClxAAG2RSyCoZYjmirMY32+MI+4Mk6iCHL3qPBN3hG
NmxDt7krA2ZyrVa8SBmfRsWUDgHbR60N06Me3VaOj0IFhZHnt/Yjxu4LW99db8ZEFuvgiSftUfba
bWcOz6KhBUNMFx7H0gXKK26VnbIvFvMbmU10xc3Q2rYO1MGi23NdbkWtI1nJ3GA15MklIhjlJgpw
zfoi3DplSKh4FB41IIL45EqvqLAtpFx3ttF0u7AUb2ZRUESXn4yxwOwQTh4Xqc2kTW1iGAke0vn3
wieTbmgJelTnxBXFjR5E7WMeAR/GoxKGdXtK6XiubT08BiCPGVCtoh5cJvgMgsaTYJ2a5Qn3kLsb
A4tzuzF8z2Kg6KnSslWIa6kpWTYMWp2bLCEEeugNTOeC4DmOHMX4gEF8Tbnle1nevhkO6Qkthc2Q
0puHybGEYRSMdNrTFNJgazv/NbAkY3GEDQPE1NxtYBzXprE36uGmYHDPeZTmZDTD/Knkz6znBu1U
xUnS7l8lwUTYYh5SggO9oK4Z+2D8xnPDqWRIlYnCAvO4KLVrl4qccZFINqHg4JfZajeapKQJ4XO6
I4uUPVUtYQ80BPqGUwLFmRuz2Q6KEJTEtvfTKGEgM3yrMrWxLF+jj0J7IzOm/n7svhcm4DD8v+Rz
kpBlOual6izGsYE+rCGBbgrRURdk47lFdo0YpbkZ4vpOjcXOoBW7GsYeHoCGVKn6tH1agfBXv8+j
VF7CgQ4iAAJC3/6RKSNfJEeoJx0Vn/pSf6hduOEabDGrC+5aPbiakXbjO9AUfFchk0HxUHLKoRaE
xsDwFOJSEJOGbn1GDWBYJ+7PEebW2fC3iaiXW9TMYOUTfFCUBZrNRDtA9STcczP3iv/jtMF4kxL2
QPsyj9trWpiPSPFoDkzaW06aBbgnHacTAyG3WgIude2CasT0tXIb6cy8kWysGnQyOzvrmWTtar99
hnFMPzaQm9KNM8hIvQfLm0jsjM5ojlOXXMRwqN3vmi6e5ExHSpI84GV2P+9oqJLLk+19xblDiwht
VARfHxnq78ogRk1qZHCnCXxomaN6IQ6sWRwq/5wa8GHq6hPzpNj4XMrLkenqLnl9ankIGng0YZza
jDSbO0x0xj6KQeYkMbVFIRHohmR+fP0E7nGJMMyXdUPTCDijhx5x1oEoQe/z6yELU3mcLBgGSFC4
AL/+sHVJ5RXwWL2GNZPY+6jbmjSsDjGqdfCWxg0NGRutStYcy1yHQmDrACEWU9aXt8UMAlxHXyaO
P1x4JnYGnN81h43Y2MOAmna0k6tjOfcgpLMJDBa2YUIZeVh+wh7kWs50QC/Bci9xQ0MOMaoo3jRJ
fcLTzVHk69nDxVNcWv5aQmZLUb5xYv963q8X8/UTLfGCr50R659/RhW6HuNS7BnqA/fJqmI1uMpf
D/XsQKmm70MbWhxzKf79EOYcW5msvKCf/bdXNfzy8P1hq/ySfX+5OL/8n1HL/pML+0w6B06GxoLD
XkQxFn/eYBuFOBGX3BGmoNj7cz7Er4eOu2YzCP39zz8SNuEdFXYj5nu01P78RQmt64+/9fVn8USy
0dSytP/5i6FggAEvCuNmyfIW1M2Oo2Rx/POBUSCyqK//hp6wqWpg/rHLXeA0QLUy0Wk71WnHvMFr
3gYiQXVfPZAvmV2KgHq419hNBxrYmABPwPv1g2NFq1TvIbl0BrlXfWau6xbaYMfsPkwOoA4oHxB3
FzmHldhFCVBmCVm7QXTNMA2shqnT71O/BtRNjRSzl65GMQv20yE6qxh1D2GOnJxFQhpzL3/MQmv3
Zd4fOBPY526KdnXrEKdFV0obH0RQtV5GdUsXEkWI5TwO3IZrQ6OrOEXZ0xSj87WgqCsuylNsmZ+R
YGPBMdhvkyl+NHzMC1qZ0KBXIfnK4jgFxBrMDPA4Zw4CEWh3Z6Uu8XhzuDHIT96Web6dncpnvzHj
fUtryCtVcJxBUnksc8ire3J83E4fvSzR97k+kU/u998qDUft2EADpB8ki2M3ZCQvG6YX2qU6wLvh
uIRSlkUSxQ985LjjoaCIE8EHZ1/ItJoRbaEbugxtvC63hjUmte+VKKAA3wSWwNLLUcWcdqmi75nZ
z4mBtB0Z5I9Mkw81h+q0gvZP2tnBxALSg4z1LBK1iYd8SirUaKD+MoKIpdXVDE8i3Pz9+NhM6hgn
j73I6beYw63fWfduDQTRjW/0aFqXVfFMM57zfk7mU+/nTxNKYnPGSNd3/RsZ03fL05YOFq82Iylb
gs8Io/h7DuW+p4PPIG569St9A+89BP+cPdiWeoHqi+Wdpmwa6q95x8pazPX3oTZfW96hHdMYwdqz
MjvRfAsnetiFeKhboPORXNGoVJgkm5fl3XkW7YZLIuVMoFRLulRw52oU54XNqwxZhqgn2h7EvsPJ
zQKJZj+WPvXPzO2Rlmm+gzb9VLXjrhczp8So+94MLeUV59wvpUUsDiUa7lPTPop49DcQgAhNSZ0D
IntI7wQlhwxqZIVIeYiyHwlKWiYmfbHG6hJHBI2Tt8luCfhxwpe9Mo3psRTupwzs+YSjurwYSBg8
uHbtrTZJJFwDBPGitTndhzUdhx1hs3BnNGUD/3f6fRVG8i6ni1nYc7bSmWWkBVLOrCYnJp95CzmT
veWjY1BkvlcJHDpTe7vJ4Jjg92EIoTr7VZPDOmjlg9HhrpWFdRGM4OK+1Twf2SlHXRq+PiROSXj1
8n3URZRv6xCeNoKcizE5L32tv+NeNdd5YX7rC4TPls97rkAcYGH9TOoJ1XK6CUQd7NoBjprl148S
RE3AQJTCxrwN8rLcDkNVb+nXJCjH7LNBs26PREU/pm38MWHnhLR0jWTzEy2ihgAHd24GnRBv44Du
d069hEGEzreIET1Y5aH5NpcOX4/reJXlniE43vud+R2hG7omn55r0aCxbnM85fyw/CqK8C0lSfNd
NPqqcKxnGXGT+lHP7Vg818q4dad+2NpJP4AE1XZp9cwhy/WY9zt4TizpWUMdH1w/8JqEIyW5oo9M
1C0uUpq/7qA4uZka3UYknjEBN1HTUzrDT66+6d1crdEcsqtGfCVOfbJV8aJr9o0VYZyhjRCH80vT
VwdhDbetAcWplTyzcCwvibqDNtjGvpfhYxzaC3+2XspUhneOZu2CYKI21pAURfFSu3PacgWoFUlj
RBCb6+zpZr9qoQks3WEzPyXKONe1fMN16pEhDY3LJemvdO4rFwkxMn1gra+52f0QxXwtqzuFgH6y
aAOCo1+0Jt0PfHEMgiv/dbnga3KXu8jdaFZwMMFdjg0ptmFnXZNErbUpfkc3tXdlseWlzetO0otz
B/1u8unEUCzg5JnGp5C0WQ/Pxn2WpOey/9DQ+uKDJsvb1g9TFVuerBHXWITQ+7azMZsOzAvpcaJ0
EJ0TmOCb2j6RE6Hf0VUqeWem7TVHBkkgCFHz5u3X85KOSgZxAhVNYsKtVXEfNjoKcVQJxkzJbelY
EiKp/BUF0kKpmbadlT6pcCS0Jg0QaufTD81td4UjSAegp4JJgSabjao37u4bxb3U66rwnDq/uLl/
L41kbU5DvcusdwJNSuCk9iepRncDxICmrp7iKt41dXiyc+3GdPtjFLIqju6dQzfJbGkUBS22Hqaw
7006HbVJvbWO89NJP/QC6wezs8cc7UMTx2s9RwKbFEzda33P4orOqqbDOup7kApvtHE5LDoxx8gW
gXDzTcurd+D494gpbmsXzV9pzfh6SeToM4V9tZzOoR4cddd6tHXrpQSAKjPeALXlIZoWWzevZQpQ
Myw2kBIpRckYZqXRPqUm3zB9xYwJDDlj3LlQXbu0fMLVcOyje91uP/WAGkckXjs0u5T7hI12l7b9
rc5mYISMbACJlTDG+F7oSzqlkXmVwbS9hk0bT8zEyphcO32mxVyIiwNGadKRVc76Mr3yT4XfrhFl
bzo1pZwSmaXoNtjT8lvcLZl6rU5aW3RrhgRatjEE+jb/7jh0kBKrewUJtmna5qPCO55V+XOeUhZ0
0VMl+2+WSrAx5uOVWgMjikKRoqpoRF+bvIetuXWZTmDIYdCQ1x8236fvjOTkMtAfIV44BCvunekh
iLX2Ghf6GaCT0CvkuwRw3qY+wQ3sNPmacxvh89xKBSHnim+0RA27yQfom7CdKuaU5SJ/XiNM0hl4
tcwljeS9rVAE+GwUjMXMrWyrC5CdhTCwgJ+jOGTCy/xWBN8aBMv6BJSjpfKxyI9cISEhaaa+szXs
kSo8xKP1Dsbd4qN+BBT6TtMMiujQ78i+otuc5Z/L/U0KEYhhQNS02EovQ2bqjRaeJvgRfYh2OZJM
4QZzOtvoX1dOTXa5FDi+AyJaA9Xatw3mcoxK2mcBPsizteecVZOMj24lM+oWu7ZekAaA+YdsCyQR
tBwt469yX7XfhaQ/1QYaZj+80GzNt3nvU6hULJnYTI2k/dQsXkWjGR9NHXizNqzBkHH55BuJkMcT
NQmDKjAOsIbnvXasjOgpwVqzDYoEULJzpydxdOqYlCyUtWKemcgUDEgL/9GN5KseMhcI/PEyJf5z
q/cn2TjJxqiak0+KI89S/piqnCVDzNclMVlFSbZqsuRUcByiq8AopHWqlTJjVE3qnRxFTB3KXisi
pWgkxRuZjKTqwUlhwo/7k5jMkDbIiunBsCs0+6Wao+FQNRldOoP5pIpeKkFiIUXkzgcfsHJFcqUE
QqMwqVeEN3tQMUBh47D2fB3AYmEy4yZX1dDzapN2NxPNVRT2I0uGfBtpV2zmgnWFL9fa5lpIdkVQ
bQy/QPIZb2UR3BZh8ypmpMHDaM5rDWFS4xKF4YB5MwC58el3R3Bm7ZHpjaeYuDIMOpUNp4qisW8M
v1c70xmfuBRqNpM7YQ/DAdnPVVPx06DjokG+E3hRzkZWkZxLWmaxRh5WrSnWDKpm3jlL1CFHO+QD
kPSaJuVW4V5ZTVVCkac0BFPS7bZDnFf7MjjMMyLbgAOhXpmM5wfGpSTEDfQJ5J07IQwp7OiS0rfa
MXPWd72R3Nul+VEGSXzW7YObLMiR8toZ82kMA/PAyKzVZ76SFgoUrsIVhqBkZQcOqJ0SiX6pkwhY
xmil6OaVXUYdGSL3dcenlrbQIPL7FhRj1QvpMcN/bpsiW5v2q1t+ylY1a63BPKGLCNTyfJ+btOlq
Zpa4sId7P7k6RXCa6YkojbZYQfdedumwTWftZz3PjJSiAYTuPLpeIXAp2d1P4ZLvQTjjzor1J0t7
I9D+h25hnAfdeTLJOWVgFp1ng1gFNxA25bu5iYiNF3P6bNlc1rmLHYxmW4z9N3PQpmoSm1ZHlgXm
+ZveGGHpTYLmYNtu/dCINvSjcZol1byaTWjs3QS7xGQP4VujtokPTTct88DQmzC/zYW7k6Pl7Iuc
qNnxmfYMPUKpqS2u3o9cMJbJSv9hGNWrIcZn2hFPXS7Y4Cq33mmZvBlz8g+b6btR05FNO0qamqlN
kMrIyzofyI92mEu92yVON6yMIbAJaGIj0dLmLpaIiQEW4ntP+m2b2wd8BijGnfh9Tjm1ddkr5lAu
/u6tCd1tTryxp5d+RUE1XBiIX6aRyYFeBfLKbFYtyYsYZ6EwM/Ug7zFew5/fBJiaMVHfOhGe+Wzu
4S+zZSNXF7dg8ii0aHXa5hbI3K4foEvCyvkgn7MlUArqWRDv2fsC3AdPnWtl4IYp9jCP5FtTC1dY
dokmISgzN/urm4uHXn1vYnxgroNl1KeF3XavMkZ9XmeX1CaEveWfGckSVukU+po/n79AaploSIQW
FpiDgFQiuWndmV56o+859Wn0/TYDB7F63MgiA17YrcLMnEGb1eaaOCL8TaHnw5it8qTYuF1grJ1I
flgTGuUki+Wmjwx04Xp7IJeMpXmSr92HU4hwn1RMk2gxdsrQVzhLafe0HLmwMoc+R9pkeHLs6hIK
Ge0cR65a6AJru3qK/KZCtT0/SIEsG5RhRMGHCbUVJXmVY9gA+u+g65nOTrQtk7V8b5jt4DHfepgD
X3Cz3trgZteGH71LR0SHXvS3jWYzncdgssYWFHthNJJoatk7N+/VvWZPi3T+HGvmsAlpryCnRONe
kB8ZjaRWGemeYY6/Kaah39vaXhDdek0CXpmIexR6PTPcALefPn7/Uh///3z7x6n88d//9f49o/SJ
mraOPtu/Ap1NKR2gyH8j1I6az4Kcm/x/+Vv/Fmk7ckm4Rxtt06KDKb0osf+NgXbFvxzHkMJleulY
Stp/EWmrfxF0KCzH4DdCqSWbvkH/E/73f1niX0ipFT4JZCw66SHW/41I2/g17RPHvGsr29SFBVta
GNL8TaINnDpEJhxKQqSKeq/8dkR8dU8aUr23iUfaEhkS3tgMhVGXmIc8KEmo06dNpNjGOqbaf/n4
/pfkbOPXeMc/Xo4SkuKfrBVHGrzvvyrGIf8susfMPpk2otsJVsA2Fp/9pMpbPX93l6aLjXhjBcbg
dmn+/kO+JODtv0Rw/vvpLcmnC1PNoZb59endmLmhK5R1qkf/W+H03YM9+ntUw/kJnVJK5ADS5h6l
ImrZaPcP7335qP/MhPl6ci4VrhXo3roiN/zXJ6/DgUDdxLBOSTbYjMmmZCcJFsimDsNTHYlHLWZj
zjiKqRm8QvxdotNMijg7xY3V4m2LsDWGxGBDs5z/Kcv413DSP16cIW2uN0c3XDJKf31xQ8Uiqmu1
dUpR8G7ipvpm07HbVpVPEkYTUW03HLACK2AEkDtrDf1kCvtqTdrMQ1owVqNgrYbR2f79h2ZhnPj9
Q+NuMFyMvoYDLv23D20s0iZDF2Gdwt6nY1H547ppaR7mvvuT83jwZOk4nXG4rmNiQ9dN2ttHIgbs
I1nk0S7ZNzE9UbPptzKtJrLDW0XSJsHpgwriW904ui5xs2NXP5gFMd0TtPeVDCLjNMjxO/Nwee2K
b7IiKhUh+D6aqSGJvyvemPk+abGw7gHc3HGTJRfXgEhNf/kq9XgLQqo8du50RUf9s8mtmiMPDl0o
CuYhjNU3TYoXXeTu+e8/LWPJVfz1EpM6t5XUHQNQjCWWT/MvhozYCP0uDXwLbm+hb0lrtdbSNto1
4J9m1aR0keaRuVpEvuQCIvgsfE4I/68vxDBYebCoGNxQv91oQYz5Mpwm68SYibmSHl4ygoPv5w4y
smgfppnhWzk1J8u3Dm2bHYhaHx///sP4zytHIvzHnULUk+3oNj6Yv34WUVvWmiw66wR48acm9khT
OWaiDbVc986KYii95T8tb/+52vKcUhiuy7/ZEn67WvUekE4rUutk6jiGa7TeWiMeigCFrA+HAUfG
fMrs+Ea0CGGSWV10C5RvZZjPdW3/w60j/nO9kbopoL9K4q6wEf12MTi+aWBNMcwT7bMzAR4QzF1o
fOns6XHq3uvO9GkrjZySXEEyh+O9nfv8YhCCd2jmHJ9KWBoX9iys1aC9juBj040r03sI4PahmGI0
inXik5BRnLEbTNuEATkjFbSmaOj+8JL9HyNFxX+u3FK32MdgefGD+P3KpuNMloFMrNNgTcUpnwnx
qZe+nj3ijRljHEa+6yypfFAB7AVq09jdxp8kioWyum/meTWUOgerLsm3zgww0RxAuxdlyExpME+9
LYA04MP39ZCEm8xAE9LRFtemQG2Z4zNokHQu7ZIaO3YhJP39tfprVMOy+vKmLNPFzsXlqvTfbpck
deWYJSXXTWJX+1FDja3rvNwh74oTPdguGIvN3z+lsVz/v68VEocYti7KEPH7/TGWTl0wZTdPEbG0
9xnN4DuQLXcGAUwr167drZs54S5MzSUMkgdHEJf4Pany7B82ZePXvYeN3kLdrSvXokJR/3mnlkRH
plVVknfkJxqCY/2BYVu6U5IJe4jIFllOrG/LpXxHzm1eOGmwEza1uXcEuhQ3DdZBUAcPudHX/7Bp
27+uqMtrUw7VGKXi8hWZSw3311WkREQqpKHcY4WAF84AKnSbXM+kX9KBAxc9dRcjBXGci65Ec0Ki
vgYB7twu+0qAEwxJtNKXZHnMTjancjlGe7uHZIFjDNmN7TI24TLOc1vtR6gYLlUZ1uEG65fgL8aT
ba04FJxGo7PPY5UGFxK5jBsOR9V+ah1SJC3/qgfOqgyAYeSNfWxrZjtNjDt6DHFMkBlc7xN8Z7ss
GbdVjdqJ8iiB0R4xb4VZb2C831tBqd+hVzeK4vT31xlf4a9XGoM6dNim4sZ1dZORh/zt6s4dCCdj
ZlrkUNOobGz5xBx13haR1LYyz27N0R/YtDt9TXuzQbPlMI1AGgVQog+zlU9w2TGO2UcqfOObyLHp
FBcVKZTmlBwwoSP4Ri4RtXSXKLvegM8d5jgZuHaI5gjpkB6nGFkjaK8rY+xolyYky1vYDtbGyCE5
ERjkaZvvBjnckAOBqSTAH0gDocHnEkzEI+A5nmcrYTC/8OrjjLRvz3KJ7fv675EQlXXjwlnSa5NN
plTEZ/h0mM25DA8aMmHcL2ZxokWP8C2q3SMZRH43TDcIprc+U/OTGILcawU5cJQHXEJDcmorOFPz
xODFdJlMtKa2QxPurqL8JSXk7zCH+T1R8fesa+F+KYvqtH+bonEzpWHzEIqqhAGhiw0JpkShSenf
JqjWV3pm3bWsobeD1hZroIjhRuol/TODvJQ4bAjjdtBk24HaJOaiZQG9f24D+t2FO9Aqs8V4tPLO
96o5tTwF5GWtY/04moRVxJV4VTqIBFAuKU2h8R22voY46i3O41fT3qczzR2jA4GgSFE9N9bApHzQ
X3DqBFit7PeOoSSBhmAFZ43xdEHXkFRCRnejIsa+RXx13BY5cXNWGVkHu7+JOlNekBHtZuw+cL8a
L21d9TAEs7sqpL+F7NYy8/XRvszTU5xHw3mMzb1AfXbQM/mDjJB+S2uGRuaiVzeLKNpaTDzXJCsG
d32PRkeHX2SmTfiW5NOt5eRkkkf9vUJn1AwmhXzb3cukT85+mqM+sP18U5G6QRmPoS2p1DU0/Npz
GFtY/8PeeTRHzlxd+q9MzB4KeLOYTRVQvkgWXXdzg+imgXeZMAn8+u8BpS9eSROjiInZjhYUm283
ywGZee895zlVJVALuf0x84F5ZHX5JV2ZPGpj/EWuQhxNDvOOMS1RvmGIC6VTLtc6eS1atC/QpUPM
9OkdqQAzqbq+/3NqyaXJ62uXT945Tm26j9IbaB55U4Q43YIBNYtnUh4iZvX7QYvRYsoZe11KVHFK
ZIrjbi0CQNDV6m3oclkfjaAQ297TGDm0RDGjudJL8gu41qyQRgXnGYPPxgpWeK9Z+9xK8L2xWrR/
v8JFrUd9FXOlYtKjpR1/BRkYo2ZpPggxJhE7WJqHyW/uWMkgsaVLAKEmL7aOBKsTDPi6pPyjcWu8
xNavvJ4egyIzL8vEycKikt63qZ2fp3q8akCD6MJ2T9JK9ok9xQ9EWoT5LBkAE5QSBu5nVkMOdCqB
3R0T6DYoxoawW+bpJYICO88hRSx5cpvz7rdtKXkQMmgPMgFLBM2PBSO4w1vTPfACQevkArS1Gf+2
g3g+w1n6okc9XRFIkePVWPT0+FQ3+Dez58ThCqsRoBuwjOz4SZiIEZJh8D76Czl16WOzDpFbn4O3
7VniXhK9srhVdSp1MJ1u9xXgN6DTJpnbEdpne9g2h+VPotfTqR5mGTmFRfZyJn5m+rEskb0i+XvL
jDiUjZPipq2QWMfIdgjHLK5xMm2nybNOiLM77BHo8SDxZfulowEAJuBusMW8RxyvR3oFVJ00G7DA
9L8v8IleBeXw3pnwKAomviwEzXvFkQKYFH1Iw2gfwCDK4+gXF8hT8dVMwV+aS/2kqzTeuQEuMW15
S53ZinLSI/Eae+WxG+11TPUmvlFcktaYhAzXwHYg7IDO6WC4l8w3IFHE1zxQ8gaAp2YswVwKra3t
iJzbrpGRkD1laGMaz6QDJ72XPA+GBaqmrF6EnasLg634tbPtz0RXxA8tc0EZzTPBRmTdyhbNbeVO
wesQFM2dRSh3mHvluIadQguytPqQefZGiXKBM9j9UJzQEIkn4iDoyl6qMXhOZ6QdnRz3liLfW0td
UkJRP3VKKtKHnPkZrp6+pgDaNLA9OEdZExRvI4OvycgTzL7U1JVyjlJ22nHsjYcu7vjn9nCJpfSv
xL0Jgox338VZTWW8ow3JWyZE2kKgyZq9GGoPeMlScl58WmDVbZSyuyPC1+xWxBv4GSoycFye52JB
VI0hWJiEeVUV9iQ9l880x7xzUvkNBsPgLa7c5pG0HdRYfc5AZpqwQprK+jHaqKTaXEV4MqrIWgp2
CFN+LkwTwnqyxmMdx0xvqYY2k9MNUd3sJ2qGME3tGdt+obhIzBu4T5qfDrVEYMZ4kLuC3Aq3t6O2
Lp89TZUXS15AmmqHoOmGEGV4Mp+HBVSL2aoH6WNYtNtkm8rYubSm9oL5wt7E2gj9I0mcvRpayvhC
sOcLT2MmxZri0mpX2qqs1z3r3pwwzRf42cxuCn6CGiWED8E5I6phbwbdLw33+0+ABmRfwWmPiEkF
jtXhXSuWmObYWlz49iQ/5tzEdQ465wwlnK6zomvU2fVXJa009DXHunSpd+uR+tz7EpVM0LdqR8Da
ZRx7ceMcvvBwQYIy34Hzwfy+lDbee0YPJ80BVYdwVMMfhTgLEdHCNLZJwSHVFg1p30I1mBZAE2ZF
dWn1oR1o4z5b8J4qJJwaCQ8bs1fqMoqcTnaeCz7HweEc1FD92+uAvPPFpfO1k6NUe85Gs9yKZZxO
rMN6TUkceLNHPY59m5j3sDQC9140jJnHVdSc22l/nF1DP5tjeRcMAtmZNb9lEE2IXtqLdNauStoM
xfLhTgLVxy1fBBFC+7u8s2j0oYjfq9rqsSnR8jLppbL5Y1rrFdwUxE3rObnwD3EDMQ2j5BT5EqaS
Ftig1izgM5WV5VccR4a56TrNib4fMe/SYd+6WbYpnF+wmqZLHgf6lk4eykUTvVC6jDiNK2Fe7PJk
ke+17evZOaZp7Ufx4BYrV33AASsD7neE5aIkLZluVIS98ZNJ61fajMj9ffttrN2Pts0pd209quO8
D41A/4OrIKMkASUzQdUbq94BvUJSZ2oGu1agxkPRddGt8a52CeFM7P6XqQXHXp01YpKgo7aftmMA
ejO5u0yokrHK94bK2Dvs96adUuIuqp8D9n+ypDOW6YYsOsN9VBWQ19h33LCr0zfXPa/NMJVCwvIa
eLOG86Vq+I6jWaHMGX44sjh6OoFymQpCHHcJhzhnx1iTPJ5FPilu2Uh6NRr49g3WZ7GvlLFEM/Cv
pFP9EcdxjLQC+uU84BROjavdCUCFubxqpq8Oer2rB4CA/vM4GelGKOvV5/9ng49t6uc3RxXuLkuJ
aiYHc1M6/cxn3fwmzP33YOSHYTbenWg0iP1N9fJpnCegFT7aHbu1D5V41QZ8NVWx5ug5SOKF82GW
eO/RCJcE0TEmhOm3UXwYjS05YgeYkJrWROuhnLt5TIE8dX3LwbhAH9ciwKphOcUC/OQ0M5hPk/o2
6t0aCThETHkiJEHMn0gs1WH9CGxy+MXR7XvdpVO+Cguk8SuiRIR12XH6RSckyeUuCQ8Mp6yB3Wn3
UT/uyJzweSv6pwHw7KbsGKcyV8viUCc2cisNhDUAVB6Sfvzm+h+MVfawjGRvI/wjjKCl2OnlYTZB
dKOppCkOVLBFlEkZPMUMiOE9GTm6207FmIUNLaLogw82cZYt01Xh2+MsuO8KwvGKX0Ohv+FM8ne2
q9xtP2iYZ+o1WmxPPBAR2wELOpVayBnR3wUyG0LfJmWryz6peJFSAKITUGfDUdivbAx4I9MPe3HJ
bcI4lydeG3LunEJb824+KYR7U9o7mGDdrl66x5KI3AjFdxcVfrrjhL7BY3SsgB6whLLKeYwJte5z
digxrKbYs2z+EPFEWgWtJPhnHCsTzYB/Yj7pKatFVSFSXLzmbOeANyqrQKXYnxbsD5HXMvnkie7r
xMLg37iHYGizECsFamCZwAkdPMz/cG1T53NSDnsG/pWdnPP9rLznLO7mqOhSNoIcBkaVWiFZXBfd
wA5u9agjRn9cLTTxrWqLu8yfHlsOwawfPdgVLXhfHZ6bUdCmZ+yT7HDCub62mstCa3SerMleMLDG
L+isPqy2AlUy0DivkEWJLhvDDqRoALzGAOW3NLDYkobtB6kMpJXhj4Xdr0yJHQs0J1yDmTV3Oy0k
6BWO1YTVCMmuaf6U2syUtk7koTA/kCRiKWxGaLUoIT0NIcZcy0vjI+rqjV+j6YhV0nZJOAgyFR4P
tRdAhUWNzEqr0h/Lvu/knR874zaeggTCm7yZJr9Ti9GI8USOTsyrkDoW2xGpO6RJd0FWbbfirnJB
9vnerR5TGboWubq6UZ4c95cj1lmt3aj7eTzgf8XgnTu43MZUI1KN95hL1+f9L+5w+eL4MijHbZpV
KFrsk081wVLxJ3sjWFMSl6l+gzVhq0fNUa0wDn+wgo2zxUfGOd9hDKsLG/s2iqusTh5tF4FQW+DU
IhrVjGTiXnLB7loZzr4oPXT/AjPXfkyEQcYZFnB3/C2cn6XZf2hBwfEE5yNbmAnjOEykfZYWMH6q
HGvfLMYlEwT6pjpwcm0gsmxKD16VvNZ6+2UkLM8D4+x8CiiHCR3t/fIuYZfDaJlui8B90Pq53a0k
5YX29MFjkL419eAR9VZYynq80AKdnpIAPRi1BXDSgC6RtXQicoirZ/cpciQ5JB0YeL+2Kw0pDuw3
Op76ScTWuGNcEIcpmX8HI/Gx9YxK3xEQimePrJpt13nzzpsyE25G9+kEvnF13eYCQjI/GRkHbZAb
O30ULhDkxo18W+V3/J787vs7qHn5XZpUD9acLniO/vvnEpXMRltmg1WnyaiodMyWJvfF9x+/v1CU
tCTAuey4rYV4cbARGCg59vux7NK71lrTx/tmnMERT8d+/Zn4/tncpx9pDb6Y3PLkbjK1Q6JL/eRh
8b/7/kKA7T++cy08tCqB7w7G88Wa3J92aY2HwVU0nUo5Bcc00S7MfPijN3UXfPxcQsW2DQzmBF1G
bktWtm/lrmmHFmFYWR3q1Tw4Q37c1B6KjUEjQN2s9DeqYhV6kH52QYtkG7WYDmItq9oPWecw4nD/
b2U83vwJXmMl2a3tYtfikCD0nTNMqhtnUOR8kBh8eEljLXcDolk8ovIqHPyDI3g/xDgEDXF4DT1X
+3AcgT8c6ViR0B/DGY9dbHjK8+R+QDi/x7q+49fe05RBFLVQzQWw+TcbprTFLsvNAMjE/Cw76/ec
STekPPkaEB4hh+y4gdYeY0qeqYabqMKUVmxpidJIF544SntJH31jvEjTSh8Q0RRwfq6TXe9VRkfU
ku54WVfKCWckO3fCsbbOrbOWTA4NEakfUUyj2l9kRS544J/hrvQXX3aEUQz1vVyy5a5NymbPJqX2
GeAhfOiZ9ugMWIvwZYQU0eZR6so5l9XyMVtN+sT04uqZfXrx/U47iBbRuJpjKFPDpnakuGEaCw6C
o8VmqQzvyXDYTOLEGEMtLaqzdKp76Ths1kkJ67eaq0NRzAErNtp/D1zHZkaPbpEWe9IzIz8qMN2a
5tus0FAER5lme2GOzYNOq2yjkPMSXysvMbxTz5x+VKmWhIw3nIus6ycXRgLqyuLSrHb2znOvUwue
yUePAhHN9Pfsm+Dpu4dalx5UD9+4OSm5oH4XTXGW/BhldYe8Nf3TtGhzFU03N/NwYjhWqJn9GHG3
/Gq0kgzVsgc+rToNKV0Jbtx7yb2e5X1SC5ZeSA+Qr4RiHyCnXjyV+bE07ebspM27IHP13gasumYj
Qyua2V1NR70Fo0eyvYkvWhjVmZcOfrUChaUImWwm68RBtdgLnzz2lV93VphlPIrbAj/6dZofzMWC
NZ/AW2QkGWyC1kUBI414y0RwWkEG82PL8b5Phu7cJM0Ps6l0JDKlc/C8Qrv4Xf0UzAXJqs2qaGf/
7/uyujQV/ZNkpPBRQfJDtPFvDVnOyW38x3myxQXBxYtROsYZjzrIAHp0uNK0FwSNzaNhWUfKbR8+
CCSb7+LTbLrk2I/ulU5R8oC9gviPGmt4YSXdvqJ/eG31Ub+Wdm5cpV6SsOzZwU5KHUHz9w+//85U
O+PVf6qXVdXoyhsSpvRpmgq4KsyAaVhxBIDKy8kEp+FtDOz+yFaI502VRK8Mje1cINBj8nQtqC6V
XZN0qpgEgNqnOwI4z/OfjVaDS5PTxlgaYufqBrYa5c9hmtznILaCQycqgkVQqbu0RfftBPDax+UB
SsJgrmVO+rHNKZ/L2MSGhKmS6/gxXYyfuvqZT/EQWmUmt8DpL1LXRz4D0OjojrUtUvs0tGqOnixY
OnVoBGXbyrgbebYscmYVJpAnEIBlhyl3sUs26UeGVZwrKTTtejXoIyHOnHpX2UE4iPuAggwn6lwS
/FGk75abGtGiafMpJ9htSN3ggMfcPNkm4lo9eUUgNZ++v3AfPS52/m5rPiuprzqWXVoti0+Pfpjo
2X9/B8mFHj4CcBnV9A3AmiawCyj6IUjFyFc9d+Zc7vCulD4tzXQhvBYu9pbT2GkxZHYex3UoR90/
9dhZSUMYfWPjTCOAu0RhDQFUSoFB/8S3Lm7NvaGzNOuJpnZBahwrK/U2fVCWmMcpQszZfZon910m
2HZy93t9NZ6nTjn70Whvk8DfTtBsFylH3WfQYA849qAG8zZbUBNxOdWUk6xf0lpx+0N+Si3JGc/q
8aoOn0A9CFq25RnADrMqjuqhWznHoqAb3SXNlyMK7czqfxgqnow12POh8PdZS8k3uyiF60GUJ78N
XlowTjdIxBvfST4HuwPqM/OMlUOA8dizOlKSbfRSJFfDJeECd3m7zTUwhm2N+xXVs3Wgik1KL9t0
rJybNovnU9opm7IKID53QwTRlsMhrQg8FsGrNWrmeSq1J7X61dY8Fg1jbuDR3PeTPmFOFtzrBQ2q
oBRvI7XkMc9orBsILr2RixuZPywkOxqUA4NK6sVuKCveb3SPQNE7RC20wWZzPlF2onLPlwfLwCij
VkNBuk9c+7FlpLV1lqGLtAFhyYCxrceoMuQo4oGfpPtKY47hIBXMOZPoMxmbhrfQ2NSsX5lhAiYu
wY3ZojqWJCAyvI1xz5d7RgoYgMFDRaZ6pzUH5Y7SSbgcQ+kvegn1jr90HzpNoqr0aOF2a8tHVX2U
AnsozPQuVbcFp9thKfQHI4FXg3JGMibGxl/Z1hFBJCwcjZSfZhpgH4sVbZBHLQariGYI0OOsCtNF
b86jS3TCsLLTvJr9pnU/O7sCeRAUN4s6m8In35YroYCNYZfgwvMN+xA78S/QZVPUGQEwdsgpeAUJ
YoDVBzGlVRk+/FDN1NX8MoYpBdFXTtvcxiKOd0aLmh7glBtMhyYNYvqvj/j7y7A34w/hap9OAi10
xN+94eD3BiQcf1TA4douGaV1HnUQRHkU2C1JenR5U6N60k0/iRI3/jVV7hLmo1/vlKBLMMEooqNE
9ouomdP0lXcAthkFtfUaJ8kv/LBAN6y53dYudJd5zoywCTJWBarVNCMusogZplpxiDtqjexQSNqp
26W0zDtvzl97KB3kFYvHXAzvi+q5FL+mjNNCx9jJzKYWzXPrsVLs/JymSAZlSP+5iIwWfoZ3tyyw
47bIxoEhZpHWuLgJ0PdTwLtqeg/atcXBRBpeAck6oquwgCYc07Otm+t7JsLseKVCnGXMF4MWxQ4Z
2Yuj6hL7f/nquAKDByerDe50piptB2+zAkVelO5t0ey3WR9X9LNvnjDsRbML5DkwLbT9Uk7hHNss
FtZ6eWtfTj7roRBdGbkzKlaa07Q8jHNnx4DVrJk1fu4+kIhxe/jyQ48lMTe9mpAIkwFkDgYwAZpA
E/U4nmsdTyyNDN3fddPyolXNLVj8PbHQ/UH2E2Ej7dhFLYrfB3Bw+XqQpPkF7CADbRzT1WYQB9xl
nxj5k6KEP6Ppt9DOhTNH75MV5JxJ3QBfkFHmIcuqs9Xczj45GYhIu1t+kUvWv+RZ6ty76Xg/jAEo
bxkfAmcqnoFGM1gVMfFWU8maACkg35sa8+RJ5xBf2fN4njjbwVJtdqsa33DbC/rhOnBeat//7YIK
xZ7jHbqi9+7bBtA6ffrdkomcDGoKiwq8dGDI8j5bxnMF/v2pYmS4Kev+eUm0+JzatX+xh5Tzlb3S
6uI9sHwA1B4HpRaIOi0nizrYpDoCt8q12EWNdBnnz6AImRtw/Q3GSxlDJcflHdZFe9JGO3lyluyT
GBJaOc1SX6tG3TnEpu9n04Kh3lbvNd7uA008eQBj9RvJFpaE1tJfzWSJt32GJ6Mu5KEl720o/I6B
u3qoOXCd0prOix38aNZhRwwqzlLNj2oSxobhWnLgVPpuNryaBvfv1q8qRkbLIvd97oHy7XuL0azx
oCetvoeLoEJOgP0ha7WdMQKLLDIgHDbwwgTPDEF224BWE27LRmcUzJRo5IGenaT+aLzh3e5A9vSx
cXUaF4ZLNh4K1CRH4YN5acgvK9PG2ptGOUWWww7NDMkPZdp6nCawH2BP1yE++uW2HhJQG7ov6VkN
xh5dzB/m0f2W8eDNZy3GcFLmpCV00GOkQH9Y9zmIjPmuKqGDFcS9EXYE6ctpmXAp+5YY1d61qD+r
rkC8QGJHxuo22Bx+5rjitGV3CPsDjOvtbOxxQT4OwtFPcMCJg8ATECFM3ZLQca2diTimuTih1Umi
UfPwp5LiU5TMw+ECYzJP2HTjdPZ2Vmb+ikc+uRRxRGkqfM2qOOqsnFs/YyhKQ7dwgIksI1d7vElt
JehCcoamIwjcUh7iTktPFkRbtnPmmbnq0td2WL0qHEUaJjdbHV1qNC6E3nTeOLPVuNYREK+xM3Vk
7OBWM4btbnvG7YVbtD/Wo/gpvKreE5hU4JKE2uDE+RdcCAgGk/VHObjjB3852eVMhd4lSdjLeY9h
qLyIAiiXr2wPXHGaHDWt0Age3vuFE4rMY2Joox1xQexu60/8k9tEtfal6ZUbIlGxN7WG/tN1zEPb
7Go+pXuNwDHDEmzeqGe2dgpuaPAypme429IpiODBbCCqdNvUbblCUzyntEHxlcEeiJWB1qyjvJbE
3VuNPxzxnNJPoyxKTEbiGjqlLb1xCgQvzXYZCTQi8ewIFHVw8mkYPyCigkoF2a/JzLsSFA32FE5w
udnFe6MzIvenqTBt0Z9ZkdPk26r8F1U2IUF2oIMNdb46vzYiOJ/IULJDlVUJE5Bs3TaIjW+D6cQG
ejeW/d6mLL13JPxQzZAXUwjIDG6ChHZoL6MrriOmqJ1FOoc9NuVdt5DgIBeSRdDAMTdES04AixpD
d1S4zODQs3nNRhiP3Ys3c6v4WvmCHWY1WEz0y3V5XmRqYr6v2e1HZ7kbeOfQ0/Qn2+OhW4mvegmA
9ccziVc1NlB0MYfE7A9W0JlUuJqxpSEhGD1QuwJ36zce5mYubGRXq2oeYBkTlBkrXm4AFJ7J0niY
HJ1DZyz9yB+6C6qFnvC95QHSn4wsqrCtabYIG7w1O03a1Z1ojXk/zsRkCdPDbZL3lKCWH5+K8ZWo
LamDTmoA8KkY4h5grifIoN5mGDprZ9q03WfFJKcdmZn41fiYIBV8qgLzXAjet87I41Osg+xWQyS1
8UfG27fVMe/joxJhTnTTpIIXKEJ/jCE9cC4EBpHl//zl+2fjv/6H759ppQ5n1bIUsQ+FFtktw+g1
rzRLSK/NPQf8yve33z/8/tJ5fr6V0p22gyAQpEGiGXdSnHIzFydtMeBgf//5rx96mi5OHXsXIe3r
t99/U8ZcZymww7DyPOrvidViE2PZZ3rPb6vq5Rw3bJPFdxLq9yOn30/n+1u9qqsj3gM2ECgvf33p
xtX0+9efvZlzaObm71oOLKXj5Z3wbT8KXM47GzzDXjNXCgb/7a+/oHcxPh4TqK5kJPP3Z4v3TMLF
W1/i95d0/c4bxssIS4ZjvdufKpPQ+Wp92ydu/xLGHYGLRPsyVn3qChLTnfVPQYF2z3Vpha5/+v7R
5FvNTib2k03IAytoQmhvUTSYmQMmwas7a98QV3QYY8assH9/u4tDhgv/nKitBmiNDxK7fpY2yWrE
dy5bLUDy8K2y+/8Wnuf/bOEB8rVqy//PFp7r76z+/Gf7zj/+xT/sO677t8Aix8RFAOv6lhOg2P6H
fccz8OggpF+l9KYboKD+K2PB+xsGRA9DakCFYZk6OvD/tu9Yf9NR8DoYPBj+2qTh/V/Zd/5Vw+3Y
vod0EnGsHfigYwz33wTlvZez+yhtYUK6cbCo4thlxB/qhHq9GyfxNjxrxyRkQukcIaj+0xv18Hcp
8P+oh+qBY34v/9f/NP5N+8qDY19yHB85O6/G+XezTkOQZEeTmFA3uos6iXyQ2yYgIUhx9jr9zW7r
u5/G9P/6sKtc+J9MDIPNsEkA7jiIn/jn0+oePBEUgC3D0VienXbHMOw/v9J/tQqs7/K/vtB/E/kW
biDglfGIMMSH5WZ4ODWIZAIexEbx+p8fCxHX//ZwvkFqhueZpu7ZBqT2f32BsqS8SEZ4mEk/xafU
helnW/eqp71s1X53zWSRRpwx5MbFBR3OVpFfgwpgJAsspz+zuHKiAvyhxaiCXMpdKLUcXju4dvB0
ndDwmW5ZUoe07Ok/Yo/2VJMjEpkh74DM/Vh7JIoPfmNNXn2okwJ6E8KIfUGmXVx0IJdyED9aZ4ZV
Pl1tF991tlCEOErWEGqhlvK/kPY9wm39aDfm45AwRl90Wmhq5lSy4A613OouBoF1ihuKRlv8KAJU
Y1qmXiwfHiJAiie4jfHTldG+2pAWSr9y0aPY0xFJoHEwUonFVfwmFJgrzyIhd6EtWs8vDrIRdPHM
eEvnxISBzBtLXj2UpDivTnU6HCezf7ea4M6MGbtT83861XDN2u7NMseXaW6p45EtONOP2SQ+y+t5
ZzGje1uOdmHB+G+YiKZzpcL671CQuH+GDPwgRbZiOg/QChvwi5I5iM1WvNFmXLWQzbbOtN08a9iz
gI+j82YMZDVUhO9GbX5aGv8OtRR3b5GFLiEKEJ3Q7Ph+BRhsuTVGQ2O2nAktn2Kg/OlB6+aftUb7
eqUm9zTvhhZ+ZGnQwjEUQL0MBGBDshwkL7QJ3jB/Fgs0FNcKHcKRMqFe5omxaBm3e3QrgPm95dOy
qpek/WDs9HuQa5wcQ5IVMkhkiradC3Y3D/lHTAKW5kEtrH0m+O744rTVpz41iBGQya2/hzqQvrlz
PzcPLrr4kGQHgyPkNmsdP1ypssSMPZKw1zImUuFSE6lSNE1km/JCG6VmKoJqdNBwwVeuYgJhATGu
JO+a35rh5Opf0uQ1HpXfoDNs7E/N8829QUieXenFptAeYnMyNl6efUnKUmI4aCOnWn8pLENHDADf
yCzFz9yy1SZv5EfQ0FPSUk9FQ1GcqoK/rS3Wp16uqVcJ15y5uNsATYdhIDTtfJ5IZ7sYy2vQq/qY
RLmem9cyoL4nM4XqiufsyfpGKO+jvXCZlIZxaXKm4yQJlBh0KaBKLWVWiUzINGzkblw/nK8gkwIn
aGiqZDEYxLSAa0Q0q6WPpEasH3SA0G3u4t/Y9B74Xcm26VnjY96MyRT7ViNAI+2QHaVoT1vzNmPc
+b58axNQVdwR+J278KD98gbaJ9+MiVw2ve0/FiIut4wUWnhpBkpuVHwby8Fr6LnFcb1u1Fw/Y0u8
m02A5RBw3owOhj1n2ahpWgelKqQ8LSDEZTR1HsCjc+YMn6VG6Tmn+mEcKihNy9kzAZMP+kIvxsKz
XYiHrFbGnpzvq9/2Lxq5zASw8vZ9X3n490LWXcArSfuGqIArIaPZlaO7yEScRAhH1abxdC6Yvd4R
qDFyoFQz92xnm/mBiFoYIG1UJFCO/X7h7sQtvRGa/lkZ/ROmkbvCREZhc6cCj0ZCjJBkKwfWeBtV
cOBOL6PHe8zA6Y2sY5JaguEmZqxxeTDv/TqBUKOl83Z8jUdhRgNC2E3VAyxBEQVViHBEgzAgEvBI
KeBy8htSHOZ1Kgb5MfTa7KW0XkVHToeOnmrjVO7NafCAudyQKZyQuZlf+7aFQKvzyafxsltwIcCo
430o6FRLg+RPOOaDMzDrLdNhU8W8KES6+JG5sBP7s5csVPg2sZv7LP7AxGszfvSBN2xyPlR7MT+J
4mUtDoLDYrmPqTXvXZ4YPToFS7e5ZXZ2EyNxL6J+0cxC7ESG4gk1w/e/V0u/W2lTgTm9cHB/EUEF
WyK+12H7bvVMedskVy/k6e4Sj2jThW453bRNPdkAoHiew7SuMaJ6E5nz0tWk59ETpff62eTzi+lw
NbKWHXVl3Sa7vBl6dUOC/BUsHkEZNKJW1Jpp84kuirdLasWOenXY6H41bx3O2URtgqRA4Bkv8jro
vBXVipMZ8gsNnhUoyIWClWqDHYMRQo/80SlyyvUJLEjG/kPei7qi9mPXDKBRmcL8JBaJtTPPnsv+
Hq5Qt/Svc3FQI+unFvDS0DVI4OTzUQbibX1L6HUjebYZx1AG0AwvCS8fl+8XaGilQ55Sevq+4J22
f+sk4dyB19IiiSSPuZ0N9lHYA3tP9r/YkXGemGkkcj5wdOZxpMvqxgTnytb+BoXrpyhSg0xIe+96
S3GZ2cYHT0YGkrJ9AGGOTroVMbX5s9Cf3ObrqkaSB8RLA1oOiQQ0nheIKdmUkY41bRsmL8gQxHxo
WrD4fUufaPLkLZ/p5jcobCPIO3sjdS7EX3ILpSSPGPAKRc1NYarpAWHB3RDLa1c76HaIEinXnS/t
y6uV9zcMNkOEz+CJPfrMRxjTn29OokA/608vrfIqKjwmsUUOBYGZ7Vef1PtKsAOkFXYEoyaI3ucl
kAVN5o5DsMDi09Tljj35Gdn0bj+/kH/H5AxVJKustm8ZQoONIOGBTNwd7lIx0V5lBAIBv2cEEpZu
R2dC+T9F51msHUBnUmeDQ2uMKmOk+p1Ftu0TWUa6w69iU/2QBMm3WGZyVEpsgOoCJY0mE3C4Oe4P
rTmaP0giDn0HP/TIsSbOB0K4++HMQI+r1CG7sMLBoEFtt2lUb7LMRgHu/AJgh3+ymXgoZb5NBikw
a4ACUSfbRizDcXRp8U5JcL8IdUuXlDbtYP9W8QpzJApri6wr3pZlTZvU4kUhZuXtLN0KjymcxgW6
lunSCSzK8o/WIH323YW9AjgqTClNZ9EmZ4FyG48VzVnCXe0TCvIBtE1/zDsG6YE2udvEuw1u/MdG
OLkteu1N66GLpNrMu4FwK/O2cJyA8VaTv2Hhw8dCPkVAxyA3nY0vW4IGmHx6OQc4XkobVpT1uGkW
/6AxjzfJX0GJU5/lUrwmGovPqEwNQRPzKpvp4qgf/MCogN+2YcvYZKtgEnAsY1DbGeRjG4tDze2T
K4vi75RbK/XNoX+Gsmrux2c0xkzTTA1rICGffaoTzqb7p9liTxf2pEWL/GC1m860uS6JxfAaPC+w
qWl4zg0AnpkT/266te/y/SQyYDPjDKV5vje15UK61BuYewh9+pQwGy+Be6cpZ4OmkVsrC8xtQ9BF
ruk/GJL326xvD66lIKq1PWoxhgobVdMcQbwJEY6nVqT2M+HGj0yISXsCYnsSDMhD0RtGxDiAxiW6
zm07WiS8Kp9AHyyDmXUS7L0585cjlK42coiabbw/BHI6/8XTeSxHinZb9ImIwJspkJDeKaWUNCFk
Snjvefq76D/iTjq6qrpVaeDjmL3XduFRy37VMPOdfgeDmwrNbnWKk4zcArgrXccIkPljbEdM4bed
XN4LZIw2MMCfllsTjNtvnHNBREP0o8qkMcwLfL8kE9mxBgxGqXhRL3TBhiTbVJt+F3GlcBekjgoR
S015SblbOHJrVngUeLz4/64oDorYMGPuF7L7Sj1xLUTMRkNAO6dHyDprBAQs90XhwM0otnwSADr1
XLIjCR5bEgbxkRD5a6b9hkg5GMaSTKYVxUlLSaxWe660dlo2U6mBdTMDcIpx/J2ir91MeUwHggBL
tXQBlyWrZppbKhsTr0RQsJJYar3xGHfypJfaVUMjvsZAGfsQZDfxxaTkYrbxU9ANOfN7iq3dYjbD
NY9njgHUi1oY+ECqTS9pdaqrsfubGh7EjOC/6YqIbJYBJlYsRt0UGxhLGeaFVcgTHS8hl3Hidgpe
OuLpvEKU3zQZEDi7LJO4iTUopTyDAUOyG0l8VsEyOFWU3iuxW4mcwSMt+8i3JPhnTU/ZIrd16Q0J
51EnO1aUcirmhIhCOz2qcfodFeSh1suuN8iig0uOzEBVz3qp/fY0rI5RY0BrNLnbmLRbjWr85qH8
x3SVHYRGaVutZoBa5nvV1Rarml6TFNumTismaC3T/pnp2OMqIJPS6jfSgmgXmg1XgRx0NzT77mBI
KwAnOQthjwxh5aVWLY3tnLyu2ABPkOF5UaPCJck8OSPnOF5HcJI81IeW0qKTYDjUHc0mikdqShJV
gYM5SdvTbGCxjABauXQK7EXjlmjfgJ3OBEi+Nd+7VGJ7oBI5UBl3ADuwyAVEeJlCGi5ICE9lBzCE
mP5QPlHEzlXrB8nWGsB7KVrwEpyyQtPubboiW4M0cgtghatMXSw1ArIQ54TJQs8BjU1bSOLhV9/G
0kWuBDlvtAaVlQ9A8WheVUpYh9SnZY7d15RZL0hmuh2VFcvnSQcjGUTA9VmbOlxxRwrh3GetpLkW
2oeR+HHiiZVLhIeU2XWDzhDaicfo/gGT4CKY07faZGh+JJnvNzwjOR13BX53kvFGP6+mb1PTGF5G
3GcSHEsEZQW9O9HuLp8ul3tHmF6SsJZWQ6wKI7t8U22glRMxu1Hb7jh16+2WNONW73V3yWG9yyT7
rd0ml6eVkocQNt5ooHAYxvVKy1SRhDPRV9h68Xd7Y0TH2KxJNSOnJdoBjYKS9K9+wtiK1NCLatbj
fFVRGbpMILYFvnHS5pk9tMwbinRDdDNnTWLg5hCXLYZE8HgVceJYVi199mWW0kYM0zlSGcGLkVdN
UMb0QvkopGpVFKfQwLNvQ4hIkyRb/gckJLoilteVVn+VqkBfMEl7cC24joNjjztjMSdfGGqDGUl+
E5f6Xzrj6eQR7FgwmFlSiDPnP9cv88Kt3hYf4gwarSykHWnUtzIWvqowN4gAofnKsRsMs+oQHs0z
jTLHbnXr3kVD616kkvGz0jS/4gj4r6jw08rI5+EA1gQQGoRo9iucrbz3xNbYQQdgUy7T70QBMypC
hHZmGHJENqUvhcrkMF3mbRBsULcBA+kV6Uj88AGjpj9ob8JkFP6CL8vD9XSWTUZgbOaIJofhlxc4
Q8nvQGe0eGqFoKit7kMevRhF8EbqK1sTXPu2Ga2u14xD1RBW7IXg5pHa7GKtfFadJruYYkt8Khtc
jxQ8I95tyyAvKDWXQ0VMZhbyCvh0j1Oj3NpYPSk6C/tGLBM/qSSEO8pEJiuvJtNxQmvq0Vrwo5Zh
chICJikJXxtVrQKIN+NVhjNBfhDymhm8rUqHApaN/JWsfhUL5icTDErsNYuXtuhOwyq/6i0gcIlp
0mauaO+6oUCHRmGPVI5DMKhQZNTDtVPWTanOId6L+ptOkeRJheDkDUFVhtrrB8UUd/FVEEEvz1E3
gfPr//QIzUWCarRkQEcQgCOToHUXDBbQ2YL8XskwHDQ5i6JaCvakyXR2T+honhZbvSTJmenzazWT
Ib32d2Ahms1cP2UmGKhAIicqON6SxPQhMpJOFfEO6urcG9yOEQbwY5ZQ/swrCVSU79nYvhtFt1L2
SLIY8vmcGo3FgdLLFCu6P0NO9iIN8JkkFYhn2tmdY44wQt6ctMDVokQpyRzTcELeASAKsL2dMhLc
zjkZ37NUTlsBAYml8CviUJVnnxjHvh5HbxGawlfVpQRCAvotQR6jiBWGRy25G6GQo1jSbkqtKAcC
M9JgPepTEZFPUHrsP1vuOSRkkREgy5uZ/JI3AM5VCLWtIkJonxflO2qbx9hWF9mIDFcJAFVa83wg
NKTxAG+p3M7WaczhGvZjBqNNvmR1qR0mYPNqiL62Yhns5OyemyFi4FQfOHBo7Ndntd5bmbN6HpKI
roloPRiYLQ7GOSC2JyV8ykUJ+CxZ/+Q9LGcz4mSfiF2i1UL1IOsmlRzBTNZqzRiR9ORIJL2KqLCG
FVg5LfNlGsdnkJSoUWXRdLI52lcWOMoSX/CuHv87F5PXYX3xpMcEe71l6gouwh+DAcOOnGc4chi1
1tozKBcFUVngNHrzW+XCR5auQod0yvZLylMh0yzc5XyA+D12CFFMCkrTqwiuCVPA6aMVW0gxEgJ7
OXuhCGleW1hvpoafWlP5TJGB4DwmbzAnYRPI6z6bm4Ou5bdIYGrYom2h0CmpWFIYDnwRuFK8UceK
yVWzxhkXNJSoBFURx0qUzIQq9uSFrNdX1yuxL5IBQWwUQqORKycThJb27UcnMm6fE+9nhcxvM3bv
YRy50LxpjT70BqtfiKhpnvypaXZlLhH6MTJ8LBaMj7OU/RW6PpDvRJKPplGWB33XbVqJa56Le0Ji
ZPxqfc1QMOOVNYJ6yhThMiSNp2OhLFBvOsskp1e1Er7xaMchUGpZrL6shoBgzF/ZlkeRtA8/deFP
XirLN1bOc9jO7KvRt/kakGRbGVgqGCgp8FVkhMaepCbfli3XHG+FKqsfb7FSHAWVBsJaJM2prfS3
mDjfZwvAc/FaLtMmNyqsdpqIGMqoS9xeVGwQIu2p1yZHkQgUaY38qFkR4zmEWLC99bOGgoV9aCE8
DICSLimqmtOJEbv8ACiG0ZBg0uhMgrAGcQCFEG4LpLjrTxY789Gac7dBjeGmcvozjljerDm/xfPX
sqIWmKKcdIwjFOUEQPIUjQXgKNaatoyOALs65gnZWIeAC7Pxcqwvo4xOgmaPmIaxfB07VbDDhnVA
IPGUkOA0W5mse42kQ6VgAN3hbCejKh/yB+6GIDgsC+v6nEQhZ460W43krasUONWC6mlD5NVVtUOY
+lVru7lJsQnXtOStFnzrQewFiXmmuPIstdksFvoLI5ZIT9DNpzIpBx0w1gBi1i466SjojLHr1oNo
DGmcd2GWzVfawAolRkq1mY32NkE6zfBryYyUITaedZDgWhpSuOMu35T3ST8q+ky4tjwJm07DFVqw
Fbe7JiDQvD2GVQDju5ceQoVEwcRyN6xNRoTfUNSiW1hEO60pSUdGPUUtrTwDwMZqXX+ZMkLbqRdu
VKhfFZlGcz8/ySs4sie4tRKH3Sjsq9iAzSk3X1OKtnGsyq2OUQgLYvnFYPAZT8oDAeBjJN8JWspJ
YOdI0jZekLBKKpR9+VerLy+kLnyoDb+RCs3BarHEzATUMgCrNrpQ3bMqAuLCwxLlp4AuQkIkJb13
NXqoKraOOdcChODyRxFEiffNedYgJ3TmN4gBn8Sa8rGQd8NWky4xVRl4lpzkfY5mtM5IrASs/99z
p4npgTMDMNW8FQMsJWqdtPQxY44+KjoNVrCRaGsz9kMuYtnQ0dR7qavWC2Z+WOM0gfhynYJMCcxE
pIo2FTW3xppFR3DrDJ1Mbvpu5pZ0rCAYfFEknWA0c/R2STLeyqFG6D59ykmAYkW5tMyXNgm0MafS
pyuNpMH8fFsEObMmWT+lLbaTuTWeiwbfWcf2L+eUTlGEvUstzlE3kicUNYo9gIqxxbCn6CQlS095
zEQ6xpn/mrwMWIOkwiTuQMhFQvzdpPN0blHyuLEAXx6UK6+B3g8MXesSLo4fxipfpEExbxp6aIfY
ksQtSHnfoX6piQnprNuY+2L+bxys78JUroLMba7hd58GTgtQQQh7H0Iz8fclTWJnFokAWggAg8II
HrmYmQ4WYbaJycxMeW1sO2WrBQ12RG6rTEEVZeQI5Dq+woQDcooQVKSAc62essSQjMcghfem7hmg
DmOETgmhDH9S14yIpHHIDppwwxiFzbs2rlNSlMeRjcNNF3cDOsR8JO2kbUQyjKb4mfT4bgQpa0lt
UTwSn6JDya4O4bj+qtWjSr7glbEAHpxAJ6iG2gU9CVZx4n+aPL0PiMNJdOt3ZZc1/tKSobxmu5uL
cEqJkIrm6bcVanZDDP0PFHtELSgRrvrccknFm2zSmfBcLTxN2pKHbsgXIQc6JxWfmWkAIc6G5tFo
r2jD1zwDLdwKz7pxZ6ljVNCY+wBlJfMQ6tT/noUEEw8Mae8oAHgaTPo5RJvpmn16VvAOYjbh7sq0
U41Iyf0fc7EyHpqqtNzP8Ho1i3T3oGU3OrFGFPny/jvoUSwUdjsGt06rEvT2ZG+ul66QOLT4sFxE
O63XCjRi7DcKf5mkUggp1lHMwZZLWEnzFKjOEnpEPnWsAwOQ6tXwqU7G2RxEBgrrfU6/8qc0fO9y
8t3EEnPluvrrSRI1A36s1UaJk1Qg6HFYItfjahgy62Gtr7Fcy606XVzSBEi/LteKiDlinZSli3OF
ndjMILSzHL1i3YtwYzvFJT+y4mkWJVXrJsri9ZAiweVq8l5OrC9rZE0aB6AkMnPeJsg/yceEuy5K
/XoQJVDxVeYd2RDcevVFYbC4N8qFAV224fjpNnFGgijT4cgRwW8tPJWXtmf13Yy07MJfMozzXpqx
QxckiCI35B5U8oX6hBcp02/IyyhsO/IbrJr2id6LylHEij2Jf7FUSRsrsoz9YOylTv9FKGdBSgqJ
m5FVxY2Mbjr/9299O0guFypCSghhnhWQX9Tj6nQySoFY5BHRhcMICgoWAqTSEvW6WbjCXL1qXZru
SAcwppsscM8mXU5mT4Slo5jmcj+bnNah9JTj4MC+MttLg8CdjKLOBsAgXSqRHNpyHMJVou1GaNX8
gOcjyOjpClUReZOVx5dOzP7BXWi8SW96Rgqmqwdy9l4nClEKoIkz9QNAAd4EbaaVjK8RkxkvXMj3
EQ3WpLLJ1kZSCIgLCLcVDNb9MHOq/BOfP6rRMaNqNE5FRJxJT3qM3iVnyxKJ51igCYZx/STil2kU
zZSA7458vkhK3mdeOfdknxy0ht6uCi0XUP5/0ezHUmOyINdY+fu6ivFY6j8jC3hNJtkVqUHpaGbo
FWOSfRhlfR3XB9qiXZSqEXngJUTBKsmwYQ1WoLSc//puOCQdwlx0EdeBPoJUhPYDM7vP6P83qOKT
0BWSmykio7cIXjPKwAVZHrYFIwyeYScInwY4AIgddECPssbTPhntP4u9vCtgalGZ91adgXlKYdSi
JgMFMqtVV8X25HWG9inH8rIXIY7womj3cQZepLg+VgW5yNgw2l2NFz2vUFMWct1TkLReqbDAApX/
JYxF8Zh6RrEWPnXmWq/FXJU7nL6OTMWKCjJVHNFi/xkrCJBb7AIMxs4GyVhbTQlnn+pmnYJPwxEa
Q7Tpx01BENurTHtWDbgFhCB6SGoD1kDHCGsVs0o0p7oDin5mO74PdBGvuZFY+7AwT7OEiqjKpa+s
Q9hJ9rbkj1yNbsbF6wUpCPnSGEg9EVh+qkV6VNL5T2Yh4vbDvOxlZku+mhbvRcSy05InhkNs+b1o
IrBSHw9ybe1aLPO+rnVUR7IMGpKgYBHxOXuiEpdOiGclEXqCTsY44aJZtRPSRlMNBqVzMb5U4lzC
TOURSmFjOSSm70wDgAFS3qivdb8vrSvMEoYf5MSxddG3BXAFr0uGS6qOEpbCHItPKm8K8pW3Mf1Q
WJMRJ2X4AoxQou2wonb/3z9KnuJ7RSpwoaM0+P9/lUUuMAnir8h8WNU9oiDO//tf2R/yR//9t3XX
LMr7fz8hFh8JPPIMsQKdRVzsOxXgScP3yDyeH5vkXewpSfCK3l7bYQMgi9NsLtmohCzZQsWnswHp
Mcj4DUCe3EhzX01s0mxPUWVtJUKbhSJ0JuzEVtQIX3d9DbxpWys4z0SYQAn6LjrjX3qbITTsYqyY
XjUHl6odD2lkLVfeQ7wXq57rGuYPXhi7EgcMXDIKfQv7zhzK8a2I2R5nfZQigPmnaZxjuagaCNsI
lU/5+14kHuiLiQB8xFaUWUdhVHeF1pVeUlUfaZR2TBLGD9BfTj4Fw0nE5OGPpopek0aLukY5hY3a
YRziO1Ti5XWqxt5jr184So+GOs8n34r5RPKKcAgZ58ypLpMCRcuEfpxeT6ZkypPCiy3l0MRBSmWd
3vO8bDxCil8nGWFGEuTYDFUqSGXiG8z7Z1cGRz2tXuZUYE0rd1d9FTeDGURz0jakJvfw3xfwgN2K
LRZkePyRlKo7Bd2fo4nT2mGVHAhACo3yj9EiRbqWPS3SHvLY8EYtWGGE+yYEzEa6C7F7BzFf73Ti
iGxLmeJ7oZTnYTQMclPhRUhha+3Z4u9qke3yKJde11i0PtBWkhwrQSjqSPpmnsIkAdhjPJoeEIv2
jB0cNTtRDYoo5/6yWCiBp8TyW9ZqTB+0/hWVTkLjPXtRLFc7BoDxJRKt7Zg5HR3pHkD0P5K60ieC
CuxU0n6IwmlXtGg/4ohtc73Gxs0Aj+xiwLqsW3LvpQUXO2otu87y+gB+mtUXvLGNHuiy3Qvc/2lV
/S6RYnhVZN6ramQyUbHFrWdW08kqQxoiLTmoE6SlvAEAKOs5mPjxT4Yz1q+cNIvdnbGUf4mivWnj
/NNHNbKiWCV3Rjuwe3MZDDGMlJR6nSwR/0P/HPbFg4uY/K1ZQi3f4KjuokV90a9QT/pbH0OvkEMG
lhjvXEVcCrhsAdZLaTR2Ra6zwM7zTcZ2a9+gR+VWGYwTnIbR14yMoRkN+bbpcvOQMC7aRa1g7cFq
WLtaaaP9qPE2uPzzXWjpcH3FsqUHseSj3geLP6WyckqI4/JShcS3MmDDTmpzi13rjB5KXv1D4tWQ
ABRCUCy2C9seFC6N6Xakn94l5pCuJmnDnQls746CJtyV0XQHgQLODPPppQMh5TZCFz9qVVAdoanF
R2/V5PKoBpkO+KdwhZQUwJHOkpNF+U4KaKhU7jBHL4LmbaSNcfIkbd7wR3GFa3H1FgbUppPYF2+A
RiAuTHr2BssYs/DIXlhsKjw8Y5u8tesPlecmemMWimhOSsO3YGa/1FGkvk4FIoIsscxXDqZV8l8Z
r8irSkdCVH8NwFDFcykz4UYetXJvUQjwS6LT5LMWlOJmit/7TCf3ZOVwBuQCbcCyXaNE03ax3o5n
gHrDuevi8TwWlXLsI/aY6+939dhtCBse2FMZ2qmVukOTGFup1823LjVfu3HNFFq+s2mM3T5d1wuA
6Ta5GX4kS0d4VoSrQQ1bw9UnVeJTSiavHCG0tX3ObH3gixAIgHLRupF1xF4gbhpS/wZd3dQlu9FG
lGa4e1zQc5Qqm7TLv8BKHUVRKskmSUZ/qc7jCDAwI6npuvCKhUQ/FmGyt5I6u+faGsTBIJzZq8V5
NhToonj96PyNQzrKpJu1bATVCqUEvKhVsCN0Thk1DMCFTRNHOroAYzhp6sD2ZAzMPaId4v6a/t6F
yaFrSqCiLQZfQUuvTRxv+2ZM9iA3ydVbOOTxU1f2pGTHoCQGvVv2QW3oGwb7VHaUUzwEus+CtPEt
S7Z2k8/NrxkkDNwAw6yndphVZGKT+OSS6eMKVaOxG137WrYkoPFQaClrtVYM7REPPB9vVLP10/0l
RIiFEIxwdxn8hRkpZNPEqQ7+E3e1lZEK3BkmwSaajv+fYpOmyYK/NvcHScWkWzACxi6SHNl8HdqG
xEY1MEsPn7u840CYtlx+uCjzC4C6GhHr4o1DzPDcmMkfnDEqqMZClZZFGggSnZ5+AqI6U4fAKqNz
SFgsqslrq0v1NZyJAVMYinFsLz6QejAo2PLC+G1ZhuUeMkY4GjXalkIRg1NLxoCDxcnpLdHaI4lz
SF7ElhxlHCUhgJ8eCs48MRPgTS67LOqWq7FIMpO6kylK6bk1dW8ee/WYgTchtNgw9+qgx3YfA+LN
RCw0ITg6XFUXtoIIVRXlKSTkVWXNa4SQmStrvujQa9FvSAoQQ07cqB2IW+bU2mYhqT5Tyay2b5Ij
5h2GAglcyMkaYQBTEnMcA4XL9zz7A4ypUeFgPHuWE/uRWbRmB/4pUXuTOsKNp/WQjUunAt5qIxY2
fSXnoPMGAE1Rf5yQl+1MQhkJIy7rI5XZGUvj4PVcb6zWU0cRo/JBWyehNtKJg7CmfTepDbP7ofUr
td+wjiX/CU3EXjOEZjPOKPHK8EMQLWTvjIz9ua+v85TzaIBFuOUZ+i7LtEGRAtpudX8ZzdmSBdFR
2yzxitokKyfFdmkFiKs6Pdz3Zs7Ds2purUIHPFAQuHmPqV0godJdpoldbCAeqWxmLsbhaBidN05Z
c5ha/fJf48gnaTe5LvhRvWyNDDtYBjIM7Rws3FC/CXojO3Wv4Trk/XiZbJw0AzluVgz6JhXpo2tR
RhkuhOcll/Gzkta6EZQ53+S6ylgnsJgSIsZzxhzd+JAkb0oYEEixFDtdlPWDpXfHOdFAgyXJVStn
piRZCFC2VvudEY/0Ql2YSYew7KXDMrAfrNaH/3+/998/hvVPg8VClgbxg2F13mpurhvKttHbbagZ
4gEZmykAckw8NajznTLNIrRy/uC/fyNxLXOx4K4T8S5wzZPZeOpt6HxNdpaQ7EZb3xONhkrUvA3v
I3L3R+jWu9iVrsW7+Tn8WEcAjWr0lAD+MfjdUFapb7QL6q3mQlA3482cT8GXQkjmeMPua6ElJMmY
sQrOZ9WLQIJ+hMAx/WQrbjOfdLgffuNSvpBeeENGD+yavNv8Tb7F7RkHMrnHKVQrR7sWuI0ZX78a
x9gDwiJ6wvaN9FxoMlQlywXvvfVgRSh+GzueUsDqX9Jv3fDU0l0qG7C3W2Py/a0eKYO2+kR4yhC5
+i18UwmKqr+H6sSBAF0Oy1rLKrM4SC3wO1uR3T70CLLsTyijCbRjbM1lZq3UBzqGzEtgGPtIYeR7
/U2eeg865mQaD0HAk24jzvOU17RzkPYwYxp/6x3CEmKboi+MY9NZRaaF228PhTh95C9U3Wqxm6WN
iFyRs+OGh6TfFW/Jm/CJlIBREraHTen32kZ5U78z+SCLtjI5S/SvOymv1j7hUoVNgfZ4G7JMtIdD
fUTflhEo/Tl85YOt3CBuXnlzs6P+TP74rAiJfI8e/ZvkNYqD1PZEjlu12PMLTzUkRD4dJ/AM3R7O
mEoroLaoMOziVSxd1CTCIxFssqmnAaqFG3Tn5YIfPjlaMAnRUOJIIIdYc0bMdfvlZdxifyk9lj1Q
MNhuHYiv5LuZ98Uxf5Mu2qMYHZX0EHlLrG1wUvcAlYZ+T+KO9SLejIcMAYULRwBCvaO8fO/3eAMW
ZsMAhY75wTwxOKaRfEDjmdYrIKTjmLfhk4Xd4BX/mhPI0tu0z1Do++DON+rhFeHkhpwN3swTXguC
GqbJPy0l71fjMvs7S7+EkSJEdmtsDpeGZ9wndognB3AOOaICKuYDTECJ0fFQPYPEQnzdOsZuBs2h
7JJXU3R6OtlpbzBk5lZ1+we4hDN9OFqC2RHEffSWrbpql28EmmYImeQIunMfvkyvgp+cNT/eGa9N
cdXinR6CXXKf0k2+Bjtq07S2i2fX2em/5pA7HIMtwxJmq16o8tyx24/WLd9JhGcM+Ow91RXuAEkL
dGx2t40iDzVJdAYEt29OxrXyv6bIaY+KX21Q5dau6U7P9BNDyItxQ+NSvqvYe12cKqC34nATwWL7
S/4yCM4jnmsbEeJZVK7dVjow9Bk/OcqUb/Z8q6AeBbjP9DtDlncGXiii1NyCI/oGFlZ/lq+Cw8qk
8tVHd8CUX49bIiQ/xXTDotXaCKd6J/YOKlDLmRzzvd6ZL1LkjD+6XbpgGC/5y+roQYoLI3CbvoCg
Eh7MigCNMgLrXfGhevJP+558BaypNoav3RbDbp5V5pov9InLH6kiHcCno/ii3KxbRORwawe7hQHy
mU+IZj3Zp8R5fAuqCzpkExUb1kT6PtqXF/199IzP4NgcQr/YVn8t9l4n+a7XTRPkoYPB9oQfTmKb
3Yt2UG7Z0x16457dYCTH3iDYuIJvbD8UJ70kqqtRNOG02QIrR4yMtG78C8WTil4X8BBbn190nBAk
TPM8Iq1RoA3YzQPPQs2zhotGRg5mV9jUC1ej9iQFQNnxydvVW/QlGHiNnPaHjnXaQBJFncgyFrfq
pt1K1wj1sZ+krn7owfHxZXMxFZKzPppW7YNtXqqbCCWwdAMeWfFBGH1oNgigkdfpm3YfvKqVo85Q
A4FtIY29Ci8ye8d78oqeW2AUbGe5D+ZWOs1bjHfqlp1p53Dq/oRn81Ql7uBCqzxCr7kSLn0B+QWN
zzxZx1A7Bf8wwCdHQi6YALMRffBElKjd3rWHcTU+whceCR/GTvkVju2W+y+hqWdgkONHc6Jt89bs
V7g+SlFHvMBocfjdD/0vPCATD1m+2vKHxKB/5dLZAzvSrXS2Qjv2WeRa+zZEp+AgABZJ3LM25kuT
u82fGG6EffIp8pXepZ10qfuv5Jg/Ay5tanD0ytA8HLo2ZDKlyy/K7pJxlM3BtuY8FEdf3bXwi3f5
7CV/VvcmLLbpaiOPTPU08VpW24hLYiJ3Fn5i0+0/8l2L+7undbYNrvMdsPPWRmU9uwpiGRYg2+UW
Fb4o28UGGgB4zo2BNPumzLbsdW/WSRL96oAJUjPs2p+Oum9xm0gX4T3ddFtKd/ka/wtPSemav+Kw
0zlTrzA90C70rpH76IQpgtSfYtsd2HHmvMX6dejseXTkwpkOyHyjTXkuPqx3anTpWAu2YTisAYUv
5vzIcYNf7ZyOtnxN8ckHhLVDlfi2iFTE3SOemoBjwRVu+ks43PRpvxwyt/VbJ8QA5Nen0CaR8ik/
5vecNco3o59obx6Kc65uiLB/q+ZN+8Mtt3K5Dsq3cOfT9aQ9mC0+MGO88EEscGpbN37AA7asG9ST
XtrJrNHANQh8S9zTtvIU4Z6Zmwm+3lGyh63kL4g03rvtijQgKiSy9d+AACKoD44uHgKgh6fhrxO3
0NgglSS5X7y1CAad4VX4WPikCbCgGbuYh5hICgKF53t2yIoD+BR6f7s+Rlv1W7Vu/QVhIvRhZ/ba
n2CnCI4Ve/090bbC6LWvJDDjX+wCDDR2zod3wKA4b2SiNqvteNH6I2Al3Bjy0fgrubZjW9Ns48RO
Xrv1PO6Fl5l6I3a0t+Y2IpP/LtBcbgScHlfBC5HUoKw1UCbbAG24MQu/8s1t3pFee+EKa695tSOj
KxIdFlbIH/pD1rkmVqRiL9/57w0iv3EbDJv5Pg0HI/VWbSXMCjyTxA9HnkJwEOkqtJj6jUohKV91
9QToszUfNJJCf6Jgq/4198566ZJtQBn6meCBv3FAIX+S41eGgsW9vcSXAk/lfqw34Uv/TGs/ZfGi
cUZhHHKNHZHMXvUjGlBpnfBNuxAC0uBG1zcoA/RtWJ7hiTCco5xDhRSfwy/zUz5xSGT/ktvwScAH
nOiN8lke61207w/dBzSrzJ/ZCKMpJeUssqFZ4YGKlm2Uu9WmJtrsE8y/iaIoP5QK2aKXwnCxAEaO
GVzC5aX8rT6rCOcGiad2bFKa/wNPjN2j+MPblav/8JbN73gXsWFluo1KDuHgKvgGp+EZl0a2AZB6
wqPw4/7QvrDtDJ7wLpfT8lce9ZfyPYH1ujUfIeXXvnjDg+oonTPhzTtVGkBDfE9uQlY0NyvfEhfb
rZacBgWKk71Sx3XFF2y+ktHoaWKu9+R1Yg7FPMDja5+i6ybt/M7GLaie2nATrvkLThngY5TjbK8T
pKLfiD2XfzzYaowRh5BSwjaDg/hEt/LS0nXsBdgf7NrP5hZSJR/fGrJ9007o6JO32QuoUb+58AVY
cXvqVgw/LgPz4jOu3eZff2yJmdlgGEH5PCPIfys4qvfBlrrFzW/pQYEN45X7zDN38YkIK7xgJlWw
Y5wiKGeb8JN7JjsMgASwwKh+R3jEi77sK9BC9MwpCvZNYz0CrDFcbdpeOxu5PR2YqzOnULcBDr6K
aC7wX071wvo3/JQ4sKioYF1wzh5gvmVvgeQS0fEhfFbTpwivK3Prd6bOobALPCqo2EeigJCa8mxq
HqQM+OYdPl4AJ+/WEb1J7UNq9C9fBk/VlDKehmYHE+WUP6ZXExzyp2W4MAojmyn770xG9gNDC9tJ
CUb7tWHl59VPccvXGNwDJEUjzzuYSCjGPQbBpryNXrlBS5TjnrrPb6S5w8nk/Nxnu+xYfg2mHR6y
R3iuaKEsaqUewc4/BgF39Zv9DI0oBau5wSZjHVEsh2BKuTTia3HnZUtX8VO8KQ+GGfy1uKPoET7w
+gwokpGzH/6PtDNbblvbsuyvZJx33EKz0eyIPPeBYi+KFiWq8wtCtmT0fY+vrwH5ZKVNM8WqqIh7
FZLtI5LAxm7WmnPMbM7NVa7jr9TuOCjE75V7jYBk6rIfvTdm40TZoqiq984Tht1v4Y9yHdLS2+QL
8d3dOZg1Xc587JFn2Y28w8tIXS/fdVuwleYcUN9bEtLD4jy0rmeoZJ4BWCxYoxgvzTOlAtbr5pnS
R00GB8aWuT73vog75SVZqt/VYZkDg+dRvY2YDxF+csnrV/C54nv5g1WrK+ZEq2dQyTd+OzcW7nf3
unryyusQMe9G3ylze5tgc/PnUM4aZ6MuixdpMRPxhHKxCViEhD+TW3wgNlqJudsvybI9lIf6ATHn
E+m3Gf5HhJ88qyhCl8POf2VXHf5g9tPiOQkA8beBAp83e2/JeWdVEIspUiid10/NwTd28Zv5zOi8
C17dVbKW7rwP5vLa3mv4C9/oLSC6kOOjTwGTbGSk8DPxVdmp6wKj/EIOs2DO7G9d0zqZ+zcMq75a
kA299bHA32r302QzicQ4w9kb7TafDrEOHYYV9TxvPzxoz8+FRlt+TtmHpi2ecxbG4muMlv2qX4o9
A4eb5B/0a/8d+6tzB+Qz+BEe2+8sAsq9tkxf0uMA/IN14uCugC3eM0fxUJCgvA13xg5sJUbhlyk3
Lr4a7/ll/UvtzRtCviNCRtilXfkbdsTuO8pxjutob8N3mEcJOyOBcnLm32CvUu+Y5b1Zj93iJsQD
cwQw/4ocXe6m+qZC12fh3nn3Ps/TzH2K3xnD7TNb6GGLHlM9BF+YjnSmHCxnM9pd1VP1ZL5UT0yP
/h2gtVlwWyy7J86u4ibdaUv7ehMd1IX9XPK0kSxdZksmTyZL84W99UP7tVvTjXnKHxCoKXPyj7Nt
y1Z6OTxzYCdgstrl6CSLebVUafnR7HuUW0bTt/IAgBaidYQoLJ13R+d56K/lvN2737v+KayWClEz
4OsFZ8sZqv61vY8o/fPY4PDhEAd3U5upL9MD1O+L7jr/4S6BO41imbADaJZqsfZW/MNsReLJPv/C
LIjmUG6JEXkqV+Wdue1XXAF1ZywqGoIPeIz9WUQ9KH3sIRhSF2KhpLm1n7bPeAm/pWzL/EW/UN8K
ZxVVCybwJ4WJfBIuzPK1fZO/Vs/YKaAy9tpBeQjMK8+sQbi3jVjZiKA7GbtbhdbM9uO7qLeIp4ly
Oa9GlXypkkca8T6Gpq9e5HLzjKgjsKELtOAar6yvRtfBx5+D/CX7oC4YKjK6rrTWWYQl6zieJ3ce
hBimjDF+VmIDcFFt8rmtiZGqmqDVMKwSbi2onRUh7pKAvRcqZRSiHQQxNSxWMXy1uQ95j7MYDwPY
HW0bIru5auhs4PEeDWRw1U5oPdulPvvnS++UN43ILfhafrwlkZsWpWBDGZdxsZXv8j2rZLuT8CWb
GXIuirDoExZJrnBS+fhijQ8xUE94bmDdyU1CWliX0E1j33lCZFmu/ZyNObpHLIgUngXeU5QclGiH
8U01w6MS3XpULLrccxANaFify30n9Dc9ImwnhWd3ZTkHl8+7DcCpomVqIPty5nIVzt8Sd3fhDe9G
7t64NdBbT3gN5rHn0NIrHhUV/zE3ohFkhqpKMlO6keWxP9hVE61GrBZUZmicufmjqJ4GgXp1+j4A
OotapHqDkHaUcX5f9tVdrYyETI7iCp7va2fllFCHpyFXjFUt1DWV9aU22LfRADJP0fcGB0/Zunep
Ju5tl8MRsOVZZA2cWMg61GP34NLcWXS1A5VtNJeRhxrI7ceHjiR4bgcbmEwQZzzkb47S+sBQm3mp
9t8d3VS20oW9CyzdNUrw0321aXBZMc9AowUyxqTVrztYyPuSmB+CUHCKu0WzalUvuArE1MWsbLJD
ZX/dpmwyZUsxsCBMQlNGsZJS/w5H0lg4OpjYAHEGiTYu/tGnsTF/CLIOEInw1BE4tTRjtguN2mwx
sJML43Ma1pyfNKT/MS1UmxIF/zvb0hREO0vVNi0pcGfyoidAF6uP9bRVnHLdCfgQmQRT0LJe6G6w
qZJ6liTFqhThNjcICsnL4eGv/yYMnQHn/Ml3mV5daobqWHSIxAnfxe7NvjYzu1wDqf3h9mKuVh6l
g5AqhjIJlOBMUu1S8Up//rra7/GzPz+2phu2dEyaW/D8fwfLqJWV93qvlXRaEhKTcIqV1iqwu9vB
wgs/qqjpk/IGG96NJdFz0k7mZJsZGwE87sJbmT7j6R0g+Fc3wEAS/ihP7oAWmeqAPLRcuypYhJCM
q0ZV3n1yJ9bKF/+Ll9OfnIAwDN+e7ln7YLqQsSQ74dYbLgyH39NVf14WXUOLajjC1Mla/f2yELup
6UoW0CsnvJTpgQV+wgrEQ/7q40VzJ4D75x/fODcAdSweNhYT1RLWyZ2I6NiNOVzutZVS7rO75ME2
THSS7LSaEXb0dPltrf6a5yDFwSNWOFGLnq09cgBcJgQVxfBuDYpowIDhQejs9YXJf+RGS2y3OK7K
8tFBAwI9kgyshNubN7TAC8gRHIgQh5G8UR8+/1Tn7qluGDYWWWeiXp2M68ETOasSuSJOwkJogYeZ
WUV34eH5GKSnI8fQeXZMFf6Wbeu/360ep/NQS71ct6V5hE1zaBNgrzbF75onJqcEa3fpYcxbcAyS
bzpn04fmDf6PHvt6fLB8RlRc5bfdzhXOjnu/yh3xLuuJWUKGQ1HejAMAjdwqVmrl3qqN/wNQcrn8
/GLpf9CzmIMM3TJ1lawMqYmT1FNpil7zdIPjgGRr6tkZtAILjROtliHhnoIDTtaJbWx6aE/qVFZ2
lmkZP3pah8AxgjBi9e+e1N+dqHyoJuaC4UErGDvv1k2c8sIzcnbuMASNu4k5plsff/8LdcuopJXZ
AW+XkXXVaFBtMFxdjRN2Skvah4iW+uTp/0rYQmhQu/QQwFGTgZROeNDnl+7s9G0wcasCRT3C0JMh
4CEs0RRnIKHQpHtiFxHRl9BGBp+aUKEXK8/kearJtLE82hidn7x9/gbOPr6GNHWhwnmzGIi/j0GJ
3+TnGOwRFM1LTafI3AaIRIcHpwlJWTOyWTU9efiyCJiYKDFGq9+HDnWlCSfTY5PDxt6/uxMQZUTs
f1WH2nttRxRcvZs8zmH3xJyyZY29fzi2vvsNTgTgfAojSthuJ8pSPWGoPv9g/8OVdSyb1VgXzh/z
EhpUBpBarisSHhpK7JaBKxDV2hLK+E0doiUeNbkhGg9Fbvb0+aufWxcZYRPxTAW4Z5zMw6J3RSMS
1oRh4vQolCa6kW5q2xF45pFKYaYUSLr6wmc+N2sJFWIS6c2AbuwTnFzUN2k7xF25HnvuJYKbr5aT
ff38k116jZNPFpi1jk+UAYvI72a0ypVwkguT79kxycOgEa7KqLT/GJMyhNWi1zwUhbY0OloAA7OI
7BlgZpYe+g9MkAgWhDDe4Jc5YGqiGY9+OI53sVtcB2V706r4Qx1dm3dDTJfKpmLgD/7XgMToukIB
3BqM5EYZHvyctXmYgFGefQew/9sEHCNRvr9wc05SyKe12VBV0zEc5h6JZP9kTRFm3hgKsKA1EYg0
r1jGZyJOFjoiqKsw4TGzq/gBdzctB3A3nlLQNcnZ+uYynX9+D39PmP/nndhEsUvd1DX7dNIpyCBz
htwo1kX6QyH1Xfg69Wu71ujjDoe+rN1rA2CFb1wIyP5zd4Jq0kFYZ1uObjgfV+iXiVd6Wj2WUVys
x9Gf2zrPZMXFvsryFj8ak27pXtoPTSP+9xXW4PM5po1x3jTE6e4YqHEwDoODO4w041mIMput7HNe
ho+fX9GzryN0VeMGM5uL6ZP/8sksznCGLO1s7VC7GV19pXSYGQr3wl7T+XPby+f55XVONluKEVvE
l/I6IClq4iLnaL455VsglJEFaJmgr3gXB9kmq8KeeTt/EeHGLsIjH59aQ9u0S6K90FzBWDfQY2mG
ry5DdkKz0U94x+ng8HeQDzoUbIUAcNN41IyE7LHf52q6gh+qkNKhouiF7tPIKVbB9e69BB+Y7nLM
D6FkF5W3JBktI4Nv15E6MdNaAoKkJxDAZyQ8ZON3fObKpuNAiWeyQx5JLz9vvrcOeQ125JMWWOAX
Ayjy2tlzjqe02ry+Rq/mvGg2Sgmwjznmpq6eZxtkSNoRH+PW8fwX0hFUhKvQdcwJTZ77P1SYePPI
pYNtmw41TPDPy9I0n9WlThwGh+Zi5VJhzSQN8NbCbhNGiAec3n8MxvHoBV8+HynamYWJDaVtMhmo
KMPM091SHI+KwTEtI3QJIIDud/dtnB6MTr93SvmNagTRIEN0wM7zJJPwtpK+ANLUYfXfZYG5HVJx
j3n92dSKhebnD6MSf9UsA9SwUZezLNZX4+BT2CmseUBwTNkSVzf6ZOBgSlzBfH4rK/zVdnTA1kaX
SviPGQkBMwUgqCG/xV13b9ZyP9bNvR5Rcm3dpQjJzVASuS8LIjqxEdakGwHIIb+wb+Z+h5czPCS6
2OElOeh1e49lzivfwiHdGIb2NnjaylXsPTyYaGaU+muTaqu8p/UYcNmnSF0RkH1BN6AoR8QVeBau
pvepiy6aV3Zz71va28d/11q7KqsOqG/nVQuhQkfOV8dy2xvu2qQt2JTqaxWSs9czp2ni2dDTDT6L
bRykN6Ov33qm+OJFsCH88kEZsxvcLjB3fP/B76KX0s/HXe3D5HE95a5OqxvR2G9EKVHNd8onki7H
26iVeLfSW6xx2R1nUMaUi+HqwgiZ9nwnk5YuoaVSfDJRZdonkwnM/IJDwYA6GgxZ5pXDlohDWAiS
OmRSmhDX5VuAgB1JRomcReW2R1VPE9Q1uvWF9zIt5yfvxdBtAW5CwvKQp0cUqixt25HctAYHgjx9
GylKMBnVkoWDXq6xtJaMwEy9UvLutbfr71qm3lclyhrfd8Qia3O6iY7ibbq6v7CIaX+eOgxOaKpl
kS0KFfN0bi+9oVX8xkrXHpaBKcjCQSpL4wVxuXft9uWLm4zQCW09Xlc2nC1f6TZNo7oXFrUJjnx6
ieDbsp45jsn/T8+K9RA5nTs04GWdB4gAyQr/X6IsPrghmDpmfdgP12mMONHINuVE06gnz7loJbJi
khYc1fpuJtcxdgLK8v0tvL/xJnMV5E8YS3SCUXSJctYt6/loKbdGG/NZglqHOAdbS2RkhhAlhWUj
/n8/nBicjwyQDCa1DV0/ORtUUU3gJ54qCK3NvtYlrffyFQYVqTXlsejSY9wMSH+MEVhM9vr5yPtz
By2m1VSzQULb0jRP9plRm+Nu0kLsKA7tJvxKpO0MR6p1y8Aqdp2e3I0K4qHPX/TMmGLXDu7attkY
Gap18onzKssar23idRYh+URLmEfV62g1QD/IGXDRSad45PrXJLQPqKjfPn/5jy3g70+bUA0+tq4J
zbLM042ZF8R5KuIiXo9mLegttowOS0d6p15RWv0SEmvTYg6gvU1wWqqAtiAGhe04+e2q81Q2xpHk
MLQnQfRlqPDy571DxSR7HYY7o7kB47cNMyz6dnnpbv05TfDGOXSwaTdN3v40pf2y/ylM6tZWk/DG
Md37Bm7g0XkLMeGDoLxwOjg3MAyKfhaXiZ2QefJSPlJh16nJJ40iuAakrKSevUrM5sZG541ljBNl
LZ8+vzF/bpj5eBDTDSDn02Rzuu0SOWBNxYlQAvHrZf6aDdoRJMNczbWHj0sekYoidPvCePxzWylU
juSGOm3WeeGTh8CsKGLUrh0R39FsByJrhYi+BJa6+/zjaeeuKSkSsLcdyIL6aRmXbVcfBPzutZea
B6vlDJ/xoFFwY6nMXgrF2EVCX4YqkRCwBUTFLFsaOK2aYRMgCgRSZcKBG+0nxb00ss5sl7gGZIBq
rIWqxYnw96HVKzqBqyG23xIf0Bj496TbMAe4uzqor5v2RXNDRD4hjCjt0lAzp5X29Hmcpj7bBBLG
SnPy2iwgtYRyRBauCVxCYPSjAgJrQbUz5vWMjFaYbjMMmuAaIJGkhscq7aAqTrwvPib4Wde64xXw
wZsP4K2jYQR0eKgNDe8xAaMQa1gJvID8OEHBTNPLOc44RCF5ky7dKr2LBSbyfiLIfEDH6lxgoMdN
gk8snhxtxw+WgVI4C7MDXvTxzwHiSdhJQJ8wkVNqBQfXdV/rytyWLUiGMVMnU7y39B2juIJ9DJIj
+EZdD+VbD9xPydo1IC55pWvFK4DnZT4dAy4MuOkh/ePCOnIqzWiOFKcDbgxhuPqCiW7olK9uOOVv
mAtr2CYlarQCIIprkhmSQiLBNPWGO2dh5NXt52/i7MNF5ADtC6mDxT+ZSBJRsHnwsniNpxNJFR9b
jbSjY9cXDm1n6o2MYGlx7mVSt6j1/T6CcbsZaV6k8bozaDqhTXQakB3M01XRbtlCHWEeoAfn3tSG
efAbfVe67a4jKujzD3x2dbPYWDq6Q/GTq//7GxlDFRsxaNa1VsG9aPgy78tV5b1GyfBsTlbOqoq/
lYW5n4zwifPt89c/d8G5CoIFXTiqelqR4zGw2shnNhsi92263iX6sqR0L0zW+p+HZIpgzIz0GSjf
66dPbV9FqTZmzBgEj9kwTxBcx3mMOss+RIMG5YE5KzSI4WotOetqRjlA8lmLxkQvoYhHU5o7RE4S
6wA7074LiP9KYOboLmEDPfLASkPgdHkaPjfbkM4gOOHLM2UZxyodEH5thLKz2SpdvVVyshDRxqe6
vhvUi7P+2eukG7DuwF44f3RuYi6SbVH9Wg/9F0VrQCJH+WtD2RQkpIOyJg6+NfE3AfilU8BVdexI
rWIbpAhgPh8Y9vQEnE4H3CiavEIzCCc5WedkowN48opojckYlw6gfwfwAwTKAmplgPYLk1RWV7c+
uwm2BAfpVCvVebEdcSS1fpe99x7WlSBp1xXbpZAFEtS0T5QDX1o5BfP15o0p3Zuh1o8ECMNKYzCo
Rv4q6uhRGvV9kmevsld3OaD6WYVyUpQvpWMuCk9BXct+iVI1JUh5HLXizoDWlMtgAg+/BxnNdt9J
yBLTrR0e47vWAAGT2yUhVAZ4C3VJh3/u2jbAU+uJVMpFwbBXUZz2KlhLfeczHGaRGcDa+frxvW0l
i4+rnBdUVPzsW6heWlXF2XtvU2Fl/sPbd7q1L91qKikkrGxFuU2BLTlRu+1ocs6nB6LsOvRB/rA2
NSLk+/CbxZUOpXYMy/Q19MrvjV9tRlUclYBdZt0xYRdlcQ+L43YUZce2lKC40v9OCpQEOdL4iBKs
4RaH1zqDRRZNnCk7tlBGK9Zby+BycrO6ag10j9NcbNj8lQoBH7wUKVZxi5Mg8+7qin6WrVxYBs5t
MDRVcIzE4E364+nmLrabPgwAiKyVWptpfXrn9e5WJWDeKx6ycnhVye7L3Pggs+HCGUc/MyNqTIbT
pplmrXG639c1nmqBfXs9utobuLZnYP+PtuYvCpneh/nXRjPWxnp4tyZjmYlwx39WM5ucZOPVaev7
tACo5+R0/fKpUrWqegQUupsuqfdgqZL1PbGzm8+f1XOzKzUtzWK/z37sj2N3C221L70sW3chijY7
3RSECLpJd19G6WbMo63akc/n49BCpTmkvDl0JLNObe7jGnWE7WOd8b/E9vg97MVz4qhvIyy40HnQ
kuE1qtQLZ6qzt1fTaEvSi+FMd7r6CkUSmetU2Ro73b6wOrKhq0evzq9VNTh4bLbSuCdojeRBQn8v
TGznNta89lR51jVTMlf/vuIy5XV1JQrG1pTRrDOatV7seGpWZjYnVfgeZ/2WlNq3PFbfqFMvIbat
0s7dm3pzjzV/FtUOMmbg04aa3nx+J89tB3hzHGcM9mCc3E5m3cQtBcB57uRYZ8/gxpbDaD6HJtOl
59szzqc7NaW25Jnm3vLkVvTe44V3cOZcxZ1RpeFYHLCc021gTvhdTXwa2TFDez/dn47ca68CYl4/
C9neq2r0mCXWro9I/cVPhs4jC43nsBrfats7KKl4ToHsKwLXrK1deDrPLMeagapGGoI16Y/ufAvf
Mh2pQ6OEbjhXZ++mWRzjigEUeMXBach6/fxynDmFMSGrum5qus5x72SwMDLcTK/GdE11YFkS0lnC
M5lBXp3nln8f+gN/2F94nKd7fLLy0q9XTcOgAy10Oc1Qvxzc87EjedqleIVj+WlEx9jjDbfrGy9L
LxW+7XN3+9fXOhlvUgmjUIipUCbhY1WBi8FUg9TFCUcLXoueePjAQdYojJWvFvsxz2xMOM61M0ge
WmuOZf04EX0TYS89+nllPmzUTDwBqk/o5JNOAm4pJvZdawIwPOqmUvIjllgfhL5RU6yFInFtX+dN
efwgHyPRTGg/wubL30WqrQeDfaHZgl0Jx01FinmR2os0a78MwZun2wtZpSjp7K2DB5uSi95n6zob
Vmohr/Oy3csE6IsyrMqx2itdcYwA+DQKVlMMoHF7k7TDxmhwqRXNjzCsj23Fu/TSfZ9CMEnc8d6M
6ZTokkijDJP2VWCDsIl7ghW/ORs/4nhGOibMF1d9JsrmJaqsdQmyTBkIoAekLft5qxKSY0CkWRb4
0T4Il5KPshSoJHHjia2FJsgOvWKZ9Cil1eQ1R5pFZbEiB6u+Hr0hhoWaso5YBUk+GSMQvMBKGKMO
FMkLtjzBOEFptaxCr0O4WXew6QBFdUNIQEQT3TUJm0RDCsAgsRrzKybqPrJEWAnm3u9tfwVZCMk4
FewZIQzPboHOOpTGKiUWyFHyAxg9PDqM+tFJD6DO50bOfsxW+02VshSaUOMi/MIt2UEyeifHem4H
1dFxnWvTKd/bIDt4ZXpQqhothYvmiVRkO/teOdqTHuNbTKPsMew3sAxntgXulsbBkw0cyc0xeQMp
lv7aN/ldkXujEmrVAA4wfHNZK5tpSPRWcZCDfe1YAyZS3uQ0DwBJX6FvXRkR3EPX33VB85zZXj9P
m2H1+fxw9vnRbFtjcjCQrZwcWK2iKmpiedM1ac7z0mJG9rvbISfxApWQGKxFM8prPuKFefDcJoX6
B6dXxBRolU5e1vQHGCregIuM9o+myn0aJdTz0wsz0dnlyGSHOXVsaSPKk9cRiIOA18t03Q1y3XQN
nihI8AluXaopGXI6oJv+QZb6TUAsTqFd3imcm/FZVG2La0wV9vTgKPOkSPLOpKOAhyMuUJw26N87
xdrxx3uEAhz6nJnrjXdM/gs/QPEKEnGnlgCSHYqPDYE8dV3eRjqRWo517SY6HSwTWLJLEE0HOXOW
aCmPIGncXkyqs1ffNb5HxjTDb2iBKZA21ZolDoWUar5HUIiHgTjpiP7OrKPRgIGLmC6bYeoRxsqV
XkIr9YfJ6aQOr0Y6rtORwB3fJmXW3ie+ipD/Ta8ihDktBnxyvWa2EdwV+aF0MjTsAtOAWo+v093M
IIPh/+qjuRNajxylosQC2jCAzwoPJbwlyL3sRL66SodwYerY+cwbBhy9ueYFFGra8MZhk0pWQQhO
gSpUldj1XA9bjyoDGEcNhHDsBisiP0ghQKBex/k7RirApCps7r4Fy48wovMEkQa1OOZ9VywHNP92
XnvgHSQObQ0OBb1Hu7W2lYqJMi69WdPjsW3DxzHKoW8kk0gcz2fg8gITVvDzZ/DcemkZHNElejeG
6vSM/rJeBmplJmnUptAP6THpD4kVXw+duoo04mr+v17q9IjW5vCGM5CPa9+GpJjCF06psYNJvOpq
5cLHOrtLtjhXoUtBjsZx7vfPpRZ6nhWi5HNF68onTc9LF36fLad9e6gNL5pHvBhOdnDDFz7muV0P
VRpKUmy1OIed7HqsEllBGjO99LR9IaAnCZaXut7bvrzWcu4vP39+Yc+/okklfwo2/aPaAJwadQsc
w3UZlhjAyiNUmVfNHZ6yuHyvWUOgOi0+f8mPqeN0nzXpY6l1ola2T8U/Y5VD9SdBYR32sX8lCDls
0ThitpQEjaqkRtfWfQWbiSy4Lr53nGMRQXEsB/YIZTe1+jI85vVBYaGqMLviM01qdqTBuJID0gZT
yaBOkDxiJ+Z1hOiNQpeLKW7cWLltXY3luPLcvL6yHZ63DlcaWQPUtq9bOLpznpXrIIAvRfO2utLc
+zLGGFfDhEuksc4S/aGXxW2qpMPMpRKLoHnu1z40YalEc538BGqzHa7jyX1eVECTEAASEpZdcfpM
r+D4v4QO1AkTON7nV/XsqGXMGrSCaE2jQf191Ha9S1aaL5N1V+Tv8fAooY1E7rgBX7fXxaJuSKS+
GsdLhcxzAwgeEIVMCrrij5NB1SoEqOtWsoZQ/R6O3D45Vq9DXL8mkwajL/MD3J/j5x/23OpP5wnF
uzp9+dhd/zLzqLKMECRDPoxYQjJwNVcSnda09JeZuQ0d7UucFcdpf/L5656b8X553dPzcziKuM1M
NcHY3K+cmDEWOtW+07WnMmv3n7+W1Lhhp48JJVBEYhxLmRVOSuV15xDoQSjT2kjDu75vu3mAbN2j
GquXcU2MS/7DJMyN7tO4GlQfL7sDM4O6ocaNdt3KnpnV2vDe4gz6kWX1X0LPOMCq7BMXwKkRI/JT
tDfPwotVCWB5rvkSopFc6DqyvJ7YvQrGoB8CzjHHh7oBaTJG98yNsHshTy39dMOeFls0bpMKtzbJ
bU8f5hLLCVVin7DdyX2U4UYqFM4bGvjrGScvCsYZe30lPRKzUWEJoe7saiuvNcm4qyvS9AiGREq1
SM3upR1FRwgcxx6tNlfIvfau5UFy7oBfkmnCElzDmIiuPB2GcGT0BxH722nfXJTGk8OOuK8YG0Qq
LDy/fxLeSAxWfQyzZk/cQ76wI+W6j8xFB342UPwfylgOC9Ovt2TM1nuz9EmLwvxKQu+FJebcQyOn
AGoaDzytp6LOOM4rdJc5dfWc01VmPLXgKGpVPJm5eU3D96kmouzCTK+fG7wSTQZuCJtW8el44nzp
kVvIBGHF9l4HeI/s1tXnWnVVQMINpnQobWrBVYFcW25IpGHi7vsgDNdemNyXDW3NXKftm5DaoYc/
Ujd/Rm9PuFU7TmiJ6BoWL7yEBqA62KxF3GIB1kxoEJ8/F2ecAgKPBToPnemGWuXJc+EpQ4ymMoZ5
5CZL9FM43FUq3n2p7UXCpyJ/K58FmPqUAf56pPiE7UmJMHvIqJB7GBEVWa/ahlm4Tu9J1UO/hdVp
RWoBTlz47UR6xI+tsXQtA3h8DvGyVgigiNUpGlol9zVo/fXnH+qjvnTysLPbN7VpM+VQ/plGzC8z
mrQGJ6l1I173ergoKKqDUnOOdUaURan3S026+TxLQIcnunb04Stwhk+x93pkg9RptAoijgFQKx3f
uTAPnRNiINqmdTTtEuw/CrNeb4652zLZ5o6/a4L4VYmLg59hjDYFRuSajJMSjndl9kfgj1/8vr4x
aX3NWpeTZ13Zj90y8dP3OuJGQalH5pa8D6QV2B2/okmda0JrUPsI5ceFa6qemUHRRiAVQOBGY+e0
q6mGrmdRNkrQZ5cEKUX4/ZqBacNVtyQ/oxHh6vZjFmw6fys70ANZGI03UoXd0Plv6lDoX2ig0d2O
IQYZ7pTP2RSo3rTh1Rt5XIb4G/mQ6aJL6y/QUeGekKwoc2ocqcXTYgatMg/hqpLbycM2QB03neCO
yQpAZZrZ6ziSgrTdlLOUY2wznYQcw6cuPHW+4Kb4WwBqQPpiChRtO3FN3Xd8indPVWH4aA2lslCL
HOWpYtw5ZvCUIkOaGY3QZl3OXslRnF0kv9sdU7AVNm+eqc5dk91M2q4Rss0L6yvE0nfP9ba9B/vJ
C825Z2SHaT1p7QdiML9Om8I6Np6qsjxqTfOm0+ujb/7UBrpG959fbKj10WfP33XtRuY1DXL/2kyd
du4F3Y8bVzX2ktXAE2G0olqIJb0siEyR9oE4ZI6PEAGZYluYX3m9HuOJOzqoX9Ns+H5hLJwbCgjS
DBXRCofa067aQDMhrmojWfdhFoOFNGbgfe8Sr+pXnOe4PoE8tEIhxHOav/DZRIl2QVlyZtOCQdBB
Z25OK/ppgZe466JIpg2azLh9XZw/WjaI4VYWXBvkpGs5FIsRH+ksgLV86Sk+M/tTKqGnQxmXHeJp
9T2lx950SZCuo4YQyTwN1yKDYWYDup8bBfaqDDPSzjHvTZ6BZeL6wEOrtZtn5D77tbPS03DvNoW+
MYYpArCVQAjJ5VLNTdv07g20zDmBScfAITiUvcWKXQ17wrL8uYr9r99MntW//5Ofv2c5waueX5/8
+O9jlvC//5z+m//zb37/L/59Q3JbVmU/6k//1eo9278m79XpP/rtN/Pq/7y7+Wv9+tsPixRdzXBo
3svh7r1q4vrjXXjv2fQv/2//8j/eP37Lccjf//7r9Y1bAI0Y2/P3+q9//mrz9vdfmqBB+cuYn17h
n7+ePsLff23eXv3szH/x/lrVf/+l0Nz4lwoUneO6QMvHjPjXf3Tv//yV/a+p0sRZDInAZJRJs7L2
//5LyH+hy0ah4EhbTm14RnSVNR9/pf1LShQFqm6gBmI/Yfz1X5/99uey9vOmcS3++fk/0ia5zYK0
rv7+i6rddDr5Zf1jbUHZxftCEURF/4/OVKRhOzZt19prA6LliFpF55On0egj2Kk8iNF0x75ebz++
5EHdLi3Pv7MUu9rG2K91Mmr49uNLWCHHqsLKuWoKs9x+fBkV8OsYtqqfP2b9hFRP4YnEnR6sjVIp
th9fGi8rtwH+4J8//vwzJU04MZaUE1HITG5mGv/Tl4/v9KrnD0XpELJu06LWOPFAacHmRXuLb92C
tM2uBcshsqcpbBSJUUnfmySpa0T4hL75ty6eggUJkXuQqAGFVyrCzkQUR6rLrxEyyLdUaLtl7SQ3
PiwakqKw5yGIXxo1OT1NamEhlfamGqJvpAugfUpR0/iWQCjX+e1WaTVtWejVrWLyR2WdNluh2Mgm
vSK/GzwDIwTRUAuPxiP5LRt0sNCx1Gxj6OQ6RZUZzJnR8m3P5hG95fRtVVZ8q5MLC8qenKgAz+vH
++RQnm0/vguCzN4QN1vEqM4/vmhj4a/ULvjSE6G1Dkq8nRM8PSLgKuq9bUHMK9ufdhHnVrvUrI0D
1ATcrx9R4GMfsdHz7ip3u3zjeRyxhd1vhCfukwTgDgTkba0U6baZUPhaZ8Cp7sknNmInxVT7X188
M8p++XEYxnQ7JxDi0Dsa6HFW5u3HF6ow+c/v7NH9588mHRFRM+5Makm6/XjnH1/s6cePP4N7SyMk
EdYshODMNpP3U4dhu/Sila6s43vAQWyLIuIhshnJgMXB2GlggpxZ8aCb9+Qj9m8lvjwIeZLCAYGw
SwpprbLU5pDK4qW7IpfmiqxzZ3it63WhcBr733Sd127jyrZFv4gAc3hlVI5WsF4Ey0FiFHP6+jvY
5wDn6QIbG253W5bIYtUKc82BoVVz4CurCSxYc2cslmHcVdj5itua9k1XEcYuK2ydpXXBkr/Gf7ga
4B74Xr9CD2t+RXGqeI6R6LuXmXTEkfeo5j/gaFF40hO1y5iCK558wEzrBQlR5xRLDJcqfEJTHFPo
FIHufIiMjtnN6OBwEh5ERp9b27JfsLwZ4gXqQ2At6r4lu0LpgjA31BUepPhiqpin/kY7ixQQAQmi
etWucQuq7eyYHZXI189klwztctkKLF1jB08FaK8hILouiMgUR0rP1qxg8jdGSY60xS4AvGMJZD3y
n9RruXzb9iPc62fBsq0nBn31ET4uVwIJSmWPTUAXR7a8WF4P2FGpdrh873Ogtge+n38yre19xXPs
RJfCJu0dFbHMZ/P2GFBDeJ61jMYgRiR9cER4BQ5uZAC10Z+3wRDuYHoDex5+EaR35XeUOjh38Tv1
eI5Dy/gN+i+uD3jtcXVrGRCozdCR+EULw6qZLvCqTf8KSpDYGPTLCzoszUHpl9lOPimXtHSkSY8D
msSm5lztyaufT5ye7otx3pYYtXoKYMWnr/NsHnITmMFkYAttWUxdMATJETdwbDQv2cM4ZWfLS7ZY
yumdZzRLq/zkgDfwlXEoqFsNI1wBxfrGcE12pPZ7QmbEJ8xj11DvxR3c0LTGj9fFD20lXHUmYhhE
aW31S/3tP0JGoJf6Ip/XcxPecegJstuC7/p5V4Bi7OgeRN84I4mKHUZuupYVdoqZeo6XHX6clLP3
8fvYropzv5NvxBPllZILehoWW7sy8w03FeJmslBHh7EHq/JYUBrw4BFYDSthWWP9gx/FrVx6IZRd
7/2BqXXInXB6prlIT1MPADhwNXf8sxaJ0+Kl6JuVZzjxQv+zvl8fCuhh9UdZaF/hj7Vn3xkqD5M/
L58Mpe10PN1J2Vpb7lz6qfmuUoK+dqQLRM/CsRba4HUg6y1b3Waz+5zuKdabHAfYpY129SV/pW8P
0SWjWCP4jBBbKDB0NNVz96ddN4rbrvPJcYlpIvBJqd+uLVf35BQDKSV2EQfdrzSOIy9Zd3ht4ou4
rF2GEdb1uAzx2KkdzZqZfxnUorM4Eq94Sn2tlE/2jvtgo2rr9R+41Ilx0JhlwhZyJUZz+YsB0vcC
oRlHD0PQH9ShcR8pPyUMvmbRT/0MdEcKbepMB4mBt8pjKOAj8qXH+xdmCMNT5mwAoUQLli2qdCD2
nLQVTkZsi12A9+q8Ayc02cVpp/ATIy3YoQG7ZXdrI3+c5zvap1LL+GPAvXxV7v2+EcV5/nFfSPcg
q2fJTvjGIIb7C8ydW8+zB+eGeJonET0wjkmr5kzZswf/O1DfdS3BN/kcGGAiZgN13i+1xqGOkXHQ
TaWnRfIRsShL9yl42Ophv4TBc8lgHpX3QIxm8d1DoubF+3QdPUBcWd+or+4LbWuobCDKrynHvqxN
tFK7v77bU1SsYymwjgJYUMHnZe75ZH46CCtDuFUDpTe8/qtV+S0d6+t9bYGeGPCCwWTWfZ7JpNL3
WcMEKi8RANqxyuRgUEtnwH6iuK/6rSH+vSYWkwu5ajLqTL27Cs7QS5PfFENq/L4kW973V/wGzBeJ
uW0cx+O9vckVFmaFzdNbYCeGKolHCP8uDHsjKMY6TFzQzk/LFnsvbnw2C4ORCRyz8CGlPkKL2uLO
uMn99movaosn3wIn1/cfVmxz6O/g3HuPD8b+jyuwj7fsN34ekv0heOr+mVxjdS3TK6XC54zrbu7c
MTyjlxFy9C3Fwk/ws6Lp8fxmqo1mHz1VkGRh40O7ldPZyHjim/m+3btcCqEn1esW81aOJmyt0J7i
f/dexwYG2rxZqZljmwu+3T4V2ZymTTT5VanV3piIpPky/qR/tIgO+nKYqRtlO27vJ3PBiqZCuRSu
BjxdtphYwqLUya+8BSqSZbUVQuBTfqZs8ophcvRw91kbbjL5KFuuqi2w8LofkIV+vIFXI3TkeMB0
0g9zLwvPYb2Je2Y/1xh/Mfzkxf4ZSAl3UPuRXt8q5Cx51gs2c6dUUdTSMbGqDru7jf/WGC71g/XP
F+8uOsUDugJG8Q7SKYz0es2JGZyMgkLyaAhjkNBFH+Pbb7S1RIavumaypvfKv5dz75nsoWdTgsXu
FqvE/MBGdJpeqrPT7au0cSOlujHPf9+4F56EnVoEkk5/zcaCkbuEMWz0G8Z7GX1AisgfnkEAMTzH
vrty8LTUGjfWA4ZA4sIrClBpSys+G91MBriW2dTcwm/1kq+tz9S0sz3fHcrgvnwte2FjEmk45gUP
Nd7SQV7SOx5WVNcf6uXtiqvkMFA7mbbT+k+gFb15WnOYoQH9jDaQXShkXnajGRS0+9F77gRp0cyr
bbdUPovZHkE/ptm3flOPHgbAvMbovZbY9gc6fRs6It0a99CrOAvvHyXkTckxl1yjIrMHzM+AfRzb
t4PAQCZctcgV5vgJtvFZ2dHCgeDRwHuKXYouZSA+rE/q39UFfkJ5amO33WNaTsf7OCyJlXgXgFps
bQgaPUDMmSySNbaj0V5dJvvh0l3KE9efX4ZXZo6Hv42xVYoq1nPe8+qj+2BulRWb4wPv15ilJ5ts
YZyl0/j76j0lnKXMdJ7KBWlAl7s1z6DsPb+bHZJev6w4Wm3KSFTDMdeN7zai89ehmT+PQGJ/WDhl
IJ3E+oKoRjtLSoC9BdYeJBG6eDHHIzQskXfyhce0dMZQNYTMg7lqe+he6PYCvOiKpaFQoHTiGLKS
vSodFqlIaw2iZXaL9gxvFXe/ajxs3UX/3Xgixn/oM9pAn1rUfpdSy/SVr4QShGJLXyBYtu8fzmkA
pQN2U+cSulrw/oFSENSbpp4DvpXhkEGE3tYn8ZG6o3U1sVYGHeRLhJ49rs5rCpN3yhj4JVS79lAe
UEpIAAkPMFGseB5/hpQe8ftcFrtBZnTbL47xNx++ULxuyy9AQPIEZhMuit3k89wzVu5hh9xSOBdd
IVxQJKq2I57VBOq6lwOqP6j1HG5phn5XxAYLt/oB9vAm3qKq6VEpdDzMTvbctu+gzdwIkkrvWn8a
4bmw4LPk6j7ugjI8GvmjT2fNT5FBhLkmFKIUt5kPo080IW27Odc8xbRv1Y1K5Wa1Qsz5MuFjULVT
wURX5kJrInOh4Om2yJt59JZMBt34n/HKrIWANb5plre7krTQmKxmMTbNf7/6971//0N10C7oTxNh
mDSdE0BBKMVw0q6xtCwrmckfJca3SSVdXrzCnIxv+qqT+v9+lQoC7yua/iZRK9DBSbvsLTEUvX//
sNcUOs7/70+red64mt4RR2ozA5vYIhautJxaT86IFLUK11fhTZ6JX817IZukx6HCpUYCFaQSXvxt
Ap5iHNzqnpULiz4swxzTl0pOnj8kKZ7PO53ttgaBdKGE8RvKy5jHf02KVrE9OuHTqctAA0j3dCiA
hQYDInbPb+VJhl+p2t2vOc+W5UxR5zAecRzMHrTAzBUZTwQbYCOSSai2+KlxUjgyKmXZZ8DExEh7
EWPHgVsys9145ge8qKpvmnWL+aF81I8KqDz/jcDE9DWDSUYbrV36m12GHQBdYlEou/wO4s8LWtj7
Cm3CuvmUP0mQxiWffhO5WHEzVTvDrG0/vFxM8z+bdXEj63x2nqm6rxHjVjs1PeKxnOnVSxG5+udz
Ie6km36sH8LgPn/x1+dCgzUJjM5Ht8O9Hxgc0Tw5tuXf9ifakaTmyUF74Pq970m0xln8OmibhOzt
kfnZnMADDka+qlcqRsg8hX+C7NRX5it+X750i4j7Po094+dcOtjqm+iHoJhMr9Od+2f1+74VSFmh
99XOywikJRev+CW4xDb/80ntA4wEntXn8thiHsqBRHOE3XWlPICbNfsq4I7UxMPrFIILUezL53bn
dEh3yAqzmbavF881rVNlg0V4BcnBsBUcBAdb/OkYBopsCxvCLX7OOOrGFIfZ8lzr7Q3QzUmTmBs7
4HR5vfsAuuu3WzPriM0UnMGIxoH/XLEqaQTgCouoofPaC71ZseNSC9537/TsY+Hq/mE4kGrnOqMD
dry++3QeKx9Z4aykTUpWH9QPmVvww6sWuG8PzuRcjuwHoK9kC8f65U2k2xnfOAgH9DDxWsUjBTyz
cCB/VpbUUaQlMPP8GG0x624lRxtduMTYoKmfFdrzg9g5rBVq+OpPPksukBwlTjWcQcgcZYAbHpJ/
1ZZcdfFcqt5zn91xUySGLw4ImPLQZxlhBca39M5RAqW02WyttTiX6cXNmhMzwm/XuBQLaWn2QbJ9
315Hpo+Utzv8GI6yxwcI3N3zNBmDw7Himnvto6+wu8JxE1t2caeHnvwDYA6thoTrMysY93AaxITU
R4hLs/7C3YDP4udb+IDmp6za8Qn0arome2mmIHAW3tTct0gEYvbgty8oc+lAcL7HYAEIN7cd/UZC
AxRL8Vn8z3k8i2dY3mpADyq/xyhJPTSUnzg4U8hNtiDtm8a5H98vL/rCqhlyi/nXqxiyrrVyLpC7
fxP8kZ7qQT6fimW4mDd2+aKr7HbFv4oBNQLajGfxz0TRtyKPpKPY3cYVzM7XndaPE3JOVLyJQJ8E
pqx1ck6/+dIe6QxdykjRg+pk5BsyTszHLPnQLr547uf5NqTM1BPEzHqAgqILVgnfkJ5nnDrYJfvE
0+M5Bk3s5qILdrF/SLkrLfGLnuotlVPdplV0M3+pIuAhfWRhoJXjMaQAxA1v9lQFhCvJt/Zgkbyu
IxxPAfqFMrraoxr2abJ5RRNmJro2v2xxr8+8cHV8MGHLNMt2hxBYJqZy2wtg5qhkk+R9UZyY6/sO
BRDcll13Q9RLKUN/OtSxBu0S51QmEdJ44m8C1OY25D7mlKtuDQNk5PhmxBRI3V9F/SthXMBOb+ZC
RFJE75eyDyrdbm2RTBtu9QCxIbLU14ytpefRbYJoa2Ce39jjJb1Zh4E5vxghgCtJTgLcIkaeYGcX
xq9esdOWwbNbV/1UZmEL1aNNDx+8pjj0XN0FXz6K09SGfUCYNCUOFB0mzxFqqKvx0u5wyp3dj4Nb
czuhdewpazn4t3B3y594z0PyVI6GxhG6xnZVMf10CFL6kSFaZVtxq5Pskb1QSZsVlT2c0j0zCcU6
785UvTiJ7truZREqeBw55cPwjA0VtHCpXHh2a4zN1/lW3w27t4W+yoZHkq0qgoW3DVHQBzhFOsrL
7cP8wH0suvlwmnYKHIqP3HkeOeHSrBNzjwrAZofFGyZ/cGpUQxBFbDeSMzDNFC/fp3jd7Yyb6jaW
kzxd8bdXZw2PXLwUHlAqY8UXcSp+LdLcN6mEhn6PnJ0wwtrdiWIMxomJF+dv4fff9ebGYPOyb9kE
zE9XBLJZByjWtSV59j3It1Xua5ITIg4v7EnGSRDynqVvOuWeRPLJ8C+8NKhllLDMX45as3PCIRCS
qx4tOaHYRVlYYbc2JFJNu/7oDjLtaac98rjpOghCj5I4tbtIwMjHv2uu3Hn8QlV1JQN5k423I81s
NvvXBsY3ub9uV7geA0X9wraWueb7Fcu69DrcujVPGhs2iMsIuFhrh9I6iU6itkwUBwvWueLmAxpO
ltN7TobKtRKUE9FCZ3jjjKdWwEUoUIVDO230Cvkt753rrR6rDl9LT3+v4NfkS+Wm9R4G23hooSiB
BYy/e9H7ZrqltW7+hB7psa/FvvT04tRjzFYfPJxKcShUKg+2s4ilxDw/Tp+ZnaXwqHWyHG2W2Is/
zLRHQpyCC4MEMXb9AuSBfW24GIB5V2SVHNsIMjEkvzvhGxCJk8heqDvTQlEpp+BFtq/ZYLAsb7o1
x0aJTSV58h3woW9t2H7tztPPWNe+iKGwwwP/Q//nV4IaYPpVS3a5EU8cihQF6cG3P+99Bb06iPxQ
23FTlIt6eu6fJ/VHI/zftMsWPNAFyyeHqO05s7bSVPt1pe9o90Qx6LTveRoHPKMYsLPw3lje2ncc
ZE5vHsyIUhw/3f0SexV4yNMcwsSPi68+nXIrPYbWozA5PnouBeHcvv6YSGPnwQs7F/zYfV+xkUzl
6Jhs8T2HNeJ3h+qkL9Kv+CB6+q0ANPyazLXLfwX9pptLFw1MjoUH4+hIPqgcoBNzof/O37MqeM7M
L7ZflWV54pDE+Fo8cmHvzfTsVr/E4szQ12RxOK3na+GLIz1eVI66AEpzldAe/ulYKJb+CJUSPUak
4LECFZ363dNw7ouYQhjfUqfCqkjJsqGmk27I+W/QY3lW5F8ZfRcTFKBBT533PKc8AQR4HQefnzKe
ozkpciBb/3uxA1t2wstoQNWoA1PHBKIlL/qV/MeuC9g7HB1h+1yyypjX+1G9DFlm6fasBLzxh31t
ePffFy/wggPvQACNo8VI86P7VVxM1XfF4TljtX7zJu+FX9UriqV5vuUmF4v7XCV0C7R4LZO238xz
sVG9fhkGiY8LMJPMCmCCO0Wd5o9j2cJi/EM+EXpNClGPdsIKeNe4g0zE36LAdgnOD+xRJQbMkp/Q
IHu7vTaFGXfYdubqlZP3+JjEie8VqV37sB48nLhGtxcWC47Utcv1s6t1d74vsi1Pb3XqLwMz5vbL
5fL93JKPcVUeqxObYkT9hPrNR0iY4Mlz9XN8WJcR1OApZirnxrmEV1PSbF7DNwcN4f99pdzuhfvS
l+Y30QnIjiwLymj+OqSEDx/aPqegc4xl3rKdsNxW8ofBmry0s+aXyXqSsm287vfiVcMkaw7IKV1l
S9XANIneCXrKCfiEdpOnSQZoYK2fu4KgZtZ76haz2Y6sJjrLvuLx7KxCT5lZfrazlv2sP3RXKTBX
JVsSydJmqKfIod5SEqdR8fK5GyWyWQIpj+jiZdrSg2n/9sgeyZybCmjtIZXO0M4I31GkiFPN2Szs
imyMnY9oMvfKImCFqyCaVzAJAsoE3YeIRLF3xdqjqA+G0Rx9kwpv47z7JWNighdb2AzM36A2jk1j
Z0tTAY6H+BHFoGO0jC248hZnilljLAbllLOxgtmbqg2LhhAZ3aPkESDiO/4tLcpFfeuYV/K1zpWv
vaO73HQi5kb2oWxkW7I+AtPDW3GkGy4O8/eJjG9JQ2BOYmGcMDO01skmf80T0aHON/KMxHb1KVJp
ZdN/zt4kuTXQofusu/Z/TEN1b+gOxVWo/ea7PkP8trpZsi9qp8nsGDf4s7kUHxSugPWoF2FRSsHr
0J+70tNqn9LF+yciQuJdUc2HpJuLs1pZ6KMfjbYc0gCguMkN9xgUaIAc53ZFGy/DKwccD0Y7GPkb
/U17OQyRc0IfYcwqAMjMY3F9UlGiBUUwbgxeSjGGMslBjW8tnwhB1TXEO031QVhgcY8xuLyikv49
qwRqXvWB21bcbadNKLzZzd02JXegRM42MrG1hB/E2X/KmaYHEvAUf39abNIs3CnjGr5ExbJwno1T
mKeqCfLKH1n5pMFgFyPcOng/HNCuEKgzuIsikDD8RWmtBuY3E6fO85pQHwPPS2Vanq4/nqfx2+4P
0uAyAEuqxlNADj8emPbY1DDaeGB25vfkJMojMflHM67txWt27YRsh3zvZ4BMl/n0FnfF5rk0GM7x
ZD9fpDw8hMocJM+15uX++6s5a496FbVYkbvPL5FScjltv/Hfe7DTv/rTxFoW+BX6mqBawEJZ02N9
/ikfTGN9VIvOaUn4h5v6BxWCZgeOXmTML6d5zWDN86S18/hwF3YYSja4mQCNui9KcTeOG17xBYXw
es+WPRRtnYdp4ghFTSDcF7AC3pBt1NVE6sI8NLST1pFGn8ZmOJ1ZJ+khjk5mzjBqoWmpPIO74XbQ
rsxgrK5qPC9Gmm4ObSLk3k2QPdEKEUfQEzUd5hg07vUB3IWqTb/Vuirtgq5p+vQZuqlQsFGbQXb/
RXB836AOZOBHm3cLAgL6hSR+LsI34Tv7hCidAZ54LTJrz5hZmJy1WXkEUz8AwgGW9w0Bazqy3HiW
ftVUz0s7ESFDgXvc0uDoQP2CW0lnJC6Fh8m2sYn8kuRr/bzhNfYmuvdkfHtm3D0i4BhHK3eUpncw
mna6lz0uDkrTV+pznHkNkB7Mp6t2bnglByIgVyoxAVv2ho9LZBxdiZbTfIXjPiYzM2I068s4pYqT
nWMk1x5LPV3FwAHNTyoBYAXYjG6UmdJ9v3puaJ+iUm4dE66VFbQf5PA0FK3PsmNl8OKXIt7wSHdv
PoEn/Hbf5ieHnKy504HUziyCjdt4n45vTrhUB0VObNtt1N90XxDizI1v5NKFF7/8QZ7fcQ8iOQi0
q+KyJjJOWJ6k2KfXD7YyzLy6dDMwb9wX9mpuPmHvh1uUPt1k+mUGg0h2/c0BqjjRz3B6m54gEfhz
SdPYFc+dh6EG25FMZwq8UVR0IOq9CLyaMmFkUOGOrGuQ96fQr46xaYuSF1dLk1GfGxL1YpefmMo2
hNkEL4w9ZGY1nj7tXIp2Q3e2Iu/+JnZmoyDY4K34zSOmzhPolHcmyilrHcbaelhnc7yHZ5SOWAsT
gNdtT9Rlh9CFFBofjR3uGNpWXnA8qmfFL/3qomD3I8xgYbYnGfJURN12FVI0BroTtV5NLHZ8nsej
pNiNcgtNv+YN0oaglTUzqZOnnlE7Edww4T11qgx9/nz5I0hhBCmvm76ZoIMQibAaKa8hYoPohMGH
6oVffeLADuI/3A5UEJs7GuY0jLrG1w2XkiXhhkrTV13RPB3PEwyNNta1oU15knbCPN0ymX3gUJ8G
hZcIUAO4giwa8tHSVuY0HLDYncVHEQ+1RbfVa5vflfzeL+JlIPcl8J4Xn1kQLWR39KjqKF8Uu+sb
9f988RacRnLkZXnLPBhs8/oUHvk4oKYhp9Mfnr/mIQIDtmtMD9fPbb/G1JMBAIpKU4eOUSoWDbFd
8lF+8Gj2HywyNjy58LWjcjXZuLd9Y0tzq3YUedW+P0VKGGedYkwd4O7WZ37S05N1mKWj3Z3/Zsqy
jD3mpGEqjxzRXHvCHZThw+xFflXTc/GHu6exvXQubLd3zHDI3MjX0BdfxrzJg5fhwW0Ze3oZPiqy
9O7rMavfBmlD/6GXA5Mps8yz4ksCJqg2lq2wkdYcLDhR0vri6hn/+nFoZ0UGEg360bbyWf6Gx/TR
Z072S0N4z8uzYqabsACHYXRsdU54qZblbymyRDjSbWMVnUCRmQdTnD6d0v7rLFHaKmxagC122VT9
Prg7fEaYQSNh2EVegjZc61tkQhCrzAO9w770jB8t8lwIhdiqGDQKVVuLlvqy/Rq+Y4ln0I7+6HPM
603Z2zUTilHQdedns5EUDxX9K/ay/fOK2w+eDHtjbQTQoY6AM3n8VBDTjatAJGX0mp4d5CrJHh7h
haTingbly0UJUdE88ZqFxnOKpOdhMhUATCk/JfDEwIOxO4g+pM7yvbLe/ghViGFIj8egcAu8wj7U
3fNXOgz0m7/NBMAmsohT8guJLX9TlnDlC7+v9fns1KzWFfQw5URLUXDfR0hHh/7zGc0AI2pB7cjf
FSHKT+NyUlCIA0M4rx0roLd4MoaALaM6losXfIXL88imoIuTEE1TvRyDle3E9Oxm9Bly3bGYRJec
wg93UtB9x7ua5puwa5hkQXV3Uj5VmjzhMVHd/GQ+IANrFH+WzQfNExjXXM8yYBBi+OA16n25Fx/q
Mt5afNbSqWhw/tOj9OfxVgY4ptFqrSg0UBc90mRmNu3uoX6Tr7ILv+7GsnseRYrNjrml5ZMPbrr6
+iKtjqkwzPqAsev610B0fyooCjkvfhHvMTyqbHjH6DQe0QZkRLXs4G87a+ZC60D5LR4WP2Ot/hIu
qLVKgqfzZONEu0Bv9AiFj7YyjVt0U17yOxx1/7WvllOE3HPwTnA+JCQnCpbLepNu9Y3AXCTdr5wH
axn65SHfW3NtB3Jp1wfqQ6FhyMiSEy3lmbYzLa++hhce3dcidLN9AlaY7iKIKDH00L1Qlifs3LvS
HIpg68i+gKTDmKHDo8xCYf6gsHnk04doLmCNNzqflvbtz1SyxcRkRZdydF9LaGYD15l0/QX3WZ0l
B/3prbS/4rXk+dJRQlOrm3Of8ee1X6BRq6DRbOQdCN1YvghvqDrQRDQW416R5/qWEDNmvmwhLlO2
T46eYsW6zBfJ6Y3L6pf+4HuNZCu/bBEsFOkTA+qEyP5Srhm4IWILiYjcQt51tRfRqRnsDIVV6rBl
8wnVZwDUKQfjJTOHMC0R8aPco/sUaLmRUadUy7+I3nPlAyRhO3qwLrCvszRb/C5WvBJiWROj+MYp
z91RR/nCg5BNnWBzyaTuy9W+mo/0I1qyPmleg3kTqGwjxDzWa2ERf8Dr9jSIknT5yRoPuDINoOQm
iwq2Pt4iJyYJ4mtmXmhhFzgJrKVP6rq/PVHV6nnOVpNE7Oma/e0+zK1t8fWa82iN1FOvaELo2zDY
3dgJrNzYRD7n5dYWx8gCPdy5vFak4J3L2DP7dn8t6O5SnVo8zyg6hJW+pypQU4C/cdJ9xPHC3CMs
2yNz3defsATdkjg68fMvdmzBRqzQglvbK1tOEE4afYFqSC2QoVEIdwg0JcishYPAGyuIHfRq8NFv
wuNyP3xUR23XLcsgiSGEOQaR7bkM2GC2jeoLS+sjec514NrKlpOZ8sf4LYTB00UUs4x6qH2gDdE8
UmYh6sUkWjGDIbCAPZvX0nD7M73u8hydrRNJaW1S8bet05M0iPAL+G2zuCb3dYYtPHEtFWO+a9nE
J7RUh7/QcqwrNDhEg9xIpsdJmrxiV24iYg7SGmzHQdrLRMpe+lN/kamGLRBu6zaNsmI0wbEwr1N4
qDO40MST926Z5ZtInOnf+ncsM7HFED3BKR5dWjyjjR5eyamaqzrQDvF0Glfi1iDYTZ141/2ImFgd
o1m2UXgwG8f4EnacdKmyTZ+fBRoWhcWlkk91M3FY1d3Myg5hsu+U2f3lF7RaCUx/C/p/F2IIwGyE
Gdg6U22itnJ6fvexJ98pczg8PqzGxPSwx+mAl0pOj59IeQEBTa7O0VRQTpNQyzJQR3Gb6jJ9V4pX
9Jrg6yGIWr+XdeAkN15rIKzi+2wtrafrC+Mzlbw86B5hNgcghiB7qenOq58SaiWjlTBtyCPgVzhv
qZdyWL+mA/h5HGb1bx/Iy5AnqJ16C9pHdYmRqD5nr/fKvDsa1Q/VfTM1nKzxRUNGxc4n0NZHxIdd
9AtM+7B4rXJqGeMUwpLdULd8OjC+X5xVsKL2EUXz7tzXWwCxtE3bmaIgQ11xTtOW9p9sOE8cIg7P
0VX6RYEIQl9AziQi4Q2nyVW6IxkFUisQiLbz5u1KHCo0I4it5enyFwDYt3k3T4Vl2+/r9wGvXDld
p/lMYUKpdxAZjsIZq+iu3WXDwqTbRQ/yTWNi0bdrBcqjjh84YrHzYFKuYZwxm2SIxEIECSq3l2II
ITtht4wJgc9eye0YI7R6UOKCO6K6wZEHYKUujjbI7pKrerB2/yG5xky40rDGLUpgNszOcl96fz0B
I/crDZxofGZjDvV5e9If7e5fY7+ZWvz/6/P/+yMeQ4hfUkn4jxbg3797mc+pOlKih+MHev0JPAnn
xS7Q5Nf83/eGu676Rm3s2ntqzRmp9NKGwlhU8STkAkU5fcQ+OHx2DaUUvjJyFPXdIGnzolyZgkqu
+O9b//5SHjMEmzWl7X/fk0ZcjW1r+ol/f7ZK1TcLhqJqFV19GsmVhwHtD65xVCL/fa+c/qKIkdr/
+99QMXrw76v//cW/f/efHzExFWI3D9vabVXaW//+UZqYCjve9EL//mn9fJOYRHK8aLWk3D7beZ+T
jYM/b4bmPlN4s5IemkGJT4d/f9bMF6eOHDFt23f64OqZF57iZljjO75n7rx2nyZ37Z0q2lbPwm2S
vL4sJT0oqvAli23tq4mqOhbtDcYU5yFjRyXPa3Pf9lmPvxEDy1R7r3cBQyAjSno/QU8XP3G1H2vo
CWn0JsmjgmBltBoTZLGDEsGuFiRSGtMgTW7QiSZKtBHC+Jq2WNG2IfEpEyccfTrnpt6ENK6qpp+l
WCImYfeF+5G8VO/IoqrnbMCdnbsyjzKukSa2fiWZmt3UlEa7HVOZ0tLS6D4wMfHD6CYFAcXPDfqT
MU635XBjKqSyk5GAo2kZdL4jSROeBEbQdKZZWjrAqC2qtoDN2yBrrDoOwrii2Nxh5ZO8X9c2khdv
1KnTIMmd9kBj5flM1GoKc1Hjc0EyR3s/MyTfBcJLq8ANJkTkNaoRYrq2XT91+bcSkTODZSR/l/xx
pF+eM5bnyKPxE6XaV2ZRz0hC7e68tdjVDJQJvYn2paR8E6GmUA1ae60iSa4keGx4gpibti502OeV
2/SF2A5B4JD9mH0WYd5C7y085OQPFWqxsiUNiAacTdSxcwFe8OMvK1mGUCPKNjvc3zGCp5e8x/7v
5WiKNqyM1zsLsgmHJVZJuqi0R4+/YiYsRoE9cHgzdM4l96oeibsUJqMXpmBxxVc+z9M/MUL5cC8R
rBs9nKgx1hYWvYCWoYdQouZQ1mG0ierUa+ppr0myr7Bg2kLaRMytUzQxES2MNRl5bOAxadSBfNcf
1mtcD3JCUcqUUB7j7jyEyGtjPtFTpbYpv/R+k2qwHpM3gIWXSdDLozY3lAZn/76fwahEzf2yqAfT
U1T097lgJXpSJ1GHLOZMRCGOhBhgR2byV3avcpmbw3aE/kJ5dmCDzng+7h32L9qo0uRJiF2NG1tg
/ofr6E+kl5TWEs62WKJEJbNka2pociG0q9EcFsYIqeQeEQ2oUfUpmJwFORW0oqZBVKpwSuRGZzOQ
ky+tSCl1ldHVCEGJ1He0zkZ+FGNSglbAx61p6api47N7RhxtkWIdm/8j78yWGzeydf1CJ/sgE/Mt
50mUqFm6QZQkF+Z5xtOfD7S7y1b3bse+PuEwgxQpFUgCmWutfzJ8xn5FbK4qlrKoSM1bSfev+juP
E2nldQwjlO+sysKHnZvA/s5+9iJuTzJm5Tbw0UQ2S0UepuHWwl/6gDcT1H9/2HpTTog0pNtcGfAM
yVQZmkTbTlges6HmXZJvRtM6WnwAXcn0MG05zToyZRZ+Hxg7ghCOpOhEqJIpVNKaqi8r4kvv/wjr
gZRpeF8aJAOWWH9HvMRyNIAhwrj/SmcbzTj0X4McSDm3E7nIVbwd9bpdhlU8bQlPyDa1M3KZwFT1
OzS+n9VkhDTA8Us1Tc9GfDcUQFMNGOIQj5CfW87goHIWiWCIlQN8hq5YpfGoXWwjbW5zRQsTD5+a
rb0NOJQBZ7vjWozxGlr2R53T2x+8QPHVjvqtYzByFMZzZkn26isFaARwibAk6dMMDq5Z3Q+pMN6w
Sl0oHazSZhbsB90mMcShp4hQg8WGUzvNgQSz96R1ojUiuqOOHxKsyAnUugMgHXxkCR4skXDEzks2
C2LOEtLggYmjksqhkbq26kqcaDMx3qpmXOPi6K9ix6PtqfSHpE0yyO/MDO0hx2hpCKdNO1XIb+zg
NiMH76yp9rVSLeahXCftlK+bgRRcZTOfCPw6OKcFDagJaD+Z2sLQCG7P6ebsvij4u6xvSnj3Ahk3
mLGID3ARy8Y8Bib1ReQCkrsnjyUyd161mDGll0YA+CgUJGGJu3ro16hen1wc9chTbd+xj/T2mk05
3FsfiYUKvbHcrTn03dLSmMETwY4tL/k4UEuUSoMV8jd52+ZQzV2Z4wVl0C+16L6V8q3t5LeXsKiD
tRu4z0aO9r5KmFNwmcGUqweIIs60Qlw9M/2WtY++B8S5zyJrnzibzodvmGl1hplA/6y192NfP9f5
/XyIB88OOKkCS2z10VvISDc5T5Ln0NUDXDdMeVAhGE2VjT0wDhwP6TIZcRouxSQfGwzPKaYzgI/O
Ei0UaG1Zy5EQ5sD3Nl1n3sYe1ahtGvnaraZ9S27O2qqTS5qm4y4D5umdekvu0rTSggliw9QnwBUj
mcNpwozRHs1NGtcIRPgjAx1OG61kWt1mPqc8bl7dHOYW8muQVEO+U9T0KbIEuCuikAurYrhcTJ2z
FCOzL/ILACEa8yXRGBqkzmkiOndtlLAn8r5uYC5Nu6LookM+oKQ0/WSdZ5SQboq0L/KZ8hemR8ar
5/gbjy4sFiQ15R0tDMSTHsqC7zA11Mcq3tjVRZeFWAcmju/6QGMfGUw9aover2OHXdgAT4HtjigQ
EzBMQjzAD9FKdN2itOpi62dQ+GzLPI+ElcNrxaMMLLYF3w9tY6lY+jdBhVAmFqj1fduMdiFAuxyw
//IgyFeBepEO02XB+b1uGKjl0RjSJIonN6mdleekgJy9yfjDSB8QWz+L0t/hwNsAddU9c3iaES1T
q9ZH9JLVEbolNpO0sl/q2FTPqXEe9Yo4UbsgIIEB5qjFKLaa/ItPnJbdcV8sx+xfx9b59JL0YVDN
dE7brj72/l4fwAOUFfZHU/mz/QpNfZcyhapc5+Rm6Q+TZKJlp4Hi59HdEDj2QZ/ap5EzkJOVsobq
rujrLcpWRq8gjZGn2cuU2gse14T2BvwptTC4TQGycA1YRrZH4xsyw9I18hCnklCj2HzOq1KuhkJb
D/14Cj1Inx39y8rsmmRVSGObxVAXgvp+su19aJUrGUJqwJp/65Q+o0IfzY/uW+963Zd0X1iQhAND
LJGdC3Pg1JsQjAEeFKnauEKK25bjXzWmX53zsTp7IngbByfYWVg3TasxSo2L0Wg7f2SalCp32pZ2
t+5wtaZoAdk2tGQ7DHW098LpYNT9XZnk4TbT8XUMmV7JABZ/HpXIkMIWseLcAokqWQfUAnXHNh26
Z7+X497GF3NRRfkqFp270QpA+iSIVplxY4k0Wlo+8KppIWTU5E+zbz4J3uRl/h006PFIfccHVjyR
zuDsy5M7NMbDpCx0t3JRpEjSJoqT7fSMjY+xQQE+7Vx5KELAHMPjrJWTeeoDEzClFAtpwxWyVbUP
Tab0Q61K+py7wk8R3I5ISQmrtZ1mhFubBhhJ2fCu+psBm5+mB/upS0su3RE2ZN8+E1YU7ZMkvYOI
MKgKwSWE+lLyVYfNoK81UZFUwoi9s0t7P9rl0RgM/76ICGpQwbKuoCqSHGhtjLJ5t92iP6Wue8Tl
8tC5ZrHthvfMvFFFeKqRCq8FeSQgVCF9tP0SSPOhSYZ02XKsfEwRbMLUiykg48fRdz5CszN3+qi7
uHs29xjV+afUYCnLxvjNjMVvccMHajIndc1uH5jFW1VCMRZp/ZqqEFxDy8+hVxJBSsNNvnu9Sq1q
MTYNn0JoCpqSBEmT/qCl2qoIOwKPme1JcscdbePkHTZVVE5lNp16M/iye+Kahf/hxUx2vHg01xRj
m6wpxrNuSywLCQIV+A/pG0MWUI4LhmotXS+Lv1teNBdEBYe2elvMzN6obPeuXeJLr8P/QrBpTh1D
DJ/as0YhUprjszEQSjM4YYP4uJZr1yyPpZau89p5w3skXfSJwLuP2VGexTCFaoZv4yjuKqQFjxqg
WR/Wb+kQ1ctA7+FN9vihmhDz46PVKVpo1R0tnf2jIZYGVCTl3gh3TvP1CmdS+GmmXq3DEKpGFRLk
1H1q0xQt8Z7jnV6aEg10j6QskKO/tkzEoT0Wpgtr9KON59HqTXr84AVWuEpasFq+jXzZmvG6S7Qa
V0wQI7po5vlOvAppO/a6sO6kXTLvqjexNh4EvIkhBR5yACl0ulQozCn+kBDUaOT3XMnufV2cqmQT
jO08cYMryMUDxwnHejfo93qutoFXASuTgnJhpvAkEoluIxU73eMLFLJiBjK073GbEVBmOGuqebGs
G+3kjaC1mpnCgmTcOEKWNq2LRTd0kOal1wDEovE58tudG0eMDgKZbFKfrGWTi10566h/MaUg6MqT
0GrdWS9bPyPuHo6qgG91a2QZcVT5tCsTo4URawZb3RouXSfpvCuKGU+PGIWWzhmbn9n1y7+ZCFRZ
YxeCG4/KIOTUN5zn6crxyWIZ3Q9nNloem+goRXcX+eqGN467ek3DJvoaDXtXnm0teo/1GO8Sk0+o
TVn88gyWoB3fqwH2eKc3UEtGPl9t/t49+KS69I7Kc5MXzfIYM4rmGDWzTjHtQCDHJFukpdgmOH31
gwbuMrjMpvkqjQZgw4yr5GaY53x1Ic5V8NFipVuNTXwkAIGzwzGAdSoflQ+UVoe2wh91QOsJtW2v
2/sgus8TaAzYjXwGGpyKiuFA2dD0uODqg9GsNBttf9bz6RYMZzZ+C2GnCQG8RU5zYZWotkbc3nfs
AgigiQRKR/iIVmn1N0FOIrdr9vMoA423ghQXKq9dW4MOYXVS2b6t4Ne1uEzRbRvLXodNrnmFs23h
uFQQH83cwMK4q36OLL2mG4yntE0mTovKgsQI+6h3TW9leF5/ruMA+57pZtJUfMwceH/DVBzdtqlX
ReXBHfQIg428S1xBvhaTOpJkN1s1sTAZaf2M+RcQnLay+pfJ97UDhiDPnaFD5upwjOOgrAXfZ7Az
CAXEvhTIPSOQTc9ahFIN3Olx5LxOxUY30TWMz4RwIkXVpmEZFTCrarYDn7O+J1lnM2SBt6ILfoGa
UWiV+pzKh0CFmJiy6tt8oQhMl3V4VmGINlgPLznEjkLBMCzGclfHBCVL4T1oFQqRCVyYN5bI5CWx
9M1sRlyjrRB6eKQsvDAxmSBb9NtMUz9ZKL+CqSyXdkZ3l7U9jk86sRO1IRYV0Y5GpJIlJkX52gpd
GlrHfczm1OvI4kS1AQt7evhbxWKDOMv+nMIQTgjE97bW6Has/g0FVcOXWFWn0eTNBjCqyyIbNqKM
wDlEE1xG68Px75E4FMykCCxv3bXdq3etAUwh1HwRj682VkObxKrflUZbV2xqz3j1crSlSLAOWgPP
I2mDH43GUCjCMyDKo1WoCHxPI0DKuixfueQYMHkSvYhmvFV62y9w9YPyZGUKmrv2oVv9w1SBaTTW
Oa5yqAC1A51PQiDr46/ADrO7Caq+yoHKMBpfDCYtnKSGK3r/JBBOkOVHzHUiT94UOg9mBSDSA16N
DL98PZRnO5er3ERGVXdQNeNiyB4mXftwChl80Nt8mRgNptJ6zFyTqaZef7G/vaUWsxez8amybvOy
rXaMM83BHzZ+Gb4ZmgEva9/2bKihgZi3bhmrsTScUhguY4Zuv1GrUE/LrelTxNh4NVR6v2HrApow
8oPdJ2TEyO7DU1GxVDDFc4/qZPQqD9V1twuMRG4Gh+UtG+WPxHOfsilCv5JcFyvAJ284h0Py5si6
305WWp/KwXDAuwT5X6GWQ8gpf3S9sZ3bDMzJzWk9WsZ0dN0OKgd1Sz5V2aaT3g0LXXQkLB434CJj
uEEwa+GW9IbpIKB6Iooz21c2r/ASD824JEv3wbF9d+1NHqz/sn5ysmxljaWxGvISWWquPxgN618m
jWqV+MXWFprYwlFVBfInD0M89jlmPANrXzZo2CXHnbVJK+NQ5Zm1s2Ee6OR7ED9KEeqg5NS9jFUo
1dAjUCVpYY5OnlavC1hRnMbYC6MNl8IvlnEWuTud2uLg58ZnmAr3NoyKu0lD1Nkrfdi4Kd3e5KB4
STMKeeK7rMjceKW26cYGzNLNmrP+0UM8SVn4l3SEJdzeeJXaNaiD96JnGRGaOiT9DjwjiH5U2N3f
OYyj6RrGhdXZzy7kuxSpH5oXA4/GQvzMjHbbk1FL5yZu7bb68hm8rfMKrkRfYGHmwsQgggO3ZI+y
e57a43CVb3xbJ4Ej8O0dQZVn8m/0hWeDkZreSCFHQhgaFRjFnoCDMCpWDMn8yp8qBZV1EEu7bd98
XzxHuW2uEosuOSiyVwLJ0p0y4yO2m9py7JEf6u1MsmyaVTqi4yfBKF7nkmGzXt9VwsGKwU+Zc/g4
qtfvrWiPVT2CJk09og6rwq+gbms2K4Hzm0TLo2U4yJl4NC6aiXHEwA63jKSb7CLiddel4lMVg/Zp
tea9XqfmmyvgWDmkpkTW8ENrxFlV1om99q7nm30uPPMwaDqu1VkNY6XmGkwTYxNlrwNd8c6r8JER
sBmyU9wj5I+gvqc9i3+DLIuNZMC+tmN/tsrP2T1xGWIbyPR/dt75z3eDsbr0zSyowsb8MLhmHt1e
X+6XtjMCVM9NRNePKxr/7PD7i+ZX/nqYlhaeCNfHv9+9/vp/fP7Xr09dxXH9emw7IIz9Vor+J/9k
gEZC54jnm+u96w2JbxnZcKhZfz283rv+7Prsrxd/+9m3h9fXebjNFN2nrLz1GCMVdtMhPXhxwbsZ
57f4+93rT6+PJ33gKYH5+ka5+QP9SX643nB2obj99VhM3j8fG7POFh1N+Gqnk7mLJwLMhVarpcEo
85DEzcS7FM3e8FLCv0aHTGDSDBwH9JR4XfMQaIF5ICbHWbkOJc31YVNOfzwRzy/BYhHkQei7X79w
fdn1IXnlEO764Hj9UWgaxmFQxHdBfYgN9Mv49lxfd33mepOnBORASRP3Uagj3LYyBF3RfBjXpxss
9Pa5+sS1z4Qw7HaoWy24AiEuYkcKB1y2ZrciuwTM9xL24rIA/TWi5qGJAGi6aqyWVm41h+uNGhoI
EUFeTfAbJxgiuM7YefM1CLgWmWMy/YxkeIzZwI0KxCyoa+BCIZYxZmO7cHZximajqOx6gs8Prz9L
0x7qdmtX1a7yyd6WHfKG6zOdT+ba2iuy35Keqfyv30vqgA11bK0DvnrJNr7+hevfLnwSNamIuyNv
J9z++vd+/1euf/b311yfGhqQFNlnqEL/dVDxv47s+urrE3/62//j07/+QuFE9dZt6/2v1/7p38xD
ZxfG1TGRFMB4ZrH8OSlGCqYbrQLffegNiItKorOzx+YUM3rGTgr3jM7JAMNEyOjyR2zIcmeXHqhA
HuztmFRsi9TGk2h7UKUYHL/xd13QraMm2Qsf3kqZY+WFxcrKc8WPrtJ+WkaQHroSIL4iyhpX8Byd
W2DSZeNUICyLmRiYpfLoPN1MH3CAwYOoc+utB/YhLEYBs/nehuQMCrD8HPcsaW6pQZ3VCEtvYm9V
+F2JWAmwvssqiJ8OvQh5P6S04OGRpb91fijWVQEHilpg1cbjXcuIboVcHnaRlT82FgBCGeAMQjTe
omNKtqLoBu9u0CuGieHvy0E+KDu7pbytl0OiQUQIo13CFrzrLFktmgwPHklfpnkhdCoHPVfe3iUy
ZzMLvfY8SIClFgRT6sB07cwGT3z30OXDuCLhb0C4BpcY29aJSwtTHBuuMr4fWMwunEJUdznYoheR
yjklZMC7UGhk82X6sbOeotJe4SN5zIO+hX7qQUYnIt13EIBotvtCLAUeGka48v0QBVELoyerGd6L
H20bJ5sqqz80exMn+FNTzIPox/FdXdJsR2YBhzpAr+vBBlWAa0fDfLdN/YeKW8SzNcM0Y5Q704I7
HuQQA/LbLoZuaCflCyqDdOE6+JxUje8vSoc5qYxDky2wnjDkYH0QRj7sS5veAcvXRdyE1dHuxRmc
oOqax1KjLpZ0pljlXtRYh0vA4HMfy1OvOyb8sRajXye/EY1ebnrTuxXK+MBOlbkthyM4hRmOKLEQ
UYtlYIYwJvayn3YSHhOvRzjul+ImyJihsZ3hKRQKPpNEnX1cRggurpZVzTighAIzFr4ieUW+ao3+
mxWLXeYjruBXbxgHcMEE010qrIfOqoY7Zo/Kp1iLTRhglmm7Oxs/mpJhyEEY2ohqKo735JT068wV
R9t7iI3OxK5V/TQVKv4wefIpUFDUZ/B2jbeOAN2V20wvwU74kjZhUniAxjOv12o+AQPnxq8Xa6ek
12tyRHx6m6yLiFVNT+UEuELNqmdA2lBg68zWVsBYap3H9qffVcEzIZawlt1iFfThpuwxbvOY6268
lAC5ONwzzHxSpeHtSz4h4eqCUWduPsm8OSWpCwfOYRE10h5ZnWHuOj1wdk3h3ZC/UB0Mg7CeLk8P
jARuNERYQ929lUn1rhUcQVpAgk29S5HLuzoYaP34vDux7kxKQb0dv2RsiZsqRCegakZ4gjQjJ4CH
FYfQwCPTeyVBHBw50/DUCYhTSdEAN4F3k08Ws16uD9wjxCftGowKbZ+5CHz99mjAsOsR9tQVlkos
5xu9x42vEOTpDFFafqQWY4Mah8SVbmG+Z8Bvk4z2IL/E9cbG2PwhbSpYhhFEGT5bCMxNIM7U9Bj4
SUi3Y3Zs7NC/s1v2ZLLZ+BRCfzPo8t2JXA02TAb/UsVPoxG22zqmDZeBbZ4xCf5sGKG10sQSQ0Hv
GlqOq2yju7ApsA+cdNSzXsvVPXQdtJhx4XZMpkwf0lTXextzGtS6sJv+sc17YMv+saxrQj264Del
t/qyZFiwaUw4v4NUkhqePwpKDMelnZWIvesuKzTTSZ02+J1Eai26Ww5RrUjqaWCMMvowhrrcZnhU
AuPDhCVv8Jj5fYN1HmxSiBzbSQhc2SNEFbgBpTFMY4uskb3SMRYyRXCLs2gPR2t2QgC923iR0+wb
X7stJ3hhgFVP7ZQgauoufV1PS+Uw+xgLibxQ841D77SfEU6pDNqyryHCkrCvgowqTXsWWlnzqWNK
LEycMokYOmqmg7CttTdd1DLCz3UGPLo924BmiC3K4WFoFHxwI2RaLFYT9vjHBnJNYvrpzUwym2Om
8i48xcWUrqs0PTEnvRXalYAeGus8skraDrvatg38/36Y4sPsirtxSc4y/BBzmqLzGCMMb/hXAxcO
w23M3P7QFwArqYOMa4h0RMO5u9eG+K2H8GoPw1tiAaZrVnTTTgJ+9IjUwlJImLRKX/omVPixG0+4
LycHcmX69JIUkjU1c38UWc0wv0Hia1XPsaOFcGaKBwtQK5tCXEQtduZU2F/WfKlaCggnTk9VzwXE
zI5qbxo+PK0899pYYJrDu49QvEsNSbaTIkEug0fp1qaEquuWe3g5aQkRARdQ/lx66C3M7YCZkUHN
P7s+MTl445W28ZjXjX90A/M1THA2jCqCYdvZwaafb2QfI6bws6dABMEhSCv3MBrDayAwqqgzfTxI
qj3oJdxUwvTXZgqdIIIHdYzLjHQzd1qpeXro1Wo7zD2AZtMXlPSRxCXKrTabfF5v1L/uXR/+fojz
L9TEAB2y9fUHXaMo54b5yJ1ePoo4weTH7rWVg7YcXuRLOjTHIhsxJa+qiYHTGDcHQmG4C5CeL3Ir
01eSkLjdULnbDE/EtHrTfbj/0oXneS3przeGw6mg5pvrw0A4TNBp2FZGU7WH2Hv3jXaYfj8ova77
ad2M9SWYz/DYYD9oMHteWFwtNJc0EaXCuiSfb673vv2sc1z2TQuBUaUihpNz5yREQUnr6y3sy9g8
+21LQ5fN3+Wvm3quUdvQ9JcaiPPSKAE7d3I2Zb1apPqxT8+SaduhbvBKmG8i24TKdH0czqasU8k0
xk30nSW6GF693RUwXnBmTav7rnHk3rJxLHLmmymByCuaMln2Wj87VWEWe2gLVGdEg9wEds4CYSl1
GNtcP1zvVZpQh6K3coYZjGL92SO21PW5FjNpOXh0PYbrPYtWd2UZULiC8ERwnjw0BKod4LF3geXt
zRI3ExVD+vWLABF8Io1xH+j3wCL5IZNOuQ0iB1O2+m3qqfPo9Qiamc2HlZNjzu4LJDt2rR8KJfVD
rUfVqmUPXTQW7IM582UxWyfjdekSNRrPfmKJh5tCAaG0AK0ba0Mt9Y5eBhzzrvDIl5Kpzenk0vKu
m1D87Oc+5nrTzvdk70Gmn3QGQ/90yLWz0CHvi4FIVTnZMesk8iXBhoarV+FCxI1CGM7cMF/d580k
twP46GGab66f//WhzkgxSRnm8HH7GOjN3wGV2x837oCHigNXYDm5AgZuQkOkAh1Sab/NWxgvJQWv
OxsJ/zoBrw/HCE15Pk7eqq2dB13v34oCTV03zVzJaIrqTaANHzryeNZ9e98PxfH/pEZXB0YjhrPC
jHBy9wx3MN/02XmZWWM+GW/zeB2vbdRh2vv0FdBARIwJ19Cr8XNcu4/lh3jMCbiCS7hCne7OtSCe
yxEF8RJFk30KnqY37MW+hlsQC+8peCQszNnaIw6ny/QnJorzRTlsGXuCIBbokoACxoVurAFBcLeO
MI4EDX/NZsMxLEg2LOrTA37SVY/R66bVtrg6Bt1Ou59um8+chyO0QSKp12RClmCAb4rLV64g5jSv
/FMWWBz0r2qh3SNGAyRMUYNDvLFO4QdW95CXC5dfmqAzoDcWR7RTTbSmcq6GLYoQZWwC8xMyDPa2
BUajj/LtgoHVOrxrgeMWyIwhWjwKJqVig+w8mo2mnNP46d+pE+w0jAvW6GNxJEiAXr/IwB2TpfVg
fZln9SDe9YP3wDyeWq9GjqXjvbsgKJCagWVFvUUv4633NaANf+nxwG62/kmGewMBf7vsWbQtGsmN
Ua4EKBZ08hPms1NB073IXzkPUMBPoBOgRqfkGH2guCyWmbeWxsavUBSgiIVvgbAXg4dWLMoQCGsJ
PQ6jqP6OSox1A0q8eznBttgOH365MO9/c5tNM0KVP43ovJ2SzXBnlDvXfhDJ3yQaKgc/9794oDua
qVFOmLYDNVWa5mzh/6cMkKIc+ijRJUJN7VAIKCvr+Kc45rv4oz3497icJvAWNpp3F9qrMd0yVrRP
zs30yRlCXQtHL5m9XUZrRWKqR9m0F8nsk0qcb+DsvewOz86+wEN1pYutcImddqgbtgrK3yuOJjAD
n6efuPtt0k36hgvHDRrQXfHcXaL79LF4bpg4LNWq+i064Fj7mvwgZ0LfdufkwN4PD1PjhEVYv9O3
I4jE1r6wmME12EGbQU4NfRrdvo6wadyqfmmsuDqW2LzBLJ0M1FHNs32DDfPANPtkdWu33fxWdV/W
Y3rCjjf4iTABQYP9EwWUOS2tI13aCsO0t+gDMqT2xdwa+mv/ALDwWPKlI7XBq5hnuKrxaxDQ+qGS
kVe08U7mhVO2AX68h2xWvkCxcM755oxQAq0us+GEz+8AJerNDimyd8kHXP2NuOjPuGBuCBL6bfqw
EHbr2/AxmX0a1aujr8NTu9d2wdY4ows13utiiXxqjfS+uWADCOE5fclxFkH1ArNpDd0ZcSTXqY0a
4CNaL8N9ZmLXuuAKG29nC4BHXVv+hjFZaK+pDlbNMlztMLPE7BMEO0BAeGxn4cURnQJ26mt5D1gp
AyqdEyNy3MVn9wZOW2h853FFlbES5Q5Hhj1v0d/od/IrTfflbvhBC86hsoFvzUP5Nh7dN/rKLZXb
htp8J1AMrWajhfOb+Q6TEIbo+hBtnb8JhFPfIu+164lvKU0alm25rvoWuIeRfQ2jS/Vn5XRnNEvB
al5jOL2ebPdVzQxT4kVX2TuyGZhNCI2eUCTVs+P3zFX+U2rC3e+RA3/OIlDfkkKuByPJ/7UdjVAz
+/tVaEbNYFVu159DxayQ/xttH2TrkY8IizYUNuwfK3R2Ee4Y4GC3RXPrA+Ais3xCPxL+nhT8R6LE
H8fzLeDi28P/L/MudNMx+Gb+7z9TJf4t7+LlB61/5jd59ufQiz9+7V+hF9Y/iIc1LQv0jKAKg5DT
f4ZeKOMftm7p1MbqW+KFMhxbYuYvuSWG6Z+JF+Y/TMNEL6JLZRukaMj/TeKF/Gsci+GQneGQw04K
oiQ4Xn6PY5nyqWwFxfQl1ohXyCp0EbQ3cxPbQ/hLMzRUkPkc+MCNK2Om67TImpZv8rm0rgunnAPA
d1HSajciif8mOUn9dSe6Hp0L+4NgMtew+IC+ZQn65mAkdtAYF4suqZxy4yZxBWZIjjD3YSIvueHd
mxLSYJYzFRlzNhrbknLXQgJd2ilrUOxLQDRAu8AxI/BjKDXayICU7S24bT3EQLj3M2Dplnruffzp
RPhPl/Bf49X+OHyd7BLHYUHh+//rRso4Pu6rXBqXyR1gcE15dC6ZbC5ju8BXaDIUBq2Be8fMpaWG
HH2tuWukOqaWHZz0wAhP5CLR/DsZCDeRWiJmONjIJ7eAG5cLZ5WlJI+Fqqz2XVffk3BZHz0fCjn8
Y0KaNfuUiuTyN+/prwEp83uylcHgh3R6Utjl9/ek9NDPXMqDCyc6Zj81xSfwlr/R4G8y4MGoBerb
Keb82BSxA8aTg9eaTKBPRKn329Apn5xhxKuXWY8blWSlOY8QLzDKiWLj3kJZQAA3oU6u3/zN8n7N
LvuV7fLHoXPtkBQruar0b2cTYUNeCxEOAUjhwE4Q0f2IkjpFjJGkoUcaRhccM7JBYKFjjtomw3tR
s7b3G9MU3S4KpQusCyoy+NOw0VtmwX1MTgrJJijYwvAoInUjmMovRxs7c8XI9tYB/2SGqR0DwyUX
2wbYJ0rEPXhw/THYR5UIjkA94uCxqUv4ZA0Mz3UZQkgD8kSbaEFnEj0OXLZ+a/q5tkyM3N9NUMMv
NFar0oOg0AqXycHon8PAcm+uN3G0shEBbU0rQH0bazfjUIZ7M8S+R6Y1pEsN2w4/H99d4CkI4eFL
J/L2JiJPeM1SMWxrzdOx2ZPRxtCa7vZ6r4+7uzgCQNZ0Ud/rSuVnrfT2cI0gvjLT7XsGR1b8aE04
AFRDLHHgMJDRRFXJhq8x3xLF12gN7j4N61fFqA06jWNcAlnsTBLM/ybL7luWz+/ft6XbFLDKlJpu
fAvoc3pHbwc7UBeh2lNnYx+ROBV+38gxiMwx9iTRnnvdwJJprJ+CEKFPPA+ych98Y1KehE9VbFtX
4MNQTaeklZderAiAHha6O06rqXJvXDNzX/7mCvtrFfLHYc+hRuz8HLn7bdWwhGZHg1nJywToyMId
3PuxdavbMSMpi46qJPWQL96nMbGd7MYgTCgU8UPt/iBDSRFzEv50iA/akdup7+uUKTdQ1VqH7YkY
tw3/pl2Q/2FB0KWjk26nuSwL39foznWzmNwceUk9p7zTKDOdEQ+ZPjkFbU5/7WTlKsqcg5MZJ0SH
8Un60VPILHX/3z83fa7Ovl3euqRSIleMozG/Rxd6o92wNfEttVn3UMbSOFUvMJitUx4SZaeJ9jnt
3uI8Mx4ICb/x1eAyJVbq9vpRjnWzIesyOVcZ/imMEZb4/moRvmMlrj1VzVQyjBB+C9qIIMt23ZAS
BBR2911s5OcMn8fewwTI9yRyU7vUToJo3oOIktcohpr139/qt0L1eorokKkoKSTQ1L+tZNBBcrBC
bw5iwNC+7aNjD0MTFyndJhXAxKo+/mnlzkXABFsX3pDAv9Bv5NhZaxXqBKdGTbsdnanaB7Y6qibV
OvhiELRdvI1KQRLlfz9g6983cuLbyT68/meb3ytrWURaKPROXaq6QWufogVnkd5OdvtZjI1965jM
wcsE6XVrE4Ta2lDG/x9h57XcuLJl2y9CBLx5Fb2nfFW9IKQyABIu4RP4+h5AdR+d3vd29wtDpChD
EkisXGvOMfNaYLO1sBqkzt2IJ2PDbO2n4/f+2YhT3IN++cPWMQ1yAR5YQq30EJviBpAcy73bWwff
fseE4+/12KrZNMT4HfkL+47GVhzMQgJcM9tatyqgJl5+7vIxPzNTsQK6sZ6pnlJEr2c0n9CRRG3s
NQUsLgXIObE7qPz+wFXBvwk1odkszHvRRM4fBnMrvCvGo9bhTRBddCyF8WwEEXgQNW9EzdI+opif
+/HqQrCnRvxEvbHnF2XW0D7/9/fdnteKf5wTnskpwZbGQV/p/2MJFFkU0ggNjMcgkOg4val/GuMJ
Of4sF3A1Vz1pbDEQrBNGSAoVooNhPLjlSB9Ry+t9rtvhtmvs47S4EbVr11mkudiqWgkdt66oYrwt
6P9l9IqHA1SQP6NiOrl2LTbCYUttWIz2c1S4AYMLcUu1wn3xfSjKhXmarM68+KWECjKGw4V+JSAW
vP5+mT33FTqsoLWJ7OyKreI6+DAIuHu5kwYHExfX/3GEGhTb/887Zdm2j7KP94sGyH+v1TRl4poN
beNRyeLdriLkwF38jbDV8tRUBiEWLiqNkNjIVZjk+cnBHxp3+UD7mu7eGM46NgndyfLG9f/+GS5h
6//+Gc6Bp7bPxkE3MAUx/v/v/1neRqbQU9rlyMnKkxjS5h44MLCC9DWsyNasPe2sNIAczBjqteFm
BSBRaLC+y0RsOXyllfZ7Z6S31Jqadan9GTTS9fp5DIPLZEJTikI329km3R5EzqgSUFjTEonHTWEx
Xbf1p8F6pzPNmjhMiGCka+9Tr/3QCrIo5lBzbUp2eeZUm9JGiKXIXZwjfoG24lS3kaI5zXzwI3eH
C0bnMU/kWoUxSq4kgCfglfWqsFPoK1Egt1auq/XgWCTIGOM1TT9EOnYQrzYyY2mm9iip1c03gjGN
be9Dhurpvm6DaKhXcYBErInMBqOyDTUqKaM1neTs/1p/SR38x+HCdknnhML/YJu25/r/aBVMforJ
IRmjRy0dymuuTf3W1shdcIrYW5Xa2XGqX0moWiaso39oRXIMrCJ+aSetPgxOiuTN+/RVnV6d2bUE
XX+a1rasKBsN/eB5NZk5Q4uJzokYywpsgg05EJ5gBDcGg35FdrbtWkQNukGMUmU8paF6bXtXv3Tl
XQTpTe+1aM0bptPpr38mpH3kDMZwAzpO/DT0psvUF8aKFcFrEzDaCyilPTYln1MaWkbSXYqRl9Tb
BrUqOd5dEKH+C3Vx6gRJXyp78pLZMRVTJfUuQc1oSgQi8KOMmTi5PiMlvZb6OlfMApjSD2emz+r8
9yuzg9VvHz30X5soAfxGcuJGZ5Bwc6oBtsaMZ9dqb+eBTJQRPsbGIUlM+srYR6n5FExD+DiuLLc7
F+6ANKQS78YARlgwomFQVW6mFGlPPY0cadmEH4zxX1Z5CQ0SP3iohOx3dP09HAO6RRSaaICZhWzG
OoyVKUnRZGiBzVYUvdcq+zbWhnHAMc+YoNHxhCgT3Y82ngNJbFfdbJqAegBug3oMfWAQhuhodvkl
9PkwcDeWyn9i1sXSWMe8Tse+Krs7aw7/DaKXLqpvVhKD2EkbEIPWwBTaI2Ql19tyg7pylTv9b2EO
2UkfmmuOyWTn+iHOlW7EFIWt0h44evh4s53MvV+G0EL4V6N2mWbrWaj3V9EH1r1vxY/Gmj4Kv4i3
Is3cR9RAD1wzjEPvu3e7JgdJoPlIymFrl3myrg0OCGFrW0025b5iqr91yuaXnZnmQc0Wxbr3gQGB
JigbfTrxsSHR9ck0DNDOWA4EqayBDagx8xMMnB/0NJMnHNl3yamyVzJoL5JxdxnugiI++2X32zdK
n15CIy4Mzpgmu6CH4rBprphWmmtWB+sJ+AUKIT8/mTiWaWdUqwzX7SqosI9MzZBfQtlcusRDRGz7
6tHDVLmWpob3j5flkqB68zPC/XI/hrqdxPQ8nRKn2ZDjxkcMt+5DdmFks3u6kV6H7E85q4ZUhuDF
YJIc8D+HlFwlWb2XEavNunNsFy08KaY08Wle4saYO9nuqXV7NME15moeqm/xFDU3O5tADFomb2us
Z6c6k9GmJLgaNgtBfb6u3mx+6owlAgkAs/L3ObSLuOu9bBB+pJOt37O2JeduGoe7ODgFEoWk5U1q
MDzAbLIgOULzWKXYiK6M6o9taTvnPHY/ujDFieFNezxv7s3I+mpHkjPoZkeDJeMzuHA9C1JoHfwc
EUtmvfVDhT4EQdGEw1q1tO7JjcYMqVBxWlPEWhu3v71WqGsw33gSj2/l0xRib+fBdQrTXa+yX2Me
RfepHdqDZob3EhKNVk2MzwtMPnUYXRLXMh66oO73Rly/5VVK7khknmJtnK6JvvPoPYCCIOlD47D9
TKbp14gNggxAuNaI7OANYOSlGGMeYNTqJB2yH9kLpROqj5yhgB1M3n2pZSAI3BqlJdfQq69IWOJ9
JPNwF6UYCGhlUN/1lb1iIXA3cdMTIENKauWGHpMm9QOlwTGrVPxsp/OkzG1wFE3fnHhkQFF5wYPR
VUDFeq98Gewbgavw6SvjxjoFu0yKfWPCVPbiJtx6KehJF0RtS/wscQp4eOJe+x1jbseXE96tEixY
E3T2q2GYr1o8ARr0QzrxiQMxiWCb+vhvX7J75/5OmQgClgDYPumqI9siAkM7rAzmkge7fIlO58aq
PG3tADYYhpNJ30yKtfrvfT12kYoRU7vMNqt/Td2RmV9Mr/G26l95td2/gmzRNeiJdA4e8ncm5Kyy
G883f4VM1o+2RV3kemG7Th1vRErLjRdNI2pT5iCu2e8rMpAqLnfHeOhJzzLzg4g0/KVj//H3Yaba
sQsJQc4ZsUtQbG4BuOmSHMyUjc08q/LmmKML9NjS7xOlRqBUCOaPy01sWM1Rw+lxbLP4JxKRGh0c
w5kwaEAHlPq4HQpkaXb0WrsdNKweFTD+4gytOloCLGBcgGIYGssQ2ys4Waa6h7I3jc9mzEKdm3lG
KXQsMH8dFqXA3/n8PKT/x91pEMV60rBqegGDlMEGV9I3xZs5Q00W7cBy8yUlWO7Wo2bv+wbeu4gr
tpHccC2Wx+Xu8lU0WPB1lvuCeLl6lnBaaDlrZTyLWdypzTJPbxZ8DrP000QDivk7gESKLJTUohdj
For2s2S0RzuqJ0z5MQSc6qrUNp7xW5czu5S8BUt3XPa0M40Wkd8DiuxqZUcVgTe2q2/aCjlJhnrV
n2WsWfDSzrLWyEPgqqF0HVC8TrP0lbUS7k6fumuSc7eeG4JaJbammyWzzSyebWYZ7TALar1ZWjug
sdXQ2gZobhMNa3sUs8NNUf1AXJn1l3s1C3WjnrDQWbrrzyJeBzWvP8t6s1ngmxQfBXrfYRb+trME
uHHANaOdP2MMXPbqAGYz7dl1gNLEYUs7M5LOOjcQFoPgONEa2hezIoGkJiTWySxVSOcbLl+HIKqb
3fKQmAXPy/OWr5bHvp7792f/x29//QYnpjnY9jNE/R9/M1/k2l9/RlZ6sguAE/7b706X55hVn+2M
wjvKcUQO8/XL5VwVhXH1G9eiCcZmfhUly9O0SgE0hcPEXm/5Dct3vn5u+VeWu2kkTWp+4guiUVs7
s0A9Q6kuZsl6OYvXx1nG7qNnF+jaNWWBXJgQgZkBPrIHN0xgVM03kwlwspvl8Uy4WPCJmTJH8Maz
KmWlAsNc+bOwXswSe30W26eL7H5R4EvzZyyAbSWzQr+Y/QDp4KDYLxyEiNjdnofFTLB8e7npZveA
7wXpyqwk5KfCAk23fIeroHMchTjVQhBGMz9veWi5We7mTmHvNcfBA/Vf33Qy/z+fJgFF4IQXwfrr
B6jksY6yW4Ych7nBweUgZrtDPhsfnNkCES5uiAxfBBo0Zy++RUP47OSOv6H9hHUicnApLV8WuYZg
sJE+NszlgeVmcHWgBPhgEUdJirCusgKQt1wBlptgln993Y3nUGv4Ghy6Xw/6/3r212PLzy3P/sev
UVGTbYLGZ/UZdGLdOs+kiWDOh2dqIwCaa/aXqEVnay4Wl8U+8nVTVLNZ5uv+Yiz5H+8u32hnidbX
U6IxRsb1df8fv2H5BuUAXikjJYdgEX0tD+Z5CfL97/cXJ8vXTzZJ2u4cLjkoK1nlzXAf+gn+nOXJ
X09b7i432iwB/Lr7/3veMg37+tl/e+HLd/7xI0NQoQCyLoEl7zXt09b++8dRd8IGWS2/R4ZT0z7r
izUHP1m+X94ZmfbFnENKrnzuOfvlM/v6RJe7wSL5y8uMbdjfr5eHv566fLV80EnZowz6+yRM2khp
Cow7O0sk+143qfuHKWAED6+vYiPezctcPQ44DZcjQE2maL6peSUJlqXDrdkdGRUKANU0QLqL/JA2
FE8Fxpe/N6QCojP6uh86SCK0JnYepOHKjTc57DA4uJZfGs8XU8c0IvoS4SnTcmKxNGjfOik6y7u6
fC41hS/0qfJFsqs74BomiG/+gKf2NUvazfIG/uPtXx77t49ILofp33f968u/hqik6374XfTT0xKm
WE5SnlCwqoep8yXsA6947FR4UqE2rLPJIW4hTQmHk+y4dJ+AoQb5k5Dezg3DbgUICbFUOiDx8sg4
kPjQdn3QFauSUvJBmFN9YQSBtdys3p07DhHr7BePoeFEhzQYD5FOTspUYjvoYuNzMhr7WpX6iwOd
4GCSR5nq9SnI7cfKr809jZZPgtEaZ7zigydQlyWYax5ToqaqgVxV7gWC+MtUa2DTM/tFDJUg5sv/
LFmsiITFh5kMfUzUJNd6lQQ/qrowrmWH7VfZFvCiUcNxIGmNufqPIPbdbY8Sc48CEnhFhBUV8k5n
5tqqjFp5S6dqW3dEtYR6qIhsYUOv2eNHMqkfBXybUyLoQOk6mycmTCa1QUCwaoP1wko9k4hHHBWB
oXBtEyqL5Rs0QNREd3ALMYFahV0/imgkq7gE4VF4v4owH7dYQoN96Axoy/TgqSqi5MlrpmoHw+cV
oky7YTiMUB0bxNoaQcWLfHA+zJ6GmWVMAPQjoiM4GW5RSbcqiQleqZLyEgj93Rlth0tsGKySXIGg
0utrMfozrqv4qUE7uvQS/mxWEAFRdXear0BFJjc+ZEl2FcLtD5mbPiL4yF+6PiJE0rY/lTnqb3W2
1y2nPJWa5yGvwuHrm+MOlatP7dJDd/EjMgQRozBADtBk0jPg8/g5eda1D6RzSvA4FyGccaZDf3Bk
M2XWc3eF/ZlMjgouxBFOV4yd3y/e/JS9mPWimton7hTZWmR25h5bT7bzIMC3qjunLuuHYzTVHa8C
oL/G2GWNEZyr0kcPpynq7HDaVGV/68cOL5WhxqckrvdOp8+Awu7RbBUtFMBR6yr301OEf4dDTbDR
40Kn+d51ssPoUAiGmKKIjFWcoTx/bDvsuF1v++esl29R7xkHu0wOsE+ybTfSQ9QdiS40RLzv96Nz
UoP2o9tnqf04qhRmdJwT8JPH/SkxPjVNIzalZ5wwNhE04wljVuhWzsFyiWy59wEGBx89dCKvAU1s
2I5+8ysPouQqAuON+Q0VLDv0rYHLibO7vKqKAwuROj6UujgZtfccS/Dw+cfEyPmtDT5NOT7Bfwkf
jcT+YVW2ukcKi2s5jhdGePnV8QSLWKD3xFIq/Lll81ar2nk2q/SSgcI7N7r6WdT0qKIudi9I/YY1
nK+RDNQWSX/Rvfj4cAZdqE2Rp0R2NOUbxiF5YH96QBSh7xJLnXsbH4OX9AdIeex/i/rUG1OwMU3B
f8cbTKa5jVp3nF6FzODfY9MKTXUH7xK5UfPoQzWsS/eoJeSK1FR2oPQ8SqTMXIkJb3Cd2PqOoQ1Q
qh4hVIw97uzHbrkrM+YHFVysU0DoVuFgejO5rtZpC4cV6QmIvOBd9WZ2tpsJXrTZgfaa6BGOOrpv
K7StE4WXWhU5hiCjslaDJBnKKIjuyElvH/jP2e1rD07dftPKAcN5D55Y8wr4acW3WHpbnlJsLTx3
jO46earQ9z4hPXg2a5N+AnexAkmLaYs2xyJ9BtlkXAvpX7s4bcD/aN91dsXXVoKJGmNzJS03OabZ
lJ8Zu/409fIlUM1LG40+yFtvXzrTReTyW6nVV9dBtKoj+dQC9V1vAdyXSGk2IiDNch4/GtZvMu0H
I6g/jG9mWEwXLca8Vx+k1xkvyUjmhmUdyt7+MZidu+9E/4S15Y+TinqvMuYmxPPJDBRcz172pWFC
TcbmWB/y8clPKn3TK/LibLeYnoeeDqMFELuwXPhp7FozV2ivhqnvPe9sZsJ8iQknUowDzk5ldsTw
EhsyB+U+jH6vn8ZIP5Rxve2d8X2CgLaRUdNenR7eZllWwQbJqT7Y9TkqoPspEnWU6H3iW9gBjpoX
7QT9qAdXEXidDMTQZnjqgHa2nXw2G5+WliVvcUdqi58Y3TmfPssBU7ZPu64zh2dKOXcDMG0HUHP8
ZjXpxbIQk1oifg4iN94ZsYA529QSr9sQv2pW2BNJSCNsCpD/TG732I8/E9OuP7UGLpesJjKkoCKy
dqV4BARRvp6nxhUO6YEeUCofx5ZrGhQCSVQIgz5OiHrfTY99i+1meSS0ovpkqeJ3KrC5u4BtMNKT
na2QONqOtp8aaihzSmIsTJwwshS7RPJ3bNEjrhSqw8c3cF50kGANkYrXkSyfOioJ0PFzcWvDruaw
zpl4BDU3qrip3MmOdULQJMfEqnGJV2i4MHiuhKzSjr9cp72OpYF4eUw+NL32DlExL9s5veixIKe0
pqik9KpJCm8VrfsR0UPX7idqqLvntrujpZfOQfmat9H7iswGYBfPWYpY3Lb/FGM3vEkHjIZOOpId
ZslTk6HkbJJop5diAuiffljxSFJNTwRYw5z6SOy5xxDQrfDus9DvGLuwlbe9XTUWEf3unGsYXVHT
PfSlO7zSWuHw1drpoXasVWnhhfJdd66Vhg+a87DVBFt4vxqCiy3muOmJtCmVqms9PEbyO39yOgy8
C9vRmL7FLnTnUQcWAbesYXJvoQi3aZmGvDMrWXivbYnnVNeceg1d2UO5mb5HWRsy0TOnVTyYzbZ2
R1pzOrNdGcKI0Ru4YlSq32w7e4WxQfFKizUIq3Y9JgOZdLF6SZ0CaHVkp9thiG6qpvspXP4JoVmo
8f1sP1gj0YfYZnu4vEfd/WB4Z1x1wBe8kRZ26u8WiNyZMPU7qpnMlcyZHpXSKCvb+OwFdxX17tos
sucy4lDuEx+TnMHyTwnDUTFON2OyxDFgrzy0XnObDNgmbqTeEnbNdJCn5CV0u0sUgWSonHHaTWOw
8kN7b4ngV1KpDDU/p2uLgGgjvOaqzeBKNYJraGzvXbf/UNVl+wDSy7pwCg6XTv5mmPPkdKb+y9IS
GsmB+87VS0LP9taGja5KZt5rPOXTRxy55GmJORnQqqgZ+xTif+oC2gEUuws8AzOrMwSHJjpyCdXf
9Kr49CRMmKSB5JcQXjraE9RS4EXnKYqDs3Tzm+HCyJ1Qj0AQ7RK4POw0amrpM1vxDgjZo9bMlVdI
vnvYpRDE/MepKuo9sJJkp0+gr0xDltssq+R2UHgo8CTRFiaONM4HBBCCmNkwFe73IMp++DFYDCdz
q/Ng9OthUNFJb8GwpulAdFlaBfgArLtf5P7dKQaSqOhgZENyYiS4p5VNX8WevldBXp4qFgPglVAC
4fyBYYedhbYtPFad9STQzGDRc9t9pRFJVrpphsY356cVA7uMYj/OLIVdyTwjSqBfPCPixKv0iBBs
9RZ7g6cjRApw2ahgPKYmTNcc3mRmcEHxGKoWqj9TKuAc5cK3l576VZHeTp4SPiPW6twLT1Ua3FGB
3kyDZotRYeiZPCTNORyH3PHulSi/SyM9JZ3UsJ+Z8DMnL4TH6+L2hI+FXTQQaCJaMHVG/iRGrT8E
Pum+SvP/UPBYJ61uwoc6sKcDfvGDy7XtZrrBoa4GqgoszbRw1YfbMICxtS55dfT0ltvNUamQsslt
JiwkFc4Y7BG4HuEhoylbtZl7LWILK0T6w5Gj97towg+7/A7FQT2BkSGm0PpeIi29ge17L4IUg5Rp
5xtTNiP1JokAlXCcvWZ0pzKF5E94PDi5wsgvbsUOmAsLcss+xwbrHeP5d+ZOC1Vg5VaB8dJngOm1
JWlm8o+Y/hl96f5TyvqbjR2RqmVLsMiIdg5xYb4DpWjuDFvhai+nP/TGya0ueLNKj4+vAQsv3XE/
Rcb3cggvlEfN0bdcYhSj6aonqA2wYPfp2Yvy75U9GHczhlJiVFiGnbKcbrguCVC34Hr4gB7DGY1p
tBb0tPY+tn53SJ3wSEyrC5PtYrSts1KRUV7MuH/M8B+AAkkuQZiNeCAKqL2GPEYBwSCe78eQa5Bn
Rgn+MVsjVZP1dUW/pGHI4dRMgxziyuJeruu5GE8xNn32FvObTsDW97iM5jGxt7ruXYex+TmDYmwG
1OfeJ4MBgtuhc0tCdo1yZAQMr9+KYW3Pxzgy2TVmLXkYkuEPMsRdbFT8LMgGFCSAS5XJuDpR1JS6
faq67DfMzWmNDAdCMKPjo4t61A1z4wkL3Vvsa2emNOU1Uj80iVDTpwl5RxAt1lHF9X65SRG7Xqp8
fIckiB05NvPzlDv73CcJiHk+PmGBEikDJBHbY75ne/PS+Hgb0m9NbSOVDIyI3FYZbm10I5thYA+y
jJ1Ksz+KIbQuIqze/rM1AJr3EKW4aXhQpWee129H5KaTI4NzwX4EDi3e05SLzT4N/F9M/PcsBt2p
atLHCm/pKRKEAoRiPI2WxweuO9rFDgZQ1ZWJY0RpT/Yw/mZ/3ey10fk0VZGthVbE8IxKbMoaG3fH
+caAzz/4aRwgyNV/lZMc0AYVmHpspzl1XUycVCD3sseSFjfYL5iqhGsdi44pbPKDC5u+UEkP3q6z
gMBMEruzIK8OtIDNQ9VyN5aKAKpy1I+aR2B3aaflpimw5gsGHzt2xGCUOLmIG5PZqSh1sRnz6e5m
ubaehTZdzeymSCqCrPHab9AnoL4CXt/tGURY7075SyfCzBvL4dyyGztQh79zzDSnxnpq6Wo8pmlw
1SRdmlbX822HHw9uHNidluQNDtPkIYps+9EBWEB/4aGxRXHJWmtbRDnmTp1cPraExKTJgBIhJBHH
pPN6NIXWERZJar2BrGsbFTn2MZsELXqK5K4XZG1EJITS4IIQF3vBLoZ+u0KHOew0jzoTmlR24pfB
s+AUG6tx7zYuarcaUKU2N0igf/0C1xlelMTGFvW3OAmDN9Xi0cwK3Thx3SUrXM6xbuwWsQabxwI6
GSoHO98HCAU3WMLRyTndhqlvdc2zstq1KXYnbSRqXrOEWpPY4mqt+WSP4nc5MGONmoLIptDpzkGe
BnuHQdmqaI0/WqNbF6/JN1NXV7dhGBrIY8lx4igl38vv9kBGJJNphttxmBlXLd+nTUmQCCMvhJA6
Keeuro6lFwz3eBJHl/6MFg+3oXFfpdQurgV42PaMdt0F+gFxx3hpRQBFJY+6ixdlN60CzQx4Uz9E
lSOu+dS9T3AvvD41fw09fsI8MB9CuzNfB5bEoHWTl74GOGv33rUCG/sjyPttbWc/TTOI2I+bz5Wj
Jfs0REWBiRUWsNXljx186wCeEYw9GW5K/O5U5lhMEZ/ckV9ah7DmbCB1bUMx1uAhc8XGo/ewQq0j
1mgp5y3D0OFzxDJLMuPg9RdTEStalObGC91wX0sYtxZrGopvUpFafWS3PhclwjDEMZLsERhfMmmX
NTFkiC+nBLGjtIYXyxl5hYz5GRiE5kYR/oI+6xiquAEt42NP6sKd6IyOCQYWhqa1E+Z3+kdABeVU
Ne9xKr/14P6PnWOKJ8NiGCI3vl2PWF6xJPg+mxfdxj8Wy6hY91H0aTtpz5jxKWK5uMZa8Scf4XJa
bMn9FNZRA/dzM/YILpsObBtOcfJj2eqtmKNo2z5LjpHAEeUB5jmTK6CNWJbKEny4Gxuzh/1VI2Bg
k/qJdmAEb6FmAuDbhia285KZfZPb3jFtR8q0lCjbtkxIgojsLWd0gVCSE5WorzbUbmahGF3V9gay
bnfSQd07Meqm7B61Kj7IeZkdRnDQrRdLGHnVc5p5PiLwi8UIf4/OG5BLYW//9tf05kkEVNQ1lNzb
OLFdqLVMbKcifB8l0ZaR6Uf4XGVzs4Y7V6PkrDXet6UFk3mDvXJi09in360yM7CDIwgqVy2n2wRf
4mT1+rqJUhJOCeOrySdVyWDficv45eTuKYDbsmmEjlI/G+AaK+fZaQhbr0DjHLRqpDoog8c+gM+c
ypo9q6XIQUvlH172o1Ulr3kRmeuGlunKcmDCFtKhOOrpogyzhCMO9R+tIaCyEy6D7JbApdxSHDtx
4d7MTj8mo71VU53sJCLutTsV01aLw2pvYph+YATHHNySRG8Z2avfJ0+BIvkG5A4JzD0FiKv3+VYP
Sntb5s5VNV53kgwR9KtdhuPRkdbvDonF2cidtTJEC7MQ9USi1xxugQv5PNfUQ5RyhUuoVNZT4gGd
gxm+wqtDgdGjcWwkXvm0z08iDW9DoW99r3Q+Bnkxp9g/Wzl9pFzgPnHE9CvVavhwesfxVE8z0yEJ
qbnL34sYPlT+ZyHd5h17owth3fHDnc6L3MSc8DcX5ptjvjrw2P8QYLEa2TEhjrP7fW98UnAlt3Yy
6fvVKrtYfnnvAXaeszKD7FoiT005m8lCGFb50NWXcvDPTmQUT/RtzZWRkJZJNfXaigof/MxvzBMH
o3LnfrelrE9VhEei8+yEvNPQBHectZuxarpj7hNUN/Py3JC0KD1HkyTwf/edzmQ7YLYfRPHLyEgC
qS76kKI0VqICFYCquNs3unGeMmlfQmTRGJkHe3wes1geyIaItrSVnNXSehRRNQF3vpupoktPDMTW
bsW3is3wWbjaWx8yf/HRfJ6iVN6aZBYvBtratJieAlaIjkPwJD3hnZabTLM55pr8KfNCC+Wm/Ttm
j0qMCeq5h0ErPkYBALQpz0Xqqvc08dCdxpvCiLE3FJCwpB08Z5wIp6gJyAII5rMahNKDymhxpXF7
QwnX3Ex4tUGoZ6zxG92n7aphsvGC7E8V9DoZIhMXskZerDTXTwxZ2sM4EQoUl3EL3zPAzKGdKwIj
XhMl0sf605wZMEmZvnJ1Ns7FiLWecG9bM8WzjrJ+kxtkYyADHS8BoeDalDYAIgC59E097ZbeglE/
sUXBtj9IgjkSFIaghx50v072+i8FCORU9az2qaU9Fy33zM4BamwEl3H2Rpe4qCutro4Y4H4kVedv
iDHgjPIrAJI+Xd6EqOSBotazC7XH40APKzYJa4a0QMMm2Y8iJ5MyNsI9ChHkQiNY9DH3/VXvQu5k
M0I2eFg9642ldgPm3Da2vKfCG3dWi1av9CF8F+mPdpoVNL1sngqs+sUwAHZkr3YCjuSTSESj0EjK
9lRp8Q7mnX6Li/KNt0Bu7IkSfLSMuxXz8gsmlCvE7aBSfAEzuPDstUVFvEOjWx99OiyxKpHsueZ5
zLRPbejdXeEDCPNKeKUyeWujXO3jcCBXrnB7GqvJJSxSgt6yHkKTH8mHUHX5tU4/g7JYJ76ZfwhW
Uyzd9RrHT3SRKWE1hWmJrUP8xqpwExJEFSYODTz8NwfEM62O97TMwmPWaC+WbOW1iVi3PNsId1Vt
rGMVTI+16ot7qP4UDOWBarC7oOUz3t0YYJlKZ+hC8a3WZXMssYwhzYMsA3ivRyNbtJeugDLWO3OS
KOHyQ+9cMB05FzdIf+ZRlR1Kf9RuDPufg4zRB+26+qqGB18PHyaaQc9cc4B+Vrl3Igo2bECQaLg0
933wRN87fda0P9nYljtmhiQmzVudQaZnRWfkkukZSpwo4WgTSXx2U+sm7LK8BYaXX7Pm9e8ds+e4
QJK90hIEe65deCfAPcCGioHgX9vmTWZz9pKYAweJEfVnq4XU1ncjoRz15O0Xw4U5UEGZDTtKRkXl
jjgARlOuf656RlYAw8rzMIr3bqCTpxv6vWRg1cSdu8kUcHhPGjWdKHO/7BR5Cah+hQYctuXzFaz3
vtMisHW9nZlM5PnppDDGsOQMJdQdQhwYkPCxjg114z+gQvfHbTaYMMrCEiZ7hsCJD4vMzMJYow6F
yzVVH1Mu+q3qkHBUkQHTv06/R/N64nlhQUCR9hg1gKP0flR7dIzamjLS2/cjKd1W95gV1nBhbqDt
qkHFjDkYO8qGyz58iCawidQt5oq1oCxGEkPKV8fFgWYXzKMZxVaQkwUApDzpmkvzietwZTRosrxi
I8LmVDmAmRuJbK7v8ZvxmtAktj2hvzTkImW89SXbsorsn9BLweGN8Rb4NSAvWXskOCDnt8zWOsvB
OEl9Ejf2yZABPMh0fgyRAx46yQQ5LPu6dYwXGvr/wd55LNetZFn0Vzp6jhfwZtCT6w1JURRJUZog
KFGC9x5f3yvzUgIfS9XVNa8JIhPuWgCZ5+yzNkDolBjrwXKG6R70V/wx4JYVTHACVWf6NDS4DpYq
ZtJon9d9KYZn8LJBiF8RXKDQCLAf9lgTfiF1h8UXJTSTFur3jsEnRcKbmbhMZQZh3sEtf9hGYh4V
xsU3+VDiFo8BlRLZXw1qFB17BGVr4Kqsde5ZEzfPzFG7g8rvplT6ui5xcVJQd2zqOKoPOoDzNM3O
PWo+qmhDC420KJ+MCBGSxDoVQRXf9sQz1vZIqLdp4/ZUIrcgp2nflG4bbWYmXFe1rX/27a9jYLeP
/FgP0eBCgY5q8OTQqwnDjcw71RAAiak/9EbxzdSr4cZ393rmNcyfmQCVPpYkqDnv5pCC5LHe51ZX
ftEdZTtk0adMH/Kt0tnt7VxkR7OKoRCG6Vpm5pKUS73UBrhyGmAuU4fqXVe6dqOb8dmZ7jsTAfpU
pB43yBQKQzgi0AL2bbkGH9LzNzpWjgozpavU/KYgx90HXSDovhWPzc4BjxoE6ym1Q/hfmNorWuI/
4py2dUOqR3KtJU1czcM2qjGydQMUzOlsBptmMkByZIRg2+HcYbNxex+ojX62TPxw4keGTtUGMXPM
A7lWt509H1zfIFWi2MZRz7MHpNLj2TPH4TyRKRobyzh1Q1Jd1whW9p47f3OMID+rupGdZauwwLQD
PnwMqrrc+UYxnwKThWyNoIDmUcG9OE6ba0chsG1TaNta6ARqzcesUUc25kYByumuuBsoHyKTzM+c
Q50jIeWpeGnl1Csks3YPjL/G24sy9jrAcg0Y/Hhdk76X5WVA2WGFx98RYn0ACmh/aZivhJ72pRyd
7s5Io/LsDJi/tZCWSltxzkYiigoigoFNMV/rfTt8NPAfaFPsPsxkb07wtyO1A31zLsqm22Bjoa+T
9mcRZeD94HWTfiCqi3qdh/IMorLPAB/HjL+yCL7T+GSqEHC00B2B4BpMIrP4WeojxmAiPD1E1TXI
PnwAAh11+ZATyHTdcu+G/X3oxfqVEnKnJAz13PFGYrR6K9QUP7XWgiJjcRnXqi30Ku25N83HTBvv
kOd5myAuvgNYzPaar2wmHWsna7auTR9DEyilWBKb+FxBxT55bn+uSRedPT+7Krsg2QwlZbxmwajb
aDvKNbziRM74IaDu/cQwyd60ZLmJnvJ0aJ15JXWyfa3fRCW+CJFQKueKW5IOBNWZdhkEeurotui7
3V2TET2JBgNiKPRL3Snvu9SttoHLXSJXfQrPyU5hWIdrXdKBO8RGjEsJiyyyOvCv+jqJtw3eQqT2
CusjcP8Ufap1jK/RQPoPRgNlx+JuD0AaRUrkpMRG8+kZaXiF6+EpUBT7mlAWw35d2UZQKx/c1PmR
VeiieG7uMzIvGZ4IqN5dzEBiYrqzZfEcmIoDwqrhMCBByEMCz1V/MAZVPSjZNwpdin1fRB9CArIr
KkuaQ9PYWywE9kkXO9+HQwNMf5iH7q7Q6w9uONSb2lLSzdAR/wQsYeMb1xubMPE0Rtq69qHq2+sY
i69VBnuIkBruDibGBVpZrnToibvBZ5bnIJqYvLzaHry0pe7FdsbdGHgjir4MN4u8+z7GGnFJPzka
k/NQaaRIKidRVqMJ5s1socW1pXD+JV3JSFrf2K6nXTNB+ViD0j+VVv0lMNQbvWiy29bCIS4agmuA
ZLdTF+IJq6b+hhshLrMBBfVqrpIPI//E/E9oHocbxXTUYz03d7KeoDW1ewSexbFtGReZZvwprgsc
dXP7sTUdfJdLkFZmobxYA0+KLEwqbMk8j3KbgTI9sk5rO9WMq7xtn4O6as9RP6GaQbUj6/L+Q0S5
n8of//Pfzy9ZxPiZyzv63r5Fm+iGJsgJ/5yIcvNj+K/rHxQeF3847BcRRTX+UlXTtuCYqLZNFftC
RFG9v1TLcNBAMX1xdJtNlNC04f/8t+GIgwAYc5Tjua6+YFEM7S8DHrDtUgLuqBJk8gvZ8krquNBs
gh/Fa/8tfAeUxd/q+yzV81RTg4FlWpZme9Z7dkAVU68zBDmSnApwMcUgDLHKbt7z9L6KXbtHek/q
/YSgnqm/7RESDh38RhWclMII5+QKdpmJc9LWsK6KoR5PTWgPl4VhRuPJ13HOVLLpa6bp1Un6AXN9
QiaQzdxF9LyVTWkfLFtykTh+xQTG81eNQLJLRiLDr9sq63DhE9ULcqHBDk+QH9PHAzE/RtmLK9TB
npD/yoXzuyW7FBDhC6spmPQIuSt3sldyYiGh+hKiCHCZEuqMClfJS5Tovk4IdpeubHkaUFR/ouBI
SDglx9AQss5lYXVmuO9M65wILbPkKy6QxUGxlN0cNVdyFR4B4xrHLApGegZEqz4PWV74i31R3KVa
U+/8XhRDyLqIS9NBTQKZ8M5iKsV32kzIRkS9iVzIbhzF+VaDRYgLQkfEISJEMTcOtoGWEo9n4eWV
Mq/Aj4F7V9m/tNl0q3TGIIJkxKW87LoNuw81ZdC7qWGknjPDdBTqSOouavfp2N/7cIo1v1YPlKzd
I9oMV2VY3wxaYu2xGtuqZRzchmQU2/oMFqE+m6LFc4wHhKY9A1VG/6EQFRrMfoe/EdTnBHRrMYCU
ZQjOyKg4BkLiLX+b2K4eqDCr/Pk6181H+fsFiAAo5TVxibk1i4HskN2i6kMl5RM2n0yMKOwfgI0Y
XgllPv/nV42+97u1rDPKAb/opS/3WbryDMs6Var+q7Tf1lOHE+DvE/6L07zfLE+LF5v1WkJw2Z6c
6zmuL/UE8jUBRvPm3r0H2f331zH3trAamQlZ/y5ayATkdenKllzXp1QPKJa3Y2Ly7qUuX8Hylbzb
LLtjjnuw2mFcLbvhoJV7suWnVFwusuxCLt5UYUil9dKXm+sceupaHiO3XGpBliPNaN4DWQjXod4y
0BGK7WXj0l3WLS//po5k2Sxbyz7Lu8nbql0pyL03y85/2k9ulQsMqr1djXJzWbUcuqxbPtuyLmn0
D7VtT/zDhZuBbjuYu+bBLhQacIUCpxOlq2KuooGRrXWlm9fvm/i4lCdlCj6QQqEMxa6ocoSIDE9Y
YQ4lz7Gc7V1XnitxhFGa3OJxseHuIF588mPz0DIJlfv86Ti57nKw3Ee+kcsZlv5y9Lt1RTbqR6Zh
xXGAPXQq/a8ms84cT3UbHm3kpaN66UepPc5ruelN05oA1mKNzm30/aaS8ZTBREuaOTjiZjHlGE5F
UU59ltD/92JLLR8Jb3YK5K5ymyoeHMuustvZjF0nqLyxGO4Teq2YIlCnKBeNFnGH1pS6280T6lOx
Qe4nW5asYlz68uClu5xmENWPshuqlkduR7fWs/h2MvDeJ9mSC6tgXlS5CA7ebGgb6C7JVKxIPrQn
7tBvF39ahz1DdgIlKWsiZLWCbMm6CNlKZlF/JbcE2ngozR5AbZt46SpCQniaXIyxtTy6FFW82fnS
lKegLoJTtLO7wyYsPMQZ4we56HriVRnuEMDhHcLG4uEmF5EuboqiKzcQ6GaOURafVWKZR1UUccqF
7qgDVRgxjn6WFzyN4qsyGvy/ywYcSaBSgj+6ON+Cn5mojubmhKgbvDWptzcLuS4srG9qPpJxxsP7
NOKmfOrFIrf4vHnfIPAq4TWKKhDZirHK7c2iPGL/ap0GsdAwndrbkHdDFRXW2u91HKPM+a72C3R9
ojJA/uby953Ej5yi4U3xJONf1Mn/DiZz2Sk9zyjZOd6gvCzJsTL024GyWflNyC/Gp5rPpDYOs2/V
POGEZp5kK7SwppKtye6KbdIVJIYz4XxhiHJZfTYhPTMCRMSHOhhAcIEDpYl5NNL+5qCP+CEJw3li
ZpRwWYaCIUjpAIKwsKvcesh48PxU8lUSqu12VCBrNkS5KCnsmFS6KNRH14FXQ17YHaEjS+8eU47e
pG+P7JOdLk6XlbIvt8hFDrk4QVWHOJsyCcIFsr9sf7OTPInsp5iU7XS9vb6ccmZkuPF8JnqzYnxy
tSGj4rcls6YKvDWeWK+LMYJ9Ug7GQcsOthZYR11slwtD1KbKFlpdklGyL49c9mkVlS3vdl/2qVGP
rvRZ9de2gFTLxUwOj8e66PMvIwxeiuLkP26f8JdeFYUbU/H/t33k3v+PdXKXy6vIQ/xoeAko8sQS
5dfbka3lo/bjALx5yry1/FDy21o+7ruu/KCJsrfmj614IC0LTTyElm4gniC+eHxprb8j42jzhxWP
lkI+zZYdZWsEWo2Z5O9jls2X00apkRNn/PWCcqUjCPF4U/7tZeU+/3SdzUAebzpjZ6tIgXW4Dye5
aAN0ypf+m6bclCva607v92xAkHD/+afb35zp/a5v+pfmm3OP+shVR9D1cup/2C53naOiODbay5vX
+HPzz6+0vOlkIrLolfHuzTuQzWWXN6eQW9735co3h1+2v3k7BkieBsxmrCT6m0X6u0vOhFifMh3k
Hsv65QDIUJg2zPC/fh/km61+0q0UULVsyi0E1rTLS2ALnp+yaD8xcj3JxThR0496GIYW4i+o96Ip
V8rNaVsyG172lK0wDbUNdokUti2b7U5MluX2N6cjetyc9KEsgWCLptx+eSXZj+v5Hh1Wumu6ztMQ
jPC+5OGy9eacy1taNvNz3ylaLqiHI04stf4or5XlipBdM7ChvV+uC7tHgb5d9lKxddn4Ee6XPE6B
1stC11COgAYx1lkWbg6a2suJ/TpjZfIo8rT2FBft60LpZwFZF/1sxktnLZvej7qzotPoCT8BxAHc
58XwbBTDuaWbiULrE8i7fC/5BpTkfmWwQwRhMnDKabofUIRefB7kKYKvMQF7ZGmfAsrATkXXP1Hn
n52jhph5q5lfw8n0iNBzDSecpvDOHhK6LfT/14m8nMMvU/o5qsOtGfCYQaIWn1UcVGqE74c2TIyT
bfAwt1tnnQjLUapu9oNpkwzAPNYaz42J9bXKIIw/jFaDV3Dtbj0r1iaukw/L3FWGIuQsNhstfCls
MyC03Wun/wTs8hZszb8I2BlUnxEo++cBu09F14b/tXlOivb5bcju9cDXkJ1n/wUeTfuFMLYFX/EX
xFg1/1JxkjZMyxMROwGFfQ3ZmdZfnmmq1Ni7uuY4jqA2/iIZ639BMmReZhsE7oCb2f8Wydhw/g7O
JGbHOXRV1YC7erqKNu/voDSPWsfWB4l2JjuJfVrol9vcpTSz023szZqE0WiI0LJpnlxcNtfklE/x
2DzNmXKbTqQT4koFz4q1g9nbDiXtOFZrB8QfE8xVUmXDbdBtUifCgorRjo8CcsVwZTUZgDXhpqa7
Igy2oRa7e5wlkbB6BHyK7K6xuycDCFWg4nRAGewNfkH7qnJvNQOQuVrMFCRi70axBubTmveFspVP
nlc8xPN8g5fdd7dEEYih9q7LprNJMSD8Jwy68ysrwXI3C51ryoPxgNKTu6KNvhnxDL30kJeowSuE
bSBYoClVANzLDroPOTSkeuk21UfrShPOClEk3GDyVY/WjznhXjXHMx6sedlv54YKVgBIuEM0x350
641f/BxCdo7IjK1a03wgv09uInmk9Ivcr8Fntki8JkPzkVrlYpWgS1x7AZbLmrml1gq+VqXfVWlC
xQ8ZswEiGQIMnhKdt3Fr5Wtr9fcQN5/bTd+TJG+m+KjFdb3WMRlDrD5vlbF+IHkGchEa/ayRwRFu
TzYCxC6wKQZ0WjQCj2rcX/eY+qL5yK4tbjxpwrfQKJTxaHl/izywWJMDgrQEDzJRj3ZcYsk2HtyZ
1K7WJVdzTNQR22Em93r0XE1hj3dRhB+Gm7wU6W0SWNB4u09mF+xszrFLupIiFAzfN4OO0M7AbCPo
AyKwinJDJC9b4zv/rc4S8nPMBao0jTBWuqO2qrS/qyOglTLFlIQvYSqL8W4a80M89cnW++YmcIVL
dLBl599bI+VX/NY6z6P9QIUntRIJ8wZsrDUc1IgLx9uapPKGx+8DsUr3ENbtdVLqJfqs/r5wTWqm
0+6gzVay6x2UVVYDQIofEzVTwl851j5n6WhAb2zw+nKFPr2Kd8ieSnP8SGo0PVhNeAMVB0om0tZ1
2OdPmVs+JWGChaX6SLH5Z6rqyM33Zs9YX3tM8vz71F+rXn6tZ8nOTdx0VZkUdFHNg5HyuCvb4hOx
Scww4PDCvMYga2BqjWjSzrq1Efi3ttXc6CCwlSDaAFC7m52C2tPiYM2QLSyj7rYqpWRGkZzbcdDW
RmtQNvh70djoDQrAn3C/ArQaSQJDX1QXYtferDREDW6LTJFi1cRFZDWnxPuR3qBQ5ifSKUfEL2at
zeYXWBs908me0kMMu6jGJJHeGx/TtjcPgapgDaAaL1VfxxvIeRuvDo++1ebwRUl3GWJ6PIiZsWwt
65RKW8GRlvEtuegQyl/Cf41oWa5nbDF+fnrdyGCNf09GOXdnLm1lFtiars5et705nYBjmCXlw6VO
3GEckHzxx7z0MI9vqe6NYrwW9KKFEAAFcoXsCP2XRbG02fDodrvou6PaI7cPtaoPVDvCayEekeVI
2FGnA6Eo8O7zhM0pyd/2BBz7tTUY5S21DQjlf6+Se8Qi/TtGwqv+1/6wAF6PnHiWbGaL6isZJJOR
MWGjnM2OTu2xTrxNrlNl7E7Mk+R+OXVux0Ddy85ypNwLugdHRYVgEsIzlOsuZ2rl+eSKPkLz7PX1
zq35d1t98anpLH+X5JF5D3TgPE37ckjiZ4wunRTAZBe4xpeheAApr1GzF1HsVzjVrdb41WpoR/Oc
QbbqqhY0bw8abJrq604PdWbO+Y0tLKO6Fl1BXebREQOivNdXehjMz2PY30Ej8vQZi5hSETRMMvdj
Fd/MmW9ejVN/n0UKZq5UUmIYTZGcPqfuqXZ0RLtB8UCNLaUchnqllGW3baFPbNMoxkSoPXfz06jh
GuRORJj9+ak2jFVnKV9mw6WKS0HNOI5xe1NQC00hGeHTuXmuGs05KLnRHBCYfDNHJF9ICcIDmDT3
IfJ8jLERJGHpZG9Lxc2Oiht8qabuRx52zR11FMWt3jtrw+23jtJ293PeUUBQ5LedT6WjPbbFZ3tM
4H6Fd1kc+juqduttiUB32zjqU9+GJNyCyj0lHg/cRus24UtXjnidhB9r/l3UV3nwuonDnLR8QjWT
dxXuVS0mVdGKy7hETxVkwRFebbi3oYhIukgsslJhjR3oQfZdhBJG7x1HGMrZQUYx5WKO/A997ww7
CRoZI5VidvSkeJe5Zmesyt7yuUREns1xeu2YUuEw4kB+sXMmdGETGPLSVS3iEXIh6STAOfkzLv2p
VPV92U17dJHUo+oyxiQWLTdgEc79HdQbcU63wRIcS5HJChKoPPXvlly3dJ25fFRypjxLDAcNBRFf
4rkosPUE3zOq+CIF3pIMTaAcjdcRJurrrIUQvba1ZoUxXHSUgTa5wJQCzy/ZvMRdDeuzDZ9iK8Ny
FqMC3ezzo0Y9FkZpLCJBYVu6Wgg6wQ+Aa2UygUowrEHkLHKpIYXxJ9lXyHZt46T8bgYz2VAg/TKL
yT+S2Gbq55QbpJMzgaZxL+HPYhpcMGg9Jqzid50zcXO8sGPKzN5XgIflrxzGMwb2eomij/zH8ivL
WKsMWMuW3JBOyQ9rUjHdEi7ZEjazEGeWrmzhnwG2qxxfbbylM7dcLIbeJWWWaHdqO9hlpOnkb2+i
dXv9G2gyyhUozZOfNxZ0GLU8qtE3GTCFmIJaLsiLlfxGZ/GVyUWLffy2y/2QK/fXOvl9U36h7a2x
PQCbqgVx6nWhCDLf0pUtuW62v1RFjPfuEi9dYshJhlg/oVhsLf9vy2L5Dy5/REgyR5ULa9/LUF+Q
uh+SvJjxEeN2JxepSPeCzWZ+KPtDRNFvGlU/ZPD08ttdrlG1IEYkmyRmubUl02b54RzpUv2n39Do
8IYbqOKTv00vr9nLlXtpW3H53Yn1hgoUUuPLT7QYqi/rnFykCtI8WS9X6yUYKH87eTXLLTolEyT8
1UcNl9WTvILbuiHYKftN7HDdRb2THRn2raI8FcofGckWMezQIP8vL6plHSmoPbVE5n6kIPLU4MSA
y+fachqKDbUBwKKw6pPbLjuIdZB28Ka1EAB6KvdDGemnfuO19W4dcvNgowhtLuDpWTwb22iHjTCW
seEMR4iE4btAbe6FGq519Vf5E2oiKLz8onAYuafJfhnl9qGJgfuJq1FekkUThkRUAo07pYW3M1iF
4HDJIV3uszce+KHLJWmAIl0Nc+yv5SVpN8gPtSYNt/LiBOTIkE8eVBraxzzGlk7+0G9oTvKSvRC9
6srnz9slzECk9kGi0OQv/abfAPbemHhec2sUIeYl3PsmIpz1CH+TNt5dUgDi9myJ5IDsypZcyJ9e
rvMLa+XnlXdYbpeXvIW8c16anP8LdRxhvCZHv5NGo9J81J6SIju4Eko2SnjZZZse1PNW7jFqjI8O
sik3Sa/PpRtAhEcjaSvfIGOH4Te/TRCJijB2LyLBsrUs/rQuBwdC0kMccllk4quRzXe7j8xVttkc
/pTrU3mcH6hnyyKPiJT/12F/OvbduiScbfS5oKqi3y+sps6zA0CDGmHeSzG2a7spyo1Wty/aIB5H
uZDPmAF5IbnoGy6pZR0+dlxsukpha607+xGOcqZ02d6wRQ5JHhFMIv8oD5EH/+k0csObY1CUbzEe
pliEDx/Wxme0z+5W7nU53WVfSFCEDV2+Dc3oYeKK9yYXtni/l609rnNqxh9FMUtuE83AX6uEPT7z
dKuGY2OX07bvgPhQiURaEgkqbh+hy7AAz0MJDYVWWZ5QtXJ0KZMvbaElp/lTIcYGkhwqRS8BiB5+
Qj+jasG0gB2hBppCUgxuOaDZJ8HklzoWmRkgKUwG/Xr1LiIou66888rgYOxl2PTAY3z1JhXXeyRv
21L2U7YGfyF3aj/i14EM0eheMrOsKaLk1qGKhQSdyq4pnwhx/uA6lPRPTPAQ3xNj6dUg52sTBex8
FrlKfiC5CGLN3vdZum89aywPjciF4v9Qo3bk0eh6ZXiRaAVibKHwYGCqJ56BaowHe4fSkzKziHuf
ZMUu1NimzcITLIJZ5EutVP1iDbO5leDb5jf9VrP6jRk1HakVbr2SjytbNc7DCJRnDKi4cSPTqU7J
oPMXlOaqso9QhaCSrlLIaanFQSpgJbU30y2qGQP/ifI9yrkVkdORlN5LS7VgZShk7A1qQ2PxOV1A
OCfZqvhgu3jGv6eiFHGrX/viOSs/uFzYXdhtcip8V6XIx2Y5wKWVKoZoBXN5dV2FeCK6nZ9tYpGq
HUI4PfBa93M6BOpWmp9OSnBbWcW4k38cKRmzZrgKeLqSL/AldND0ryoPfrYUH6nEs6gyFSFyqRHL
dXXa5118kCow6f0qW8joeC4sK9U+VDYUHGMMLD7Essjc2Nmj0NotqywxsGgDHAfaxidEYlo1qUs8
EoV8phcRbtlaFlKL1mrNZ2RWLvgWXiCVzy7ZtMeML96MEwr9euvQmkzGqLcLukNoVBtLJNblopJ/
NSvcGHE6HlSZZpcblIKUr9tWz774aeS/zfUyUiayD0+UZtgaMGhL41nv9TM1GRODATGCk4uIGCHS
8Tz4SbCv2uqEOYmk400659g3VWU+nvA5GE+qaiZM9n/3KSoaDgkiX79OUAnE7XAq3D7M4ESEUcbQ
k7VRFPHmrPy7MDw/+R5q7sBnIbv/sC6m1M0bGioar3oI58iMs+Gm82HtUJLEuIZAUY9JaYI/yJwB
f29t5VPvUuUdIczehTo4KpcCrb2DRxkJqAyZNAiWba268y2YkEnNnYPpQSopq09lM7uY+Rb3IOH8
Q4NB86o17C+6NoVXQxVCI5vV267TsFMNDqXvXjPcjq+7STXOo1attNjhggjC7aBN7TbSQJi7xi3w
CvXRjczkmPRlvml65y4eKxGFaQ1R5HIaEgKVwKuoz/bnjwmY+UPVONhhD/1Vb1C2LagG1FtZuyjA
kGK2levOYfoxNXF1wKFNeGEIyO3YGEezSW9yX1O2itfkFAHwj7Yruzu2XXcAKEe1UmVhSu3MV3HU
KYSCYU2gcV0PlN8A3RwACihAnHVL1Y6tPnwgslWd69iozrLVJdWPxqCY3aqaEmc4Ocglfwd0A/8V
4pxrUOi4xnZ1D3cNM+g8cICS+JSdW6kZ3VAyQ+CT2fgOl9E5NfHAM8wC174wwJagvpl75wO3M+rN
O0p+Jj3FDdrxMBDN1WEfpEP2Aewx6rFahEECBA+xWq1rNOQT/hFXupur1Ah1IJRMHUvRgoI7xXWv
jZyKPqfScNElNmPG65RQ4UerVO5Tj4of14mQ+RNIpQr/uyBrGp5O8mdCGApNfGV2LPw2zDYGAAjT
71/AV+TFpFFzPpT4Xxn3MPDx0Cmj+GBa08Oo6uG2ipFxyhqvMpzBOoLvLMyxpjpWS9c1kfUpVr/Z
DUHcvH8pcWuC6a0S4fcO8xih+ICYlJO1WnnGoO9qUQU7p/FdZWv13qjCduc3BhJYa8R5yeRhCUV8
M6u5TvkNhQDUyWI8X8H3xrIFIIa17QmCr8EGWntLERQVvds4FtV1EMiNXZIV81UwBdBCGPrvjCkb
juWsT2u4kiuY2S99emj7Fi9YEZBW4h9I0/BHYpy3VtGxrBoMjRonK2CkKTGhJl64RH+ySinFuhmV
ktKPyLEIRhfgtzqSGXjv/WgtMd40AHwkTDBXlFNjr4Rbb60HPM1bFcLHmIERbNsDxXN73/KgoBep
TgoUQXLVeGAK9GGdN+4HCA9nfLOTq8ptD2pagntNqm9wP4p1oRntxQbnP3L7f5W9M22ddNo/z949
tM/h37J2lwN+C+2Fml5FT6baZMcMk/zbr6ydJrJ2qu5ZGg6zuMySL/uVtdP/AuUEc81WPZJpJBB/
Z+2kBl9Vgb5jPeZI19J/Q2ivU6X2Tmnvmp5hcL9RbW4Pnm3wYd+6TRfgFEIqCadrW6jPU2hp+E0I
FeCbJrkC9N3S4eDSfL+Dme4ZOTrA9hpE0uvCwcsktFx02kW7zx0IKfbgUUVpDbuuMLnqqMXPJ+UW
0f5wqDtMlGpw/iYaMTwL559joUS3SMDqtTZN0b6h4HdX1Iq9VkyuI+iGxDRr8KygB8CSDOjiwvgL
g6gn0n8OCLIhQvLHQyAZxr2edThFOB74cVNr9mllJ8TqE9B5ESzltfwkbubxjJVNJADu/Ek2zWxO
+7M7FwPWJG2zChkJvh4gh42Xr+LNaeRRb76lZXCp2u4+amZt38WhKJIXAyeQ2TbaANH0uyGFXhTe
yxGVXCUXcli0DNbfrTOHlmm/XHkZRcnmZTAvj5R9efjSleuWl8nl8Ev2/6H5f7+6PNFyXiaI1nEC
lnUkjsUMQ8qbRKsXC7lu2dAkBGqWrmwFlpiAyeZyyHIaeYjsMtMK12rEUOBPO5PmRjr3/oyXtfJw
KxDxINmkoLmfq/DyZt+9p+X15LnevZTsYlkAjY2g62Y5ltsvwTXZp3pBX5PG9VcXFXe+eAIMMnkk
tdQyV2RnxKAo2bsYGlx2XGTdcpfLOWRzUWgv3TebL3psmci6NOVe7073Rqj+p83yJd68SwrPqJr0
8CdaeVJVJNQq0otB7lnJaamHv+gGAFC/uvQxyXrdKRa7yy7Tuvg03MlD5Qq5SXZnWR0h+6nYX7aW
I3MZfFqOcYXUrINVi62G8kEW57RajuSUEQ4KXNmUxTtLhc8IMmZTAgBeDUJgbmmJselBf2CMqvSb
xPyYWZZ11IQKyneZE+QUwThTr+ycVgERF41wHcWcyxUlOpemJqZfFt9mgpSAKf2lKdeGrXM24wBq
qthHLuSBcr+l++aUcqXcLHdcjpPrfD3p10WMg1QVzC6346z4Rnl8uJl9Kli6wmBan5orG2urlZ+2
QqD0qvE2pIq7kLd29CXlCcJFuS4o+lqb3TgAEaEiyiShfMgFZ2GqgENX94WVYluyGAuIwu2smY7v
UPbv8Pa5bZQbMikk7MX3gSVmDiOmirmxE6gxY7KnK0ezyYxXxj4ImUz5YkaV2lq1A7t0H2XjAFYw
aNST3/v3nm19bCLw7WWNcKuNagMyehVtZDerK4oj+RR638VrCNQz8/GBOGyEmxU5cMypZDhRRhKd
uvL2gdft2ojAjtY9Wkb/bLidtsuaoDpHeVeevaZO1hhN8YRQDX83avMnP3XXNrnXQ1XNzUnGcS0R
BJKtxq3Ng6OTJ5cBWaHUsmyk29ItQkZqm1JYSMjmsjLqVUhG4Qx2ilzIQttfurKFCY1G/tG8WSLt
iQjvO7l29Jx0YmBvqwDegg+VSnzUru1yo5RCdT1lDUUUAT70itrjKt7d6thMXv6Ixt//jfJPJtdV
aY3evDdTRDbqWSmKdI96p8HLhDSSVXsD4aTffdkCXzzyYl49HVwj3ShOP56S0hG/sFEmqzwPYYXK
fuiyCSgXv8qgM0kyndbcNj7pQmai86pzB4VRNcCm06VJysHrGv0YzjOkBQTiQe2iiChVcGnIOtww
93AU1chMikXVHYHuocLvYniQuBzAZ8cuI3LzelXIOBgV7dg/BzsFo5lxS5YNFyB8hPvooE0fm3g3
fcJDywiPzacR9Oi+82FdkipYz4/pQflZhPvAgKOOyGfFXzF5iYiO3OKhWgZP4ORK/ODUw9Q9bb8b
5U1Fwr854D6lhmCh9TWwsmhLxsMKwMI4h9xdR/NNoN5q07YyXzr/uQdGka2Z8BvAcXL4HJv2cQg3
NcnD8DkzrjDyzNOTO54795BSX5NvsD2xi6dwOmbzD13fxhZAg/AUYZQdHHuY8wo5ULyx1z28l8F8
sE0maEfDOPfBZ+eHjfrferDw0u4Qqxzq+LqwH0NjX6VXwIBcbMyQOSVXeXhdq8dSPaA6atot5EBK
BmcUOB1aBmPf8HXqCqZBIoVxSKNrrVp3HvnnNclL5ecIIdrRgRB3T1CVtXnLGX3I09kqy3ehula6
q8m9y9P90H3GagV3rduyfbH7PWG1s4OfF1Ojfo8wE4KMM25ysKyYpWFnjoiizUi+3jlCgoGjwU3Q
n2z30JDadA/G8wBkIy/21EuUyVFPrjKEU5D61ZvQWzc91sHb1LiPjEcCcNntFOzhuzUeYOVV+1NP
1+pT/QiSflQPxk/onBrjtQ/UWTcbJcXNYGuH28hfFd4eF5b+MT4zMR4+CFXMQ3sdbQx3G1AJ7+8K
8kVQj+zjaOzL8IhRnFX/QKM5p+eguHbhUEeHwt/Z85Wrf4tnwHzcJjvqEq5U72OhbMBbu/U+nFEV
3CbdGe/Kfua6AL2Zko1NfhbBo9lcB/yPznDy+L7jeaVCk+Wz2SsFYg7j9w33MIW/6Rie8EQMjC14
OrPfz+XZ+sk1a1ov4byFHo5vuNuetJ9F/TFPmP6uDVV8YXxPWBcz/z/x79SdQwWDSNninWZUa7tf
cbL2a9GdEWnhWVnkOxAAYDgsb53HOFtsc/C8JhBTmL0HbdyoV+WdpWw1895LT7N6MIF1HzNSpBCP
G8hD53TeikL79soZkInVm9Jegfozr2ZkTdvx6/gAeg4mvbdNrY+tfiRACqjlShCo492452NCzl9Z
gIfb4zCf8W/UfsRfbYW3Oq6GZo8kbNDvhuzKsXfqvU6+CdR8fh05H6InCwXcvLf7k0DSYB30xTPg
Jlz5wT7TbkuAG2p0NwPwmoG8cNXWMbnhEjMsiMs7DGxI9KTZZhjOerDpyTlpqzo50SYchFCsw2FV
uYrrb22GkMJcxdp9535oU2gqB4zBZ0wkX0pIeA+wTa2tcfO/7J3HcuPYlq5fpePOUQFvBndCgF6k
vJTSBCGlgfceT98fNqsOVRl1Ok7POzKDgt3w26z1G7SQyShbtM0OQcMDac1S3wxvyWLnto3BNCLR
lG0ZFhXfkG4De9EBBDM9Gal13LWkbQwAOvW452deZuvknLVjts13RbPGeB74BJDJVYtQAzdMc4Hr
cya4T2jFum+fGThpeKccu2+G9q3qdhbqxrvuAU85fNkxK+a85hVKiqvUPtfllnPym62d3eDZaGor
xw2ey9cGfcRoqzlH/DI7wv2bQn1ElbOVwWXjP0ssc7gx5U342UXnGSu0bi99pDyuqpWJwm6b6Nyv
nBqBLbAQz/lrdiKlcKs/Set2fgijzQwSsnrXNPQuva4gbkNSVllDBcJSUUtPyngj6WiLHANMJstn
RAwrG9wLIn/3fbgacSW8Jxir4ColA/xZTYR37pxXkE7O9+LFOqb6btzp6/oRsYsSmb37+ZjoK6L9
46uzmKpv5Rzpv3VvI5EDitqLv8kAsDHzQhGsd3ZYNfFi+JHrhF6Cphu9YL6+G8Jt2Mh385M+H6bp
fmBQ2nw48k2LfGrvhti7GTxkfDJWBqqdtYv3pl48PuEOM80H28YyuHWj+NClawulru4xiH8N01uv
4y7WIOcRvmbA6NCgUIPbPkSqmhl5o2HKnW5T+0GeMV5FcfPGHHc9NUt0wO8hqlDwu1GkY5NsuUMY
UNT2qoKZOq5ye5Viglih5gnWcpUqq/6H/cFZ3obfIv1I6cmRAU2oQTFaoVgfPplutR0eCqB8qje3
6xwF8G6VM872NFj446r9VLBk3IY1AhveE4KGpmseVBed3Y3l8ql/NwhZvpaTZ94l63qv32vJZt4A
4jtOd4CRtHd/1y7yPa615k2z1sngyj9KqoOX4CmOXPkRfWMEb8ggunwM4euII5e/c5pV8Kzf2T/K
XXAKTj/r1w7jinMMOhXQl4+giYvp8jMzxIzddmU8NN7o+rvM5Z6ucLRchRvj4fvqZ7nuvjcb09uH
8kq90875Tr2bqBToADzrw/LF5K/xKza2hFnrV+MBeTMNZVTdG8u1/2SWK/6G6YlNh2LT9GD1vWSr
FZ5/51vrXsUkCctfCJ+YxWKzgeTjKhjd0HPoQhVe22+CYY3yMTDjXdi6xXuzLW+j9YjJirwNABfD
Z8B1BgZSvZnW0UH3epdkFzwEFOz6/AzeEW8JxftEEw9QcqyuEfVUXvfIyQzvfuBqN6g/7yw4cWfp
O/iJgh7RqvlAV3gN7ube2GX38nNwSHDeoUlY4Wfjx2dCosUz6mec1Ta6t99wrmAdCYkEPxoXpSHO
eg0uFmO4EH9al5FWaNNtc1kWrWIvum8AIqDpym1/lfnCCBMxenpWntTA7R/Vl+ace/mmvzNuUPrq
75Kj6WoeL/uGuLvOTXONG+2mOfd39d7fvktgc27mm+qsbXCwC3YSs064PvF5ZzMfG7Njv6qfFupj
v9rMdBCm/JEtipW0YqRzY2zCt3Zv9Fz4tLYP/uG9+RhvsvPoGcUKMLmX3yDzexMiu7VpuI+JK61T
D6GsVbeKT0DwVmziFad042zwaLlr9yb6VE/JuXySvkUPiLx8xE/OKn6yVvKv6mVYIwK5QrwTNNtb
8GqiFOs5TxpKoxZVgMdv1q7wEd/QarxSk/HqcIexlUhJdri8sUSnqcOHOziaGL+45T45SzvDs26M
p9KDK+PmuOvkLoCSN4l9Wy88mbU7v3Xop48ryaWGwhAcCaM3SdsBrKdxecu4qm2wpVOyT4+8Di/x
U3sz/ErO9ra/qT5Sej1Evr7Jv75l5+hhWvu/wrf8R7aTuRPUMcbROHYnlNNwHKD+fCSKr7qb7l1+
ju7NAo0FHnzDRxWtnuSfuceGMqISz+jNjqsn57N7b1WebHKs7gFefOjP9dt0piKkgtQ/6rf4u+4O
58X1+jE5Jkf1GQnpu+pef07WcH1WiAmf+HVhAXCAzzJxqX02YDpxx14ZN9bOdMEbflteup30OiIe
AVR8MWdbVe8YTncnBCdZOK6ye2WX39IkHqqfvKvFMxDj/XyMN83zfAyoY9pXBEuLE61T8lO89+1r
fBviX0DrwlfkjceM5xV7iC215gEN+wiYuwwQBSe8VfQTmfT2lXV8TFHnmcrRZozCrdFX7IaGpCmt
CtqMz/kzfpR8lzyoP+BTu8GxQJ+2hrxqbT4T6VPGoplq1NiMe3wI+FruzAN2nPuRBzKdxx/1G3Jw
zUrb8L7nTwNd8u8odU1u8SLdzhvgwDtYvV2s7Mg7yC+D9i3ZIvG8j/bjmra4rzY4tx+kk3ZC/ndt
PWQ/8UczGi90fuAJBmgW91XSbnfJq22hbrUJ76cH7H1u55tuuk9O9ZEuhYERVrOS35CaXPc7/+5n
dD9wq0E34h08ewNd5UN8G93Pr6OoAEUtgeo3lQo01Oa5+AnnYsmZrYxPxKH4j25aQf1BM/g5IOTo
6i/tPvfGvcJQ7aO9rQ7OJzwDSXKHB+wm7Q+m6rfwm3HT36Jxx1mT64nd5gGry652ee79o/UqP9e3
Cc4lwJvvl/7Bu/JZvXOKcQmowqt+9tPN/EqD2H/OPMZFoHGpjBfHy3A1nDB89aY15OF6NR2m9We/
o4eHGe+Ddra9YBVQV6Cbua5vqUtpJt/n7ISgY/Oc3lLlpbfDifua7Ej/r6VjF6yUW/UQ8oXSBXKV
d3mfomh9gw7hng8f4RfHLdeVl+9Gqhtz69zKW2zody3s8Kfgtd6U3kS8agVRonkJdp+hV66NLahI
fzfeo/q/Kmjw4lvOe6zWCpWk7I4bRmOvFS3Op/VjfmsH1/iBf9ytTdsdb5xz/loezX17DBvXeVCx
zrXWXbymSVPv6A4Sh+GlfR53GtVzvUeA2pOOyiMw7C09VEre3tme8UCfYvhpL1cfHPpjsQWa8bOn
nthlu8atXGUXb+LH6D65N475ZnjY1Cj2vqq8ArD3wVY/93yZ93yz/guxRR6g/lOLvDxayy/Tx/RR
3uGf9ZCd2xtsM87Wd3yWn6xH5bZO3XnvH/DwONv3OHZ68dtn7EkP47Hnc9Z2yz9zRCscHXfXfFE/
0jvJWMfIa6a7qlm1vSt9k9MdaOuELhQynatvdniipZFfGv/Gbjf0iw/mIVnjA0t4d8944R6explu
Jm+t+uwoqxSBr1Ux7DHoPOh7Z/ZyuKpYUFg/5SmCzXSfmBNPccYJ66l9IssXHNDkn5CQfioenFdO
4jPY0sGPEc0U4Lukp2NlqhZ2EynjIxF2E8hogcATP5dluH1otmoSKwBecQUJCsygWHaJRtlKB3gv
vmcUQhBKQD0vQN0FSHSdFVPBAvJFcFR3RShKnI8tp4cOLwxvsJTHZJjHfYgSXYW78B6VGFdpG1gx
A33BPjo20ntPMEeZ+w0plXXVq8jmykVwsPmqByi2kTTsFCspkDYNblVi8ts6DRgALz8MXUxkOxGh
B5EjAJ9iqmnQP5wRBBKovwvKUwA+v2A/k1ZGchJZl5W5yPXkOG2rkU0E034O7BqF8EAjQpLnDxiw
IHGTLx7Xc0w+aULSqdaJDQq5CGVZNC5qFmGIbGg7JZ9KaxJ9UXGDCelRl2NAggqDdjrlmTsm6Wkq
TbpBQrVACBjIMWYLRoJyXkvGfDvOxVnVNCrcSrolULtDJDGl4uSctECrV0aBUxsqBl0yZa7ANrbW
kh4Rk91oEtKI9JLadMnWiUCviOuKKSx5SNYNVXXMfNQp4wUFJX4EwBUQwZ+zYlmJ5cuuDgPMFCaA
4N2Cp2oXnFUvwFbLrFgmlwSu+oERmIiDip9SQiJ0LSZx2LxvOxASIi57idWqC98W5hu/Q2hKO3B+
5QrPBCKeAvz2rykDtNZlmVjx2+y0bCd2SzAISAggTe+4mRDobn4mcvNTHm0k9NHYShKo+JJMO9Mq
xVFpVRXe6/lCj75ykytFG7dxMZ8zfz90QeypnUZNpBMVL5es1LigBMVUYjsIQ4WJF8/jHVJNOQC2
iihjVnVWD6Swu+1QK970klkdZhWAXEVUnadhvlgqxi+XObECpTXLiwJi9l8Wiv0u82KyH9dObpVH
bSbmalDh/0/UdLFOUN0FSfk6K6bETwVub1z8qK+MeLH8QnDXuroGvbkQnsVSc8jv7Q69wgKpThe5
bGRnJ9k4RQ5ZUGSGp4QoQ4/2s25ye0GxCokESe/VNd6gb0Vq1NvC0ffXdWJK8LhtoZ8gdtCExo9Y
JX4qoQsEfKdYFdj0wG/kGxc7Eb3GjPmqiHBRWrgUdV16mRc7iF1FobHgG4nJa3mXLcXC6+7XfS7F
/775aAQwyOr+8bddxAEHTHbcAZ0U91rMdbvfz+zL/D+e2fXQlZGk+GPEZJ4XjoIo8svZf7m6y6TY
86JRISa/HOkyKZZeLtCBU4U8I1FbsVCcyb+9J+LIF1a+2PrLka/X+dvF/PMZXA8xv8+t/kya7g3T
Fmzbl8pfgBTFz2/Lfpv9p02+yONdi1FE0uq6uZi6HkoUWwir4es219X/tOz3w4gifiv2so2lzQ8t
+baNQF3aQkQoiKdiWzXxF6G+33T7xKwlMpxX2O8F7Ctk/r7gfgtiTaptdNt/KuKqHXAt5iIlsNzt
y9n82/1+ExQU+/1TMWK765FEeddl45IF+z/lgP9EOUAFl2P8T9ij88/+48ffNAP+3OUv9NECMdIg
bZiKbuH243xBH6nQ97/AjWRbM1EKMGxZBlV0hRsZSH4aJkttXeW1Uv53IgEo4v4GNzIXFQITxx9N
c+itIjrwN7hRCKq3z+tSO4UBln99DeGqJvgRQAlZBWGXunQFc6xJZFJaH103x26bhGSeKwxnZ7V+
9ouKMaoRjBtT8rd5q9ZrYiOlVBeb1lRAftSM9dDuBZmhjB9K2G8wM2jWXUdGdNDJX8l0BHtphhmi
5PTZrOc686e1EwNgdhQsB5oCf2kYnUnQnPqJDmNhQIitS4CicxTDFpjJLob02OL2UevG6qY29Cdb
gzJUdT5CJ7iwuzL2SGBiUf1CdemglEaxUbqxwVyhfkLiHLNpuXjVnGGj5ePZsf1m73QkQLR+IIIr
xXTb9eo2tLClmow6JXWo4IDuBGvfJ5oe0eE++qp+SOUuu4P1ST49HKCsouDemVVGcDK9lwgQQzup
PXDfrx2W1rEyHx1SJIUflG9F0dxF8nSaoad4Qw8JWs2Hgw18nwFR0KxHGUQukucIMGJCjWkMiuUN
vCDlwQl6QpnLHmZAFMo2MegCgBqBq4Q9b4ZAV60m5tijCeAz7nvXT+6MOSqx6siatbZREBJXslSl
o6Fzs8tfAIsPdSF3btg2JRyXfDNrub9x9B+mVEZuYyPLEGomYuWOfyagQtwEoTrjdpDbbJ0nt3rV
Ctvj0cOG7ZfVDG+jgYK05Ad4E+Ht4eSDF3Wj5cU4MpB4YTgPB6zZz76+MRIC0gY4WdeyiNkbZDkx
JAXArBNqLOQWefh2kzfJWm3t/tB3GeayFjE5rZVDuoVa5/XSkiUaYLxPdby2a+dkptNiwZ1o6zRA
ybIH630XoIhxSvFL8pZ7U8yxRDgSCruCznqRlXgn9HwH9tRtgyJPiOKpaXpXVvLRNwqSYo+2mgS7
oCky1+x+GTUGZZVSfEKNTraNjG+gGjuMClGrhkQivwZ6g4O1jZdEnvjHWXaKfTmgrieRger7Xjtr
AAOGbPHVBVdfzIP2CnYdmLW1wyEpEaDu1HK0Ywyfxc19fSbZlePgHQXP+Ab12IdovLatXHp+hup0
ODaLFna29pWxP9U8RdTiMF+LkILrpYRwRaUt7urp3hyIYvnYnt9x1jvbVPnmhxSD8EWrIU3y1yKK
mxu7KHK30Z60NOzeqi5/TIP8WYbi7xV9auwAq+AzOx7HfgiOtSKRzw5rzKcjvDwnZZhfcEljBBXU
0oekkZgemsFLZQcnZYU6xPb7nSJJ+0RHMLuOOrxDZ8lCzD57VRcwb6aiPFsWhM4sKza2qR8Szcns
m1BXISdTXeXIjms1TJGZJGKqnFrZ7n5WXVncWLJ/s4i5Ye+TGvBa/PCIajkpHTTrPFlqi1OEUSWm
UMWbapRLmgojp2FsQCI1SQXkCGS8OZk63JcxvfWdpAHnHvn7qNSxPUrJuOERCRO0bnrPaKV+jXqE
6oU9ifzKDOk817m1lnqi3Qi1KNsaIwYvzgacinz/pW31+KkjylhUhGMYgAOVzkz7UMjk3YIGYQvt
3E4ad0LFhSLqVYjdcXYT4o56+Unj+JQb/r6xdOw3eOTSwlFWhra9dbTxJ/0L4zEJEHvI4hb9pqk/
djkhdKMtD5Vsvk9SqW/tIDtS92Nto/sQHBSsjATaSvzgWtMQUWjAmVznxRRW2oxNBSTrsn5aJLDE
vFh/nb1sKRZaArEiVn2ZFKtGA9nSZlTuRBFiE7H8txI7BGIOWoLu/IeQPBAyoF90Ri+TQuxA6I6K
KbHRb4KhX2RKEXakT38t7rrPdZnYW6wAqUhPfemzT0JoTiz85zOQxGBBbPBF2PTL5GU3cZTLpMYQ
g8893V5P/kvR1xMTqy9rxMIv879dp1g9LiOicRkbXcu9btcwmJqWUdXvh7pc4PXSr7uIqd83Fwu/
XN2/P7PLnl+KF7fAEsPL6xmWy+jTWMahX6RqxUF0MWQV5X85CbFKLBRTJUPfchkDUwW+BQaj4us6
aRkzJ35PXkdLSPu0AJ5wnDROcUHSssAIE5cYCAjVWN5ny4DcWhTI4jJtZgwRFviYWHpd1dZqujV9
6fDbcjEr1GVFCde1l1IaIRb4pUQ/RPinBNw1VtBdBuKk8kLf622iGGISA7zqz/kpkuBO5ZHtfVmY
+0m/T4rXyy5ihdjPD5E6G+Xh1ifgRT2wREiCzCmUNZhuqn5iKinBlWqJt0xLvEVM1UsMRluiMXqb
EpfJAHfNZ0Quxu31Ey1FVVCqZ3WJ78BJOtbOXNF2EPuhD5zv7QagT9P/tJqf1OQ6ILTpPRWBI7wk
wSMuP5OIPy0/5hJ6+qfZ63ZiN54GVptYayEt2u3GsTyODfFNHUGjSB4/89CpiRMsnHNnDjVX14Y3
PzMfC59mPjLJswgIogAjCh1QMVtBp9XNNt9Nw1aji3OwU3RYZTgdB8dClASjLcSzgmA4iJ9mmbJB
cRJcz3pytAXwpalD3c1K+4O8TInZEl2mbW8Xewlv7aP4GYoEgAZGZW7RK4SxaYHzY5Oa5DeXR3qN
9lo4v6iDv/gu/YVMFFDEDqH2UoEHXBZlUeDFDrvYHM27emgijHBn1Z2ksXLH0vbM1Jd2KaFQCYLi
Xtcda4kzGWidmEXigbdWYJdhFobljnawrIZUUyDhRjvEsifI+MjTgLQb8Fw1++pNKc1TDc2M5oxH
FeMEjRXcPixDbJHxNTIgeuE1QoDR38va2phm5eBIuH4o+tHSBzThkQr0BA8+XuLhYgrzeq/WtGIn
SPKjuoTtFeQmcsYtB9xPVVos6c8pxwzpZBXGqS+1HhVdngFvNu7AcIgBjKUAfcT9t5aHMLS2sq/S
BxF1F9IflqDW+qm2Qwtg2IpzEEDQxFpUOIeFJHkBhs45XQO6eSK4LpSMjcq3M1BPBOqiSFtIlozh
Bb/++hNMoT25C0gUfz9lY1059sYEvRbE4tTvYsBv+kLgvr6AYuq3ZVPbpcAjSZDbS23oWIslWbD5
IimrLlznL/PQ8KI14zMQivgZQd5fyAxXnKtINIhLdkrM4mFq4A60vFji8sRblwmh5stzWNbY/l4P
cSORF+KquGAxdf0Ry9oEOtdga9/8Bcwq0h6MH3NSBSpAbPtfC8e67AHHNBVQCt4e8QqJqeuPuAdi
ltaE7irS4SLILsSHRQBf/FxnJzjJQxDg0TvJd63gkIiw+2VS00dn1eNr4f5TtP234HuB7gC+D/5W
RNxFnP36g1cv3aElAB+odrXltTjYgwZ2DwTtz1ae6rVIV4ifMGzK9ejzvJqq8ne6noMO6X6VUQLK
dsHSi/sncjdiSiy7zrZpfmjUWkExSze3nWFu+iTnA5411ZsIcx7Rh1ZBspAWjQWdOjBg0ky0eeKC
dD5poyAxMsg96lz45YGyCtTUU7Gj5svCfUOV9E2s114vq7e2D+IeWSITFXwdUMUEKw915vQ4avFN
EMVPw9BG66Ap07VS63jOLhfQJYtV7qJJnS+5LXEVl69Awnc878sVpMXWwysqOHb4mNbBJO3E24G4
ZrJBB+FJSI5cnvQiPnJ9GaxKiw/6Yz7muVsjnuCNy9hITz9GBVC9U+fG0Vp+JAaDUtUmrlFAL25F
q+YM0SEt3TxwnANibfYuksNNH3YvXelI4LnSwKtSfKSqPkQeTFWMG0hB45acVHxsMeZEZ6TEV1wi
JT1bYDOilOS5oRfeVHUdsGI5xdweRklvFfm6mREOCmVAy2Wzx72vY0CAPHyy0K1xvyJt5y9kbjGv
LBIYDsJwHvZKPixjGTCFAkLGsckvyEtfWyRFLNJQ67STXjSUBHK1P6cZCkBW49zZMbaddl0/DeZW
Y9iL1eFSul6wOEWTxhPHGeZCcyv5JsstLwBjv0JzguQf8FPTLLyskcFbLe28UFbAbl7aRK1yc5FY
EMvE2jkGu1Y37VPY0YbOc/Ds+6m/idugQMX0c9al6aA2gXIETGtFS5omXyjVVf9sSJg+BxlGXF3a
AsxKZsRllhuS23Gz7RL1pnCK25q4wFqeAQ1Lv8KGQsOq/6Y0AYCfoV3DQFA3vQ3EcXRAmf9L/eIi
w9HIP1Fiaw427N65kR9tvyJldlGWxd3zT3nZbkIeQkjOmnpn7q3+1rLHeB2HYefmToQUZp22q8sG
fL37xPywekT32xgV6172vb6N7J3sN7Qvy7WFJcJdMppYK1hi3L7lp19UaXuCLF7aUc1M82sx1S8B
YuEMtmfFnS2cDy0zecFlPV1PCcATTAinU9zmtqeVlotb65+vRybISMjGg7+SCtzYlkD8Vcfkon5y
XShkTqRmQr5DDrdiubrUsmLq+iM2M4Vyilh4VUdJojzclgoPcDnQl+3EpKyaydowzV+XfcWyLB72
UY4DWW58T+SsWxdpWnkDrvce3imS1xjxI3ye+eTMSvIwQSLfxcNDXDt4/qhAMmtrCaFJ00bzNdCA
KF0ak/MZDNnLXE7qGm0F2+vG3oSB3IMZmxHKHE1c7Lt8m9nKmpAFWNAQoBCmFuqq0nrfC+rxOGRp
/d0fgaMNpfNeZFjUFOjxrfy+spAj67AR1YlJSnIyIlY8Sw+zGn5X4u2Ieut7s0i9tYvZHfz1+gRj
XXHzJJo+rDq6mcfCfFaJfe0IMXUbpTf690Q6ivWDlg5rUxnSQ+/X/mOldM9YS4wfetiEbpT5GK4H
JUggTMFFyOUjVIuHXPXlmyAtQPVC6t+38wAjmnjMRyMj0tklHzj8pptuhhEQB1b+XIfzWZTKXeNV
jwz9tDC+bvFbpJu1HK61pbcw1rPHoaxVkpT+oh1XgkYk/E+KlPQ31q1vlTJamxxDRrAUzvwygIEX
F4H+qORC4NJuyqZS7hj98EHQX7+zTayzmwn4ii/X/r01R8qxG0Mkp5azXQwrZ8dMvmWLRp41tgo2
zh3QHp+A43JW3QSQPYxN9ThYqX2PxlF0OV09gGcdoad21wcT3sLaBEh7KXKy9F0/GuoLZontrpgK
BxeTdnjLoHSLIkOU7Ndto4EFN6zksevHd7FcTiNjlQU+vqdTpp2grA2uvpyDEhZnO5WrZyKDKJyP
dbZRJDP4MOBqLw9Yr3idorox9z2uaU9RMj+IAofSyNzesNtzCGTgjIJ+eHmAhp0/qzI+8xVwgnXT
dclBMeLx8gDl5uiE6vA+m2BREsRZd6psGc8k3AH6cjbzYoYlXrHON/1b8dqJC9cr+TvRaPVBB4Vy
DO3E8cTp5wrdS0zHXyKQSkomIy1QgYEOLdzP44AAKxK3KFd0+kGPQ/V1tDGrZqAc4DZfj/fBuKDR
ly26IN8bphR/kyI93uhTTS6dCum+kQyFbzArvkejDqs9mr51mGivEfaY6b8RHVUKc+dovGiinGzq
NqOehm/0tiC4BJp9UBy/uZtam9DmUg6KBet4kPq3FD2ztWQZGf2HPLyr6wDDsGUL5Le9QO79t8ax
ynWCu+uRgYFyS5g4c8VR6rHBRnJq34MJfFOLfvfRsrPqVvbD+lKGCeY9aw37fa4sqPelEt/kBXHo
NMT6Vxyl6wNIpEg12nhuenGqtzfZFMlnw29IKCz3ZKQOcGL7Iy0wlUQTEOyqGZZnq6mNSxFOvzOR
XcLQnA3ksoNa09bRqW0t50QT4V+2siD5xJP12XdmRptuNafEbmdeQSUmhN+k39M/T6hQQm/UB+2k
6QOoVI7lJTVmiMQ1L+dTybbbSVJ49qXav4mitvMqTU8/UdkUl6TMpebmNG3nsq/lm84PZc+fU/Wj
11/FBs00Tm4tV/oZC9XyRm8ybCaDFjxax+Ppe8LUaOb+oEtOKHJo5QcrCEvathkZyznvH2ZEMle9
YlY/mtRZpWanf1RahtNIRBkV7+cx5xzXfRxJL1IbPFxKc8LH0i6MF19K0VzXzORoKZJ+5mVyeNdt
/8PmYYlNE62dVlkXVQ9GgYd8kfhguYrCeChMEhpikxwN25zg7IduDXhWJBWiloo+HBOj0dZqX1av
clrdiU35ep46uW5fCK0km5ZP4lDNdng7gHeg55M3nxoAeX25Yo1B7cpEi+VemSYV6lQtbWdTix+t
gJB0DqTmR8ZbKTu9hCOAnnuBl0pNcA6tUT+2gT3iVcLnpc9w/pbbY6r2Sy/XEXyftgJQNioHNcrr
27GRUOvXy6Vn9Cq2nDtfX3UYl92PPgniYWqTddvXx7GrusfBqkB2LwVOQboudGd6l+ISw+yuNU6D
HIQ3YyeTI/Ot8NvcJSdxLU7pfJP7Tnu2QgnYVg5NKJFl+VaxUDiNCNt8V/qTuEEVI7kVZmf1fd8M
yT4K+2nbItH8GPXQrMQmPtqLNumqd1+mrrZVZzhZKhbVvg7jzYia9puSKUexKZG6jyjMaSezoTha
foorKuIsezN37HtzzqZVWGr69y6r16pTS29Jp/negMvpTW4gvGHESeTRiWw/M/t+6jKD7y+lUXQs
SMKZrB7KSse9uei713qYTqKssJV/SXEQP5FfwJ1z7MZdN9N0WwF2MZy18b2PnN04+co3x5jR5TbD
8RjPeXCbNYVMnJPzET9itgsc6Yzcw3BUlqpJ7LbsL7bQgv9T1f/5n+TGHUUjgf3vZTn+ss78r+LX
f7kFzrWf0d8S5Zf9/8yTW+YfDkobjq3bpqYKUY2/VDos6w9FsWxMLcmjo8QhX7X1NfsPx9EdBw1o
xbbxfmXVn9r6rLJlB0dMx4ZvrSLl8b/R1ldJ+pdFOpHs2//4//+PmA05eFnXFEPVDc1EruPvSfNJ
yRMlnKAlSo66wlk2C34ZM5jhYCM3jLUzTOyAncc2AlTKTyTCV03/2MkhueofKnrnDSYkEXDUIIt3
w3A3UBdHt231TQEG3UZ3X27zP3h30vn7h7PVTFMhw+/omIJiVPA3RRE68qWN7N5OGkl+h3azarLy
TrZIKfn6N1xbbhq01QNAwgbixhnNA0Gbcj5Pdr+rpPZTzSAx6XjTZ8hWwrjSU/8UFfZm0Mz9pOur
AYJ4VCDFA5rZubW0nw1aOwkcvdC/pZgqh6Xk02rm5d1S3GTCDV2WsQUN4Uaviu/LNj0k2bZcAs3N
qjCoM5FTlmc4BByqRRWo1G7svhOLlk2WIqtS2S5ngGbfZilqMBiZ2Qigo5dL6X+dVEXNvpzTcoLi
hKthU8jwRy2E6DnxiOKCasJO2vT8RRyrkBgZ1mBTVfojsFKYbgYfCy0smYheNAFIY1smJVivwsxc
18a2CtmV1XqeQYtml2XTgGUxodgqh9R5qyfjXoWejHSYW6HSvuytUw/Jmf9uNlWKZKrpRUXuVSHq
znBMKvatiKgG0xZpMw9x59NSnBofu77Z6UBlly2SaLiv2LoABusuh6WB/6Xa9SpI4MHrt0Zz1Beq
U7NLcgrgGOK8OHilWJu/LnU5XkOv0cJHGfJfRTp4WaVrofg77gz5s4G/r1YkN5cLoBydkYYvRdvl
9izXvhxcLJfidZUnm2V6uYX+Ms068uXoontx8iRzanTFXnRGgWodNhgq6HAJ0Ssn/AaPmE8DO2+T
6b64i9Unny6WHPE6IKIMwNs02vUyu2zcKCNWUDbwZcgT5ETQM0CyDow2wfWug7XGcn+u6QWRfJ3f
0S7bLuU2Sb+J8CEQzrEUoTLtgC9AkNtdzspUFfevXW21dTHAJdAHfR52CHaGq2VdtRQLWXBBx5Nk
1iMGN0r7KKf9JmP35QyW3ZCSMZ03BWOaBBW1vpo2vYN/YNwXH1mMVrpJfsKEFlaBRS5vVIhZshZ6
H/2YuXWXPIwSqgvEFFapVr4nTbZOFXPplN/5WcpYzoTARTA/tw1CjNaxmawTKFh3Djq3hbFiheqp
G6G35CgrrCa4gW275DvtpyT/pjYQmMGsw6GK7YlrGr7neuBlIaxBk5QxkJ3wDlDEGm9d3rNurQ3t
PZq+bgkEpUPJOEq0WyqxwP0/fNl/0oZqNCYgwv59I/oC2ifK/95w/rnTXy2n8Ye62EibqoFU8dJ0
/kvfytb+MC0L3JljGTg5M3j7F+BMc/7A2FlHR1WmoVAVGfvnv1pO84+libNly7Rs9X/dcoqj/K3t
RN/K0jC+MTVOY4Gx/b01snuzKIopUHbtXN3TwsPQSvJ4DV2ujWBZBDHsLGI+VlVB67eODOiTxS3S
zAwsbbOFETAt8P9BmTQc985Yy3uKOkJXILlwKMo62fUJIGiyPYeslJ6bOgLOIj3PSgcIhRiugydL
qqWj28mTl5o9TfT4YEWwyTuUK+Tm0VSfZxttggY1SlifkLvMbm2F5+QXXerX0h+/+VYJp9fB5mEK
xvcB7NZLbTRQzYfjHBG8stTyPW6CT7474Okke4LSfIhU8waLDcWjy0PUYD/9iqDb0ovxN0GTE1K2
rH7a0fNxo0RFjhFnOTdQEQ/wc/O2yC310BS6trMtovPGYkyhh6O0UnR7P+sktEGm4EdfzhODSph3
ef7L+m+Szmy5bV2Jol/EKk7g8CpRkyVZHmLH8QvLTnI4ggNIggS//i7lvrjOKSeOxQFodO+9trQF
7Mzg1quYU1bszImZ+q9ywT2oq/JF2e91/McTmB0LfS2L+G1xPGyULtET9RCMD9y+lyIlAiK7Wxb+
0Vol3Rar9Da2WOROEboJtYKt2R8BTbQ5m7VrM4bZuvcRlHVntS+04f0QnZdq/I/SmrP9WhKoitiL
BYXfn243+yeP/RvT749WJJNfs2iHw38LXYJLVwTnuudjy2myyJ6cGWz4xZM7DQqHbtOeNQl3G1SF
2R509JGGUnGT9vinm/VEggCM+5xMjnfjG+edUeSpM07i9lRi7izBzs5puavWTCZ+FTjHqMTsHALc
QAjYR7l/03QxTwz8MZapicZO/GTuppPJooG53okmXfPWGa5UnNG5CHLyhxw/O+tiYfnvY+KNFuaP
arH4ewj/W5o7udE8NM7nlHKU+cchlYP7LujGYqqBTl4siuSF4Eh/HytobbMaR4yVy/qvmOMfc+4c
5qz9w4H9O2e2t5/dij56aqKN8ndlzUhx6DBTC+/QRM1F3adVrtO0+zsiOcIdU6xEu0o+Frnh5CM5
DtjFjJ6rJeWcePQh7NlvT4vJz5XyKclUjSIikK/dWg771jHfywKUsrzjduNJX7IAjnN4f9XI/JwZ
V2Do9u7N/n9flFwmtFPUm+4dx2PR1UkyhHIcfenNj/cvPjZwJs2IyO7d66X+Vaj4l2/LS6qEtRnj
jS/H31UUHQixQByhmjEhvztMJK2iTaPsdUdy33+yKKf/P7LFkF1YXgoudPunDuVPJe10n9Y7psPI
KHuBpbFlnDmndFDv2KB/X+hgnOBmzYd/1Np/5OR/0zbcfzJtk9AKSFPILQvFQUTWFAF43v3CWLK/
glx/q+hZ0nZj+ky3YlfqYH1ImxJeEtnlu/mOwGqLbDi39vCspqA6rGXwGAVlsB/JAO57ASoISoTV
lU9hzyxnEDj8GLmxFjLcnr12fnD9YleP9Xoa6YyOmX2nmUy3vIx7YpuY2WnyFjZmpj6vZ7VTg9Ue
w4kZFrz4fqvvQbWljry9gnPU90x+i4BQ53DKj///PQtaA6Cf9ijX0AbYkDW8Vh/SnryMfM6/onyY
9nSsX52QoYeSlTnOZJ+uf+wqZpR4/5Ku3iYCI0Z1sZ2nu/1+3DZ3QJMXRo9dFnJpgUNUKNhOS+1t
h4XICuf+oPSWUycyHSjOp+4hnlV2CC2AE1bzBdpZ7ifjPGUz4VoTS8FW0dwxoVvsuzY0yTC5jGqc
/lk4rDRWyF3qiyp8gHfdbl23NC91FF0CUJ+JkNZ6GE9tFqgn342QENr3lKFwPTtYKHl499GiwL50
2Q91zyOr6ZVxHJhDVoSIIatxHnrfPwSo4ciKrP64Zs52QZA1iUDJeR6Hukj6O0nDVKd/G9Gi/OuQ
MaA1WTNfcKK9ov1MD+lQPVctiNkFfcOLiiFgOUq9G9WybvXDr3//l+UQkEKPYDVv/Dk3rnN1ncF/
XAXmyL62sgNAc+c4cdxEDJpx1dMA7G1s48+sHP/i9Myjdf4gFRCZKrrMvl+AHhrXL3SPj7mqOK/K
O6l3VkOS9rH3k0sLisSMFMvdcmnkuF3carxOeeHtm5Wxpoo7Trm1h3s0SBklY4Iv8fbjkoyM2x2i
UlMdVyNP3ZJmSeNb896uLdjFHoiCtQWow4M/7OMBTsMAA/Ypy7/9dBVnRMf13qjOgX0zPal1jVjy
+4LHDtGj4J26tkv23aVlRFu/gunsRCch2vDBvatygry4KFCeh1DNLa3c6ucw+vZFMGrdW0HjXdqx
1BvAuVVCv6BIrNbyd8wxg82QjQMQqPI9MHW2KQGyJbNIpwf29J76lwShuM9/BkI2l2yi9u6KdKRl
PQd0nSL3YWyxfi86Hl+FSfy0Hm5pA00pJkx1IhyKaASgWvD7ibFziEWQ9Z/GYxcZCZJI+io6z4U/
nRwZ/yhmxz7OVGSsE1N7XiNHHGtLtygus/pq87OSf9/gEja7sJsOq8cbuSmqJ9S8TyDO9WvjNcGh
HbKXyUo5gJSjeQziprli+iM4wC5f6sku9sC3f2SZd7Is7538g/RzEGBrC111V04LWpfVq/bWByf0
NWirdUqchbROmMTjlzKH2p6th3zl8OENdXoofWLYtrKeDovp072tmJ1rH1eu7oLlZfaGUxhaTyUN
2WcfVQj+3V6dGZF4GIY5uoJMCElQag13dZ0UZZzDaT8aCWSb5E5LwCSRqb+sKX7xrADYMriESej+
kkWhuTTdZaKZtClEiuAsXK7hqIMkV7G/bzP/tjJZ5lxymxYvO0W+xu+t+UNrQF3WpfOvaY2yJ2ds
Do3bxzsxRiAheWRT7b1yix7WPLhQnY4vlunWfeBYH7qQMnHiRr7JzL+iuj1kVaku6VxB4mbueLbV
KyEhFjzouX707815I9HBuYP/Kmw4SIVU1i23DYblgKU1+jRNlj1RRNgQOMgunAB5lWVpNh3uUZwT
4fSmfRjZk8J44AzF9DZFlWDNnN0tY1F4NLxtJmr7N+nQHnbUMZu5PUgxJLprBjdCbKzIcDvc0F+S
2iuDYynW17EonMtYFRUH/Nb9WbiHyJsC0k4Jf3fCRVy6sTjT0GLznUZ5Kcv1mjbaeugGt9vqPF4Z
TVbs+xhMN56Vd4fOZ3Q461wc0yW+2IvtJ54YvTckGSnUPmF2ORM3xWHkVpRzQ/h3J45lRrLa4M3N
YQaMfap92sKLVre4NM+aQJUfa+4uO0yP07Ui4u4h35fKqs+MWvBrdyX2EM/9ZOnbeF0xvhXLuPcy
yHvkPlpPVGF4iBcMATIv6kvYy9/lPTHds0gpW8tJfFRYDLJPt2r0LadE3JnBzrdS+WPisEPezOS9
xAZQNQs+0u12YBQh8mAvim48UDergzWEwBzWDALeIoBs+aM6OiDwkrXyaM2QKfvadvy4qhnS56WF
LzHk9KyzsHuz3YVfTPv5H6E7Xr0uelNrGGwkABP0uW9NSbCgXBZW9X7tfg0lYsbGsbKzFMSZN5h4
klS336FUkOoNvJ+gbQRuiP6NSJ6oc/JvsjpvopVJYVjo/dal/WS6mpDACaJbRI+hr7t1s4wcdMpg
es8lUY+pB7NbiK49ViutEVY7likFV88eVtBhf5klwXiHNbD0aC68saIg1gFPB9eVmVW8byRFcqp+
0o1XFz/LOMpNDCjw0HonIQ10pxFsZZkHd2VolSANqTnghdFHLtNzUQfi2RgaSl6kLhWNnA05GvWh
CvvlsY3LL35KyvQJgksYtuJLk51583I97Ip4zg6c+3ZrujgfI2fDfs1esoXYzVU3MLZkDi/dtoeT
43Ddy8zfdWNonuqmAcLSIPJHGUpXCRXhvmY8exD1+N/itflrVS0+Oo35Z6P0nEiP4tBOvcTn9T+t
q3eNHMDnsvd5jAXMMHwOT7pOn6dcCN4ceG+dV54C64QF4ZSVU7xDFUFQ4Ei/hAdNb4vRcrcym/1j
ZDr4/YN1RZh1Kdk+Bxb7W1imHeANxu1Ny5OfF7JPBq5oYYPcp/q6kTDFycgFhqWi4cQmQa7J1Ban
RojvHFPQfiih1tgxsuGJntCh0AQSEPPSXpc6eC6m8cccd9WR8jfaLbqLOQVnl65HK4qGt+UnAwhV
GQStlZ+MGOs/IkynQ+/aKon9pryx3FBvdM7wosoFbleeE2FWjvGOVRLSSloib/JCXDOZBNxAhZEE
afa4yGh6TH/Rgpg3FWDPo6SJAeYFx08jfe80mvC5GKwRNS8w90wXDdKZzoKSV9UXt76uoi827Ewu
w/c2P6V5+GE8tC8qrN+a1L7hfeZZzLFIrKg1ZF8d/LWEkctdK7uSzyYWDCtz0+9EhW09VMyemr49
WxneMGtmy5/JI41XPz9P1cpFJg7BKqvp2Qp5MEsHrhijb9JZ/66T35+1W/HbN8GXymgdzr7uk7AZ
oX+S3LiZozk+OQSxEuoMgYfI2+dq6X4RiwOerisyqj6PyM8WTDdzrnmnjSZBEpNKWZXe0aRMrpF8
3puuSCd6I4F3kyuH0hdaFBIDWLfR79HE7VkQk7GdGhdjElKjsa/mS5jON78ZwYOs8XNclxPJr9UP
S75gdMtfgygrrr3vPNkWKIdOEweugNtFcTYEGwWubZH6IksKvdwPL20egPAQTCsxNcUSSLgh5PZs
hX9s2s1nXFBgo0piMCWicbt9nSfkw5XmW6mb7aagzk7SqotT5IKF6N3sPGRWsDeDl/7wYd/lYdzu
lrX7HCXJGqXz1Kgw/0X0I10cxqu5+zjodOE6qebRbe0SGCI6jlhUKonuO26YOgErplyOI/SKbZ1N
z0uISv+uXT5mEaByn6TjPAgJbFUTzV3fPes2GkE4eokDlP/SRgOx9UZDigTdE9TxkBC44u6IUy5w
a2EFG7FKDSG4qFGUn2zV7k6SrYhQfQYomk2nfPBxskl1cgj6znIUhJWhcR6Q1Y5cENUy8d/Wdlla
KhdybvdL7BEDPISEcFX5e6Bqypqa98nleu/ZAjbd91xly/OyIkRZtf6Dh+tH3k7+oazE0Zt73FmF
/7e347+iXlyoiPK3CCoFmnXcx10ZXDkMQ/ALGr6owH33kI04cfzmxs1XNQPlXGNwN4vTMQGeaKkE
/XVsQFz4cmjOeDC7jR6m7it3hleuxAdigvnUFmdKwfy5WWEXsv3QSqg/8vGxdxvzM82IbOadA77T
+/JFetEpbjNzssLyovX07tD72DlQ708ibxlHWOPZsmYEYYpZ8zpGEYxNJmSxe8rEMP7mS7ICjar6
LnzNSy9ByL23ZgiYYah44jUpLAqc60K5dCsKHFe+NsU+o+0UWMOh8rmiZqZtmAbqVxBKxlCVTxC1
52+ysFxfGqt4XTSlp1EYVqcP8ktQZKP8m5UDLtuiJUSjDVJv0+0JyqrJUt5nFeixbOxY3UZSYyzA
KLkLuYg2f4PnDm5ksyJf4zZBGwlo+Gnnq19lu3tyw+WnRu6/CZeWrXByFaNse8stN4/THPlPLP3i
qZaBJh2PjTKYumcsr9E5sKH0u1ZERSbAgqqu+OXm+sSBqv6UJtv5oeVskFTkVxl7BZX6AGdr6cm6
7qEBKkUnhsH5cHNs+i9ESaeYQdM/sGRA8SgmcL4ydFItWZ50OT430eo9DZaHdDSyZLJ4tD2w6E3H
teRDBwWi3kWYgbLGycmqk7/7lnELzrPZ6/7KjFO/k/W4EnHC9TRYn0gNmw9zrUZ2f49paFyIK8kK
3S40U7gbIwg/a7zBGnytG+S3hg0dVxXy1vvkwZXAWGAkFrhyz2XUHAZvkqD4Ne9/UOynyX8tZnjA
/eiecQzudCx+tP2aJvIBaBQwlvxF37/kQfPZh6N8FpIHlFMfMw2snbg8Ih2zNw7ODcNbOD1gAtXE
kqQGxzOac5NdXaA90uDww8NMMkHrwSeseEmDmKGMQrnZWjxhbVd8WxpOU9z/dCb/sZ/M11K4nyqb
DioVw2ZRzU3N2FK7lRUrBv1Wa++Nq6whVUwI+bpfS+ofq4Vet4S+xT5InYPurom8q1jBP3vVNwxC
9s43JeKnLgLw6BKPcxeukl4WDP/5RVBs2hZSsE1+SU3Fs2mMe1sCJoOuOEzzdKZtrTYRTyKR1OCN
ivwtQ2lB7uJbXjPuaQvrrak1rNh+ymnddstmzXNeuemXZ7w7RvUaFhRNbTEX9AACwfyqAAdVyp+z
S2Gdde1PQW/Eot4Qszz0Rl+YtEZoGvlbXbv+counPKdS6OoPnslPHz0b/Ucv2zNH+jUScn1wnfQ9
Tsvf1VL5h8qyz52Z5iN7/HZmA3B9h5j6iiLbNYxVS+dFmPlB0qPYBMEyI3wO6RhxWf2c9go6EQde
sZi98Ezz7T0z+GrqvOnoEABaVNIlkai7O3LLN78dTnh7QaOJhUNma60J8WxMFKxlNyF037b0LFvF
7bOb8tdEf3BT+UFKieltx5kPO8r1v9qKLlW2Aj5in3SWXdRdgmjnVIIbw4z0GA6gw+hffk/R8h3C
zeoa2gdVx1JrjH1U0hJngrcHh3lxOOKX6ukmq6X/GxQpksJhTdRScZ/qx6mMwl2GNomaAbHNQxj3
R8cXZ9cnyMhfq8uUuWD1DAFE0gmf2ooujVY+84ZxPkYzEV1rO3ymVfQcOhVasJXTuxMPZ8M4BNwT
CVQP/YwWAHQGvTLaRnHZMgIvzqrrfmco7oK1KPaq183VCc/xvH7btUT6m43x3i6ns5iL78yfCUyO
ZhzN3lNpG4cEXMB0fVEm/sQaFYXeJeBbXuBkSZqjVq+64W/aC2KewPtKJ/uN5Vt/UKkgHw+bqyjC
w5zO7yE199a3CLZCuVZuWo9Lq7pFIPyd+s8qhXs44fO+jYaWQ2+t0T7is8EVhM8o6HibmDeAG6cT
t1MniE8ufEcUF3MWeRCL3McMx8mlYd5BOt57RGxUoE9hj0jKJlAokRaaJHd6mFaeOELhs5PwyOa0
kOnbI4zuMlrI/sK7vjGhAz1WT295vCyM7oenOAxp2qAGHT0rwm2DDq+Fhn+tRx4Exhv9D0FJuzgW
O0fDabbl7/i6dUjCRPFQ5Jw+Gx8J3LBCXww6zq2Lxk4hVi9Bbz9slxQ4tKTlRQrzMh2tavU3sRyv
kScucdM9U90xj36yViS6rjX3ByekCzPYMkfbwOQ3yPvTQIJXAwvisekMWtiRyYDbbw1nz4QIqOdg
RmLQyh/2im9CxhGizhooUj5H1s616LD3rfXktY/OwMLrdi393Pa2zvXLao8dytCq2paPUkFWFKTy
JHkQ4cYu81vWZ8Fp0Otn6trfkwupTC0ckjjHfLPcOGPaHiy7huw6oBV3arwc1wLjP5u6NvswEy3u
wpnQ3KHPdoRgqT0GMTRjPH9lndWXxq6bE7nN1DoDycfzz9yk3L4hI0VyLU/eDPxtbBSPe6ORIqT/
pcX6n6l8/1nYjHPicnmu8DjTcWNTuHet/ADnfliwBthr4ydCWT/C/nPp2BjEmn3kIqPrDma2X9Ac
Rv1ucN2vQGXiTEz5U1MNp3FpS1ARzpj4DfO7tPceY7f75omQ+Ld12nXo/dDiRLZTXZuYioLBEljb
dXybNZ4uM63jxau70zzG6Owia0vHdE1kq97LeHwJehTDUc9QTo5ywySICj2ov5q6ApE4gelrIZwu
uP6SqTC4LJQJLmE3wgoO34bedtDVtOMusNvhqAr37Nnlgb2uOXhW/B23cv6o7c8213rv0Q84Im3B
KEsuwnFddc7SNKTH/jQFM8ecee9W4U+vlz9Ces7IXYbl5zyX22VlxJkWQAndz7lNBSEe+Zuj+xwc
t1UdFR7EfVG42aejoh0ZhPIWyuzIWHLDjYgSo/JjU3xoysprCbrTWPRg16DGP0nTLKWNgE7phDI4
2sZIGGTqoVjxmBLOUcq/4L5YrJGcD50fZZqyH3UNuX8B2Z894Q7xArkRT1fv8y91kwkIE2j/NsKH
zRf8mTtJ77wDl95WVkuLlNK/l2DHuGIoXL3MZX4Hel0ySzpOLfhcsSBY0iss07SzmN5ML6Nrfxp+
uX2qcb+gdv0jg5xATmmb52AMkWyybvVLv/eVYBMLpvswZIab5mAXMWc7d6dn47a0qnDcl/w5VZ0C
Rq9Hv4lOtNTXJJjdQ8bsbTtn0pzE0O27UssH2H8/Y1VGG999x5BrQIKEPwhke3PH6TUgM7DohmNW
BcdMzvKUabt66tCoP5WUhQ/Cjl+zTtsgUunL5YF+FCyrrRdYN2ZfQXeVamwvemSTtcPihESVLpnL
URo9QvPRoHnryCH0qyF6WmT/RKmNdST3TpGVOY9WZVeHomOvksV7JTz3IumaKJHaT7zDFMD3TBU2
mu3gd1QXEPa8YLkf6E3KjGBkOZfwk2165aJ7jJr5Nq+cutlYTbecgrp/1gTXbRe//5h+F9LWpKoE
nyIWRF7Z0mztqX41ruC6FYA9OafvLK3xotCGjFpaFA4EiGUFdI1WoDcxp5+V+EBZ2ttUGPdZOcW+
bIosiRGwbX2pD5HF7YEVkcY/Kn+Bw8uIQarJ3s9pSt+hJgWmspzd5LEnlHH+MISM/cue7EfGI33u
v2VxsWVTY82ogH4gNCcfj8Q7JqJ9CdmbSi5hCEnSq8NSl4v7oSOu1NXsJcv68zje1/YiXw/20l/X
2AVebIA0r0wBGB9Qw/Ng5uN3if0nCfM7dGe2N5h2KnLqhvlxjr91B3SmXM2PoOVBybwZeTiHSr9y
/9aGMrZaGU/mVvAuyv+m0vs7r+qCr8DfLTXOqogEUj4MTb2oUBxiy2XTz074HGbhCcEzvlM6tHH/
Tn8NT6k3voedox8WIW4Fp1JmLdK7xRLo7Zz+qUJ3RFQnrFNvhV6yzNXXJKt214sXx2EdRZb3Fq3R
y5ISlmIy2710ETK7YPY5GWt6n6r9vU4lR4cVL68GtbRt3PHQzR53g3J3iIkFAUfzpZ0gcXQnky78
WsKJfnv9FTvmuETossiGgaPTEnuJAJtgjWLFyDw53tbz4NK2FhBuCerfHVamDbfITp+5gnsgjE/k
z/YHXY1HPaWJmlccNpnTbHl+8dyb8cnK7pMrEd1FYR2JHZXLOIw4nNV7NKYNDyEwE6v62RMa0YRR
t1eB97hWS7Gb1jZB88HMxXum9/tB3seAT3xa0ctHS2ElcR3wr4onhOL5x7Iq/Eoawd5YA2O1OdUf
iKnMtlIsBPB0j+Wy/rEIM9rYZv7DBxJEYk4WmPiX1m5e4mcsgPMbA689bKruGoziUTBCNJXQ28jn
QCvS9KWSYUSzsyWdcoW3UvY0faqeqBYAwb26Ma3t0UjmL06RXaPeAlbiLd3WE+HDmKOEkWW5c4u4
Pk3F8DONoh1zjvlQoJvdrdQkTFrjw6hpYOcNMcI52SdtCig4IEYmqoH0mjDj4L8Em1Kyurb1sENh
H+3oAW3KMEBb2qv5aM3gxo3b33SbfzDyC1D0feLGR/DZhLc6Fc+9414s23uZ+ooiE9ILbCvGYS69
oElmP+Llt5RYWvCsoctI661TcwIMbD0mALaapHN43xq2I8tsp9HrPqrciPNd20TtCs5iGma9a/Ud
XmzUfuKJOOAqnRIPZE2Sh7ODMw1jYoCBPgnDWW/wDhJCods9TZMIeEFBcktuPoZovLbNXJ97CQs1
Q9RXw7jOCgi+Dscuf1mQoNRwN4Nx2E+Fglzt+I+TjJkbMH/aLmXcwpAfPqecw1MOEFvVDFdSUlIA
At1Dp/YqIi9jXkhH7Zqv+3eLebn6Krz1Vnzm4LWjtbfJnPeS3zzwSNsM6EjM99gOxDn5/LyMw7vN
aHPNrR/tqOdL3bk/7ONAVO+Uq6vjMaoYqrg5TcAVyiF4iQu5/Ehxkzh5VSaIn8p93+f7LJJwibKW
VI1M0x/QGZ3Z0bFA+PILhqa7rqRmkXWKdin8N8srEo7m5oY1k6FY9oUmtNh6ZiKqsEjqSaAnXvTr
4lAkZbFv73y8JRvHDohoGAQZh1UZI+tE0jRUGQxgXATcNtvfwcqygP0D56my6RrONEXTIi8S130V
yD6g7LCttWmDynbImRe5zqmg7JJOtHGRajTYD4kBam92iM9r4Xg/Z/V6cdPlXHFPtiKa91FGB9tr
5q/ZMHYWPs2YIcJtcedH0PtOKlJt0Hl3ex/W69ZzmuMAiCihrYQtGahpvHa77FdaLT+ntK52Xulb
1ERjvA3UA/imgF3unDXRNTfxwukqTw/3t3brh3cc/2I3u7JMb2MjvuyB2yBAh6/3Q4PpaWYrsW81
WSXG1sFJESmgpsfAueTKlqciUtizSXHkvF7vKr9SZxd0MBpYojrS+q9vVvxn9vIn73ivOap5pSa3
J+OM7HV6eoZH2yGSOrauSXelUx9LhjC6VahYgU8VYZ2S7uvNhG5goQwMmmIdvti+OBRUXEk+FSV/
utOJHTnFdhUjbl+3OLlpQfEdmWRUtwakBzVJ/+p699ZN3hy9cTxPXnQYaoYKesHbx/nDT9qmxifc
8pthialQ8ayvZTr0h6B/m9bGJLYJQa7mJY3e4WoP5i2W4q10aReacjwgKEh0SNOoJgtuM4Rfcevm
R/09muDDMH0AL498Zy6cl1qWAYAM+iJxEXznUe0kRdG3u6ntiQTaLtZ9eNssXgLyaUWszaPeyrdh
YZMtr6Cr+8hhVpcN9nGK11NdBLuG8TKVVrOKr6pcQKGzSTyUTLx2+bgA6M2aq2xyjpe8T6lXNx8V
sPWuKf80wB3UnIVnL2DqFFMELmxXA33QHWfiU0u5+G7666CM/hQ5Hkq7spFZnqjFYv5bA8YR7bUn
HpjUOs4C8WsTt8/e5A4XF6BGqvgAftaS5ZZ5HD7JiOaQHEbHduJxouxSG8907ZeyYJi3yt0JVq+T
VcSHidynqPTP9m8wBlliT5Y4iQ7hZiDdu9G2RthcouWq3HWf5UJdckKqV8f5r1hScqCK6Qcxz7QP
gvBj8qdDIQPnybEmSFMCvabOaAx7jIUZ7QEzYCR3oL+udstcI4HR4sMu0NgzvrUzjtx5wyY1i1/S
KeZb7T4v8WMxNu5P9gk+dwm/vEBYbsSKVziO3F0WoqaqMOzu/BEiDnHvVct97Sp6sc4wcVqKWcjQ
nZEJU3rvo/5MGRnCh1P1wSzTM0+RPOBCT0IY57WlKE7De7OWQdPQkXa2BvDtRmJtON9tKlX8JKfI
sUb5phZ5G+kT75s53TdsM7uccd42C0gDN+WVW9C/oox6MqkBP0Do9UbWLyaIrrpvfo1hVG+DWG0r
4aJYqZZmF/SUxC6JNcKgiB272jDA93BKILjC6lwlofo9lDXTabOlDH8QA+HegYNx1qzWs14Ijcq6
mGE38IOl9fYCJxmS97rYuu39ZABu+NAAxOHxXgihw7eNJqzumfJQCoHZT3FVSuSaNgZU3ryeB9tm
3TPiaEK5nmSeUqxCcGPwzJqqERxucQV+azb8hzUC7W/FBeB22ru+2/zEfAg7OU5vqFHazWzn5kjX
YFDyWOd9c/yHTKmw6/fYkyjsy5PTon2Jx5s98E54azMhoxeM1lK5R3n1LXPdH/D8hhslNesyl9tT
tJtcDuoQAKwh6XKCysK8DB+JMtxH60DMAHqqxEQdDZacVxB0x7Upu1MbxiLJdMBKIKzr0Mu/6Z03
z0l6sX9hB2c6txJup17EZPRZhWo8WTWZce09hEWuwZa1bVd4xKFleKuONcKYu8Uaq0HSCu0kguxH
HZTiMR81Ikb6aGypHOAaZHk8dpt64bGUY71jBMRpbKRyWZmbmaV86RpAEN6QvrnDl3Nnlv/TA9e1
6TZrMYTJUDABzX2KFdMJGPxhj3birvlriuJU+DWmnNL5uxpSaTLvLlUuyew09Kl6E8wnqxvFSar8
EX3bnXbiktugbEUyulvvQWq72Ft5Xv4N1DQCwmxJqwe7X5JKp+AfUa7soRHkJxFj1fBhf6OMImGh
pzm35O9+8Ro6zspEPn3xprrf/5N4Nn23rdPBPYrojkqCErD9J7ZkJ7j5KxKyOKoesKfpA/1ughSx
ANN6prkydj8wRLQP2owO+I8B+cR8A/k6HNKUBvhmGGf7QQlDGz3NTv9+nTQI6Unyv0lVvs4KYAYz
HNB8oRk3/1d/r3f5eqHHF5rd/Z5k4/bBcknFwjANUEWvM1Fw9PQQI6wpUXJiep7SjhQSigBTouzo
o3Zrx/dXU3JXA5MXkDljWuKwLh6yxhX7yOpvPoIArE/Fb5y7WM94OQJLFAA98a7EZLbv4viPHogc
MRrJOLGgM5DO0zKU27XiQRykfJnYh8kFvotKoUNOD1bYfLW2dHdplMPs136crJEud1lqfv2PvfPY
khtJs/Sr9Kn1IAdmMACGPl21cC1CKwa5wQkGg9Ba4+nngzO7mMmuye7Zz4J+3OnhGjDx//d+d1Fi
0KZxn2az06gOUXOuRR2ovWsXhy7MMhAqxhdBBYL2Sn7fCt/eDB3URE7ba3TomMFC+SWfPfNEv4iL
aiiOUUWDOCyajQpYw3hyFtjYEhZeNrAr+QDchKB7RXDhQoC6XFRJeOKEA/Oi0+k0JNGrAxwxEuaN
0ybnYaKu3QXjKY6gpNmAdlw0JwH/tUXweFvr8Hl23ywdkBa1SIZTT+0tmzjCUtnHRMjvgdF7TLMw
GnATibVKicZBsxxTA6vUFtAAljD25yvsyu0W+WCxUjay7VYML5YUJD0yyHlunx9j6u4nH5TLCRPH
RuausdKWEGtqUouWNpycr6mUi4QR6GU4cUi0AWEqsi3f2OJ+0qMgxSdzr5kAo5Uyu+lULIENuogV
BqzqAen0gKPZffDYDuDypVHe7rNgIbrmVDWniawhUBDInTj7DLY2j4CzX+aQBPuhMF6dhvjMLvLR
G6dvF+Uw1D5kzovWeaKIulexd8/GgcXT9GYnizmgnZN9obpbw/MCkgZ3eRfcoNbOEWW2FYk6xS3c
zghhXj6uaTQruDhr3+N3Q3a6M23OBMxgW9pbYmN4lDJL2wbsZqWPl7MKpg4UXBk229KErKb8O4vn
3l4Oy4vq+XIx1wWdff82GLFBtMa9W+EzoSJu4hapsp3U00sqvH7HouPT4OI9Y+oJdpMd+pyBKPD8
ztwPTSZOi6Wbhs0VwzbC5OXd1gXqlWo5UkzfjM9qIofQjKmNj86wzA7T51DA8zMqXGeDjeXlkj57
Seoe/OrWntmuVIX/mlvGte/E0cFiTHL67CHFn7ATwdwwJocGn68PPgDnMs/VMWsMBM6oRrNd71BU
i6VxaKvl6I7V6WdGeBsG6iAnNvsOzZ+BGNnWBm1VzQrlpZUdPdZTFOYAHPvdDEGu3XiHaMkaqbvx
GwVy5n07p8XIhH45AQOLIcGQA51Mg2J1BCYx6JdBTsLjEHjDjFXaJDedsLs1QAKEYVHw0AM8Wns9
1CVZ7VzEPiuvbDjdVIH2yk3Yo/7BDvUvzK6LvelP7iLPtGyN9caiKifwvfzidQ28oWNjPtYo1OOP
GSIKrDncrLlDM2kK7cV2x/GLh1adEJ5ISih0zSbnzaOMt//r9/KvjLcKJzImYctlKyLt5c2+vz1E
edD8/W/if6UY7x3bbJYUFeTTsODqHSnBSI4S85qAikd2JJvQr+eVgfqKUhCpmqK18J8KPaNbJle0
KB4TTq0rN0ryq0UJTan5oQyT5MahUpb3zSZWU0j1afS3Q6jzjSsJ31YsJwkHoCwOp+7Uplm7wVjQ
4O53EVG2dDpF1NbrVscTiS8snIaE6Dihkoe2hbbszTel70ff6dx/NXtTH4Qsyc7NkBox5XSc8PRj
TRBP69bo1PNk77AEBGs0weY9iGhG96G3jylgzb1dsLZXNuufgOCPp0DVejXEYsfhaHwm0de2qmOx
VFGGyriRI83CLBwjxE9m9Gn2WFo6ab5FOoJDJQyOsaP7Y6fao2+Wzi2kuFdZkyIahEZxjiw2NpOf
P8B90CfKENgK6l7c5JrjvKzJCpf22Gx7a5kxZ23dmkt/MR/9Ky82gheKKGlAz5xdN7l1dnwzuOTh
YcsNV0hurX2a+gjailhDwivI3WTjs5cMpVsKP+0e8YPYFYb5mtpz9mDY+gG+zHxdUIzetKUilCUq
+zvGJcKiEQ6z2Ki/QoMKziNqXzwSmIaFTI0rKoffmCoEUe68zSSmiDiITJ+VbwG6HsYrN2cQhJAy
XqMUNNaZsm+BHxZfR0iFK33PLJG/ITSIVnYYHuha2m+YWicAD+VL5I/JlUGXElWb4rj3ExjKMxM9
pcUik/JJGvic0jn+jO3kQLqN3qJqa1EIqvkTsNB6HZXpd6uUcm9mHEz4USb000n94rntF5GKgdon
pbABRMy1cursqPzsrltuxU4/UOxYroI9M68t2aY7XRawp3WVVhwv7kxFkG6/OXYY8gJXktK3/Pnl
MVFOJ6ubAFZd/tB0DXfj9NN08B2qEsjPkpNqS5b4eNlWcy1ZktpRR1fHto6h7Y0P4H/qgxLI3MaG
ko9+UTH6gZxGdKhdBfLVndHMpo+Ah6rrwnPMjZnEQMNLaqkzKylUIEm+4pzMH5vhjHYouzMzNziU
WHdpyU9Xnjcs3BTEY2HrHB1R1Ttp1B+VEUpm9oYZYEFo18lAGFVRqwfWm6iq/du04tDvOtjLYEbU
Lih87FB8sbft4IMuHRJ9bdZ5zEoce7RNsfAB/XmxyrQXH30F86rzce31hPsJYIC3if29CvrhWaOk
sUUbbJuEKh3KTPscxeYu9TG+JLpd0pdQ+LpOTC0Qgo0OivqgZa9I2e0eGyMor+Fw0ccU4y4qrWHX
ljW2xY7o1bmo0w3fWb2DQk4rl0KOgaYCK9G89Ud8ySnr4jC3bmLHHE4wXrZpQi5xbNWXGlPLHnHx
2hehWrfjMJxdD1Epzel6h2A02rvO/JUSL3m6MPP35lQcdKqjjR1QlvnrwVn8knsAwsG1HaU0ka3K
xBb7y0SR1EL6TmMWBxQFcIHwE4I+iU+mzOIre4D0H8TJR81xjGMmRTKgIyJE5hF8n21GV7I3bkXF
RinPMZHQa/lONfG/eYtyccL+mTLBW/QchYtXaUv+Opfp2qHIhwbqMIoYD3aAUWPQNPDQesmzmZJr
32VZ/OEzlKskq9ZtKlmd2pZx18fDRpj3aU7pPaR8uO5n3e77enSvHcRqEBVIJB0sQaGbfhU1w3LV
sKCn1FnI/2YWFFiHf/kU2rS05zlaQeDw7F8CJkoDKb05jQWysby6VoF9hwFv5bD52NjCzq+b7ATe
/SpgDKSGVe2jMVd0NBHkMfoM6NvLZ1VH0cYb32gnoZorKjJihwxP2F8fEsr6F+9USVN7Eoaw91++
b2yIhl/4NUr42EEIVQWYDUvTId1l2ORBhUOmGd7HoL6vWl2/ts477FTSAJym3rc5xg7tZ2fHyklB
9HtjX2Tep7xyz+RjjVfg7KttnTDV23XlscCW8Dv9jA1LXtqnXuEhs2mArsrMtfb9UEN7zbK9ZE/x
yXfGj36+NSY93pdlgAaaYOQg8hzcskj9TYKLw8RFGEFlP6KadKhNOnmXr+Z/v4//HnwUdz8OuuYf
/8Ht96Kcatx+7S83//GEuKPI/mN5zD//5s+P+Md19F4XTfG9/cu/2n8UN2/ZR/PrH/3pmXn139/d
5q19+9ON7cVKf9991NPDR9Ol7eVd8DmWv/yf3vlv/yOoDd7Jhe3yfzfk34ZR8bffn2tBw/z+gN/N
+Nr8zRYLLEYy2AjPtshxGT6a9u9/M7T6TQtXcq9jo5a1loXsf6a/iN9w6CMltASeDoeH/TTj698s
yDdCK4YDASpZ/79gbP7LAe96wGCkbbvCAhSgfrXi+wPa9xDXwDEHYelqNUE0oTTbo1ykx2V/tbpp
HeuvuhcPpQdYiZ0vxOhGvyIayne2UsTOD4G/rVV/rAIMTDX3e1Y87xLd36VFZq/FMPqnwnXnQ66r
je3VNCuR45U9SYNiyHA0+TLZWJwdQRR6xzm+KVqZrKcULYxtfk4Sun9uTp2iecqLfTrN6OQF/eu5
kXijqNv/4df7/Tj/t5wYloJFA4tw+esYwFciTb5zvhW5MHN+WbJ7na59MUDSJYTCOwQyotaUGjeI
9id0MDh1c85c6L4+unXrBlTXQc7JF0NAsI5pHtcTn7QtSTzt6GvNcXDllYBem9iDMFI4O92DKAk4
dye8Dce/fu+C9/rLCKYtdj8IzW3UwdpRC+HhjxsOP5REUSIKPvqB/5ohh1qXVnafjY6JGsgr9ljg
b3OMLZHbrqeSxnblVsORRfmnAm/+ntKMRZxx6qyHIa2ox8qtM0yHDnaZMyJNj117I5sIBF+FRGCx
QUt0HoVmARmEI3aY9ExXAXlYPO+FnO8jUeHSZiGU2eQ+l357rlISY8tiPJMw8knJ+TphjbkKR/0q
++AZHRKrsUgcTYJwVjSZ6MRFZ0djFy3sVVN23S7ykuf5Ku2hixq9xF1AcyrSVD7ZJPeKPRESnk0S
hWCC1FcqptUKscr7BLC40mqd8TjY5LfaEDUTKphz4fQehLhvMkT+li6waurExyBF/xBKSsLK+VQN
I3/XVB2Bt3QfjZeyapfEDuO9pRaGiaG1b8MUmad0EZP0dFJbn71I0JlX1cDRAjJgWSmhfVDOE+KD
GYVbVq5bnsQogorsYXWvsvw98MHWyaHfu/FikZrEWzI9jT02HwxJmLCPQqMY8av2LrLZEpglqFho
hKska84JLe8gjT/PNAU8nzI5q0ywNGqJDskaDB+ztTNDC8LTLPdunr/NyaTX+FuJaZ6rTdfXryUz
E+GfUbmuuhEHXoHvV6GyqcNz5s2YKlpmNspeJEKlbJ+kT4VYyI3li6sAODK620dt6eTA0nILXhGV
hwA23Y+nzG2/+phR7aVl385qF0Y5vi4ESlk7kI9t9kQMFfN9oCm9TeX0Oeufa5pn67TKX8pJfanb
5qubUlZS3aurR71CZ/StiaN7GVIgFVF0WxMsyvfYf6JV8Xm215SC0De5FD9mY94GuttQCTiXs5mv
cCm+IpvYjoWkYTWz1IzlPmLjSAsFBlIpMKCXAuA94L01+M8JLdh0NENSmGmUJG1/S2l0H8r2KiyY
9414rcfh2CT1uyvvLdRBnUeTTizIAXN8M4S9BRx9Sqx4O9f8LBr3bkGXYiQ8dKSlvdKT+yWEsbcx
wg6/HJpgql0giNQn+rlPaUKIvDFfxWVobuFZZHBVAXnlyll3GQ3uqHiIneatkM1npOV7FaQ7mzOJ
POTuS6sPFl2zVeE6A4LyQyNoIS4VSjhJ8cb1fAZW52kuFjNU+rXR+rvPe6mpkObKejMaGhOyZUB3
qf42o0fHyX6N+T0Fqs3Ej85JFe9J93rGA3yq+uAO3Mu7b/MBcvWmpqHeozHeEJD1oOMSpZ5BfXrp
uBj2Q6rqbYveg00vMBbUd+F6Zh2aBeIj58xb6RDRQa/SZ+JWd45JYCmGNrReJrJzyRZkZY0+ya4m
wQlu8eCymUS8xHMQU8GogX62TC2QKc6m6OhfZ/395Oq7aEzuY2e68SxazUiZRUn+52RTu6NOzHDt
bYuhuZlAGtEoLXAAFvLY+N0xrpF/pv5XaWdXRh4+ehPrbWcan8sUR+bs2/ClBvPux+smZIr7DtFn
5EEEc/yWLj15zu+pgQVfcyrVWXTEgU5j3tyKqV7NKvjcVwVltH78SDOEURUmz5VhldSH7/xS3C93
xJ77SqTvyhm9r7L1HwKqG81QY4L22bNr/UWPFu7os58c3cYLdn7Vv87HyUQgVwkQ2qW/L9IZmqUH
HbHqKJoaSM0oouwL6TfsBJFpRfi8dp0TPvlLpTKOuqOUDJlsaAnwEMFOqOHW9Opj3opPlk3IGzvB
xHVvHLf4FHj1OYns1zZlCNOzqjbOG9JtmAjReDVHmDpyDz5+h+4sDjVGORSyZachZNIbwFDEhp12
4YBG4DhA8FuDFNFQ3UF8ldYL3aJDupQXxlyS0Kas27SsX/xwvHPc3gUr574ICMpx0nwLI9y5Xmd9
sxqCjFtid3Ou1H6Urfqsry93TV71UCrvCnwlc6Bu8QpbXyQ0vrlM801cBxuszlDegRiA/wADMc3J
ykmQbjhzj0MUrQKA0zHIvjpYnk9jHQ+HyCEZfKBqHsBv2RUWfUA52bdBq5ztlGVHeIhPo1EMoHIn
xhfmnknwmRPxnlV1v1rcNi5sERoP9udkbODW+vKtNPxPAK+vLb/ziEIucoCj5t5S+D188zpbkEVS
oglEwkt8/JSvPG9S1/hC98OkH2NcQ4Z2XzM9eewTvXDzJS6jtwldXQc/6s1mIRK34a42ENj5yBSR
Ebf5NqndG6UJlJ/JeK/K1rmbNR/QtAIMa1Sh0a8caBZB0YAZESJ8Rwvtw9gurfY2BP6z1pmHPiyP
TKAYwbdZm0/V2AMa7OjVLAc8cvV67dJ770wsRjbgk8EpPiKzrEkmoCI0WQ0Ma0z2wju2QcXP01r+
VttPbRAFV71/dEfEXnXm3kH05MdWw7c5oihWyWkvJ/kc1k2+Z08Pigf5eue6T4PDDBogu2/7GwrQ
CrqeU4BM8w3eLeOWP7dvqePMe5tD4npno65AGvhp1tRcULxTepRXQ6se09HeuG3Sfl6+OlyuYAwu
ZX37Nai6b1DbERuH5uuAXtM2kGDBPfoUiOwxcwHZdy0Gj0K8urUsd66ipKTSb+QkkFXNaruN8JfB
uj97qXE3dP0X+o80jxX+Aj9/dthBrvuUNkZVFS/kLmzAj9+EDkLryXmgJH8bl+wso+SJ5SdWYDRU
IVhsW3UL+g4jqrdqeNRqDuzny6djelyz5aTUNKXH5WXBkiHW9h517Hw0MYFl0+i+lG503/MJHdVQ
IMat7N84U0Urp+aNQ/sJUwyY8ILbWkfYGr30ruu/zj0SaciDzb5u9p4J6sopB5dAteGIScI9kkOI
+2nI7q0lWZihHmkqsMDyeWhpF1ZUQ7tBHBbtC7VI0iqkPRXrfIhcgiQjQqnniuQUIz4YhCisPEIm
S4dilJ6jrSqz9lx4w10K/xPvfoxzNpd036V1EjW5KHWG0b3ryyssgk+CAMFdjM8Eupj1rttYnIds
pLMPBWiOsmdykFkrGBEBLEo/xUieUeDjom+7lgRF81GQIpBH+da34z2Fek5/MRxZl3QHL/c+oqD2
t/mMvlLHfPHJMERXk5yRbzV03jgPc4QTQGCmznzI85GJMIjuqywx9igR4VRg9mDA6pp1iauXbMQx
QI5uQBBp/NralBqBAIipeWuWaN7SwTxWrnFOld1uQJ3Nq5zWMh2v7BrLzGMYUkav57Td9CHW5lQa
+8bm9DAqVEDO7OCb9cP00EZLz92aomxTNLR12oF+NJWI8oQHuTz9vHm5Jibs/Aim95c7BwOnHMgx
Yl1+PsC6S2tC6JslbOLnU1yuTebc79zeuKs6BbNtMBeBGbR6ae3DYHaORueSHNpHYUXsQhGvDRlM
rJWXlvhyQS3u96e83CxHeZcvMolqyeOBJeEmq8vVxPTZX/jlOtCaEEo0Tnlo+eQX4Bdx6ZodSwR6
wDnCFby63wtPLhwRJC50K5k+HpduYBdPuJXtkq9lefrlaS7XLi8RCM2rXf4zXWJRtBLjpvEZmAIj
qbLD5FClg9/O71UNV9CpUPC4SBUJNFmVCDWPXm2SKul1dB1DPd/E3rJjsuxybxnNQUdqPnPIhLc1
JMbbUYdiZyCcYhxo8i3dZbEORBPfoCtIES0hPC1h8nBWzo/DyKQw+q0EmhykxGx24Y4VDKu5tMLt
PEz2RjlFidFN2fe2FNEJsKnYBApV4eTCp3AzuI+RRL1YTMZ1QaGedTtJsA2V8dskNFATFzD4ybKk
DR9dRWH90mbGyCoxp+WNillAxzJba74zMhYPOkOENk/eziB9dZcIXr+xxwB8iP2Z+sL7XM/JMctY
pTa1D2FtlzZYXKIMD4QiqfAhFPHJm5B72ujYr+BagQsnKm3bZliNGoQHX+YFYhRbyH1KONvVMs4q
3VvbioJdhiT1LEXtIuGsH5WQ9E+QwtPEmppd2+WCRJ0Jo3gd3IoxYq+e20f2+Apjkh/ft17roD+l
c5C7+de+vZoTw4O3wgTWGFl+zgUrsbgKmudgQkcR0uzeCNdgoAj79NV1g/vCRx4k0eTtiqgPnoY5
/25VjN8DtDZwUe3RG3zrNPXD5yrJxh9tDg4RTeOmzdmMB8GBbE7WmC7sIEQIZ1Rfnh0/TG1J8QQh
H1UYtnulN90qp79LELDuky74SlrpdCwL9TUdXZBuPta+kZ7WBr1MfNP6bXSDphKgKQ3TTScxwczV
9GQ4hsAkgHge79eDDVL5KTCa/Ghgu1pjalmxq3fuxqm2aPkR1rFa9EWrPNZo75eL3lR304AwPPQE
KSJzK58j17mDnpQdUNpfN0RP3nlA+2kEpgdttc05GIfn1E2J2vMg28/und7keQeiECAhNmDnEOJt
pQ4/PUzTgk6tbXEaSvUaObXDjwh9dbCxnZOVBXvBCeQ295hVzerVZzWyYRKzjo0de8e0R5ye1eVN
WSFVuRA9HKyPkW0BGUPSaCDLY4uUtoe0kc5qeBINhYdZOddYbIJbKV2aF6ks9mMfnCKV5zsgJt9a
KEoPYjQ3MaLU/RQS9TtT2T4aYv5MzT05RO0e9DJsqDw5Wz2mZpsjt26cHTrz5yzqT2FIq4r+XrPD
j/HJXwJU3BzRuV835wETU2VmEcYEDoh+ps+ODv0cUJVxV3zD46rN/eEGuoVz1M54H03C2xX23CCE
ghhgLvwuYZf2pm0kYXJGaJx94Pa9nrZdTe8v6LqPOG1DiEmakDzrpfdYyWAYwCQx1fc1R25YBfiH
gmIzd7N1FAhlSyKVFpsTiyNFP32uoy9WVPQPxD1tjTY51Vke3MdTeeNbWQ85g1ZwgYEnnNONlRvn
kmjdjbCyeKvmF6w93s6Ls3wfxemJaimll9bFd2fQKAJKpoakOyM4yOt7OwKFwZIGrpZWI1rbplrr
zir3MNvMc2hMQNTqeAcvAi8UqP+k827pvffM1ajKA3e68ZNZnupFkmNm0ttHrefc2A65dKrOp71p
+ifVOfmzbQyvbS/M6/pThSr1qcMCgLKlu/PDdoUw6S0FrvlgBgsIEh8kylsSanCoJS6r87YuahbZ
Q7LJrEZuR9tHxD3qb0GWTft56KrzmM4b154BGrU2UqF+Vwaa0ppDMx3b5qG3e7ZHVOBQ+nqH0uz6
dY0IoE6eaxlfu/0SpUyH8DR5ixjtnKFjOc1pc5ZFY95Ts1yRaqoQVk6Dxa4AQz4UFy4u16LoqqyY
kg38NGyNlqtjfcUWGGhLGBonFPaHASDPIcY9t/VNaklGPRKcnBr5Am3uKNsYpYGYvPqeG2LaNiaQ
i5h6MQp6r9tGyeTTze5I6vpxNSpHi4pClZ6y6khD3PRvcVxbiMTQvjmsS6gvxrthTOaTAldCzEAM
49h2p9OC1gjdDlyhP+j15b8uF1PjvYwdpQ6Ic8jtVCTnU+/K/verSVFFR7NP1mZmI0xaLi7X6P9j
q6Sn9PvtdgLaR58x+xGcpXCwnX4kVbEPXxRuaGEceELsd5AxLrDCLgrAnI5Iv+pl4VItGVAydryN
uWRwXf7Pvyxdft7tMPeTnZZ8YZh31nbiIRP952MvT3C5+OX/ft40zRjd5VAD+q5JOEZsxGv+uHBZ
zwY5Hdiff325Q2iTh/zhqigp2dohmNOfj/7DH13+UxtOv+Z0Ste/foLL3b+8hKdFyRY4rCFU80WE
le+sWjkiQ/zn2/vlEf/qWX7+iRg5c6PW3JXLapGBMFgphY/ALyJrXoPfhA9ShPH2cne15JLKAUwU
E8FDFIDzdAogrJcLl4j0E8VTGLaX2zj42hOuVEp3flpsy2li8+ZkWY+CoGMWnYzHNNdPjkcSs1yO
AM6rd4+Sz9ZGDWBuOcRRRC2HAlnxbPD9eiyIZE4fwaadMh9wg2Fl4XROm5qiAI0FSgBQWGNlfhnz
+QhB6luYFQh4w7UT+NedLE95hvGThQUTJCoPhgwLUhvHVIQuubb7Z3q5ERlt5WMUud/Dorz18E0F
lndXiOCNzE7ggH1Crobzve42TR/dVaSFrMaObPXSiY5su2HWldmKVgHRQdZXZ+G6U/BpVyYR3B3c
CAfd2Tqey4NRje8JMEhqHyORTah51i7cnFXdTtdWYXz3HRbAnnjMB/UcJ8NTWE3ltpP67tJByP2I
Cm86vFsDquWCnZEjy0+1+tAkpq1s3YPi7Q8yO/bAE3hxgl3CsP3A9rwOrfHshgnxZUC8xEJk4zMb
tCsaay2FPrt2jP/AxiwCZwcFzUPcjbuxK0joCfJHtKJnfEnrFrhLUrm4nNWttLsXFI1WSDE9rV76
ySZspiHcXal9GxnfGtrTG6+JbmU1PmoxPycFgCVy1EPolsVVWzeH0sAjw9oNKl9yKlsf07E3PZRA
bm96/7tbwA5OKsCHkONQGjXEKDjWdRVYKa4sfPwMamrl+jUo3hmvtWA34KXPI8JR7I/zTp9rFlvI
/7VHLxshHLKitcuYhIKP5X9gVA9t9Twl0/BdsjWlkUZAIjHdsIhH/yg6/wZEwsHrPXA9WJ1aa1me
35g6fkLZYuIN8R7xhcbTdUXYZd7215W2D04ED7r90g+NorxpvA9edZX0AlFmoF7K+KWU8aeRdCWK
sJ2112V8NjoYet7i06aI8AAR3AdYXX4trIy33HjbnoFkb8WWu546K9oNFTwQjp4BHWZFpJTvTRty
L42l5bXuSpoQGUy1lSrt8WBhY0cXK3aqYCEfLBsZWOD+psq+1cYwrmeJZrs5EPTmsYhGqo7MCNRG
zBdYDjn1p4m9IDv1E/iW9fTgGZGJd1x/c7v0VrmqXUtU4Wu/yjgY/XvM/Ji18yRYU1J8Ip9o2rq2
/xxhqszN5oVNGSRRFjBZz2+HdAHAj7LvULX7G6ASMWf6fC7C9KOIdogYHxF8fdeDWW2xGZ3IacO3
NAPt9j35pTHRpykQonNSguGgorqWRNzA9oM7Z+Licanfy09FChuiyFwKQSlAfhsq2AqHbgklukgO
SUlKJ/0nECWa8A3yn12+Ny9ICOgwj92I4xAr92rmKyiJ792M+ZeUSQ5nAOda6WRsWk6lLW6Wf34M
1SBl6UqB09omLfOrYddPHPCMNOTnbrwa30jS6Q0C1hybIFUG2KsYg0DPqJrAyNG0sNfEDj6pebGH
FJsIQzLdG+TGtUTDS6uA2cx1WSEEVxB+JpijOKOIgU0DZu50gLrQfm4o95ybIgl3KO4mPm09Yp2H
cDIT/1jr5BU1Kz7fjOQtq64e/dRFJaXS26SZKTcZr9no0qAaOK8W/bzvfJGEffF++SLhNdL/srMb
dit0tfxHRBRATb33mnoIv4b4AjS6HpGlZ9j+5/GjpQ9ZJ8lDBHMM656GDxU8Lw1pul0Ytdqw3Wsc
gPUAftbJcP0goOzRJepx7aMvX4lkJh7DBrQyDYAjiAjf5FkGZwOZ5GpqXVSLRIhUtWVTyXP3SLvY
MS+ZECOEc5f9ybqxzbsWF+cWOtG7BJ+wjyUkp8o8NjTS6jTjEJSKnp/63mt2wxW+UXRG41KwBzYT
r/PuSAwYWtoOFnLuh9DtjHcZxldJWrzXSz1d9nFM9wNO1jVIt7Xdk5ZRWmR0uKS5jW159OX0DtmE
JKyedAfx0keUbtop+uyP30eYp/g1LPJP6hsM2xvLoPQNLhiER39jOt9B31BwW1zqVGSQG+UENs/5
gZ0TAjY2M2OB1nxaw1VMMIHSTesi+3Mk6BrHybuVynRrpzMVwRiAkhcM93Ot3xPG0NKwn92ELMqZ
s0EKeWtkPfwdod7apsOG16WIVRveUwrZOzesCPufcxsnWbd28maR9bUbzna+ffIq16wg4uryU6gn
GmslgnKocUM1cUD4Zr3LPONBc1qusrIV63ZhseS+tx8tL9m0RGUbH0DZ8P8EdHY624CMk4Ebzcbq
JUlv08KbN+AdwJcFaws15HXXVSNZvO426W5ME7xg2U1EAWP7B/m6Ip4PaPPM4kCmweHS8P//qpyn
qfz4+9/evmVRvokaCrvv7Z9FNraDkuYvVDn1B1FN/+Ihv+tyhHB+U46DVtwhDgrcDMq733U5yGB+
sx3bdlDZOI4p7J/xUsr5TaKsIDjDYqNvIzL/py5HIdkhW8l1LVQXrnLIz/hPUdKfxFU/xVZ/FKEI
NH5/FnKYtrJ4C6hQTMkyDf3Qn4UcSQNqd+i86C73v2iTXIALTN2hh7duUGQArcbh3r2EVuWfZk+T
W8/mUI/Rt4CISrALihCNhaj/80IX5HH7sXU1OrZY+EWoCFjV/lD8W8m5rYp0j8CDEHRG0+LEYOHu
xGhcQ1WUaKO5KJa92JzFctOywfX6ukLqKoptGzICxrRQ9oRd0vgPQndHIg7h9E2WHDqrP/sEssUA
we8q5FwgFb0X0oDJFQbY7vjuHTuompLkXVdV0X2isyNpQjdiBN4um+za7qAb5r31NXKw8fgzqYhq
cFaVMeS76lJ/nZeiLJ60/HS51i2FWkeOL6RALP4K59bq8xLAq32TgDU5GyEZI33TfPNH/x1VhHMa
U6ohRQmmD4focFI4aVbAdgDO+90uF4N9LpcLr2cra6WQ6cmjrpZk6pqywTrg0xjxCUhwcbKWi4s7
7HLzck3k+dOYtMmSckcOcoDXmfrGql+ysYlHhr3TIVnO8eflqL1/fAbPcZzDYo9rL0Hblw9n8mps
xsnh7okH2AZF+jQQ0R0vWd0wDbrNVGg6JnXinjQ02k1nytuIkG9qvFRcSf0WS/63GZAEnl1CwXuT
fHDRo1seFpggMuBThH45IAR2n9tLcIFoqRHbnYNacXDrM/wQSacSjy2uoZ3MAndvur04Wt4fv/pf
fomfv04RkX9u1N13S+V7s5z8g4BIsxJ6LLcUOLrT5WJEHQ95xf4wWXKD6RuaU+DE9b7Dmnu6hGRc
rv28GA3IxDIt/L3Ci2Dx8qfLxeUD/XLz4lqsl/iRWtIXCzHaYdKl1nL6cXWmmTCkCSIXIT9fvHMX
Y97l2s+bF8T/7NY0xbJ0ffmlC+hvPw6By82fB8Pl2jyN4BFtUmUuZ+TlZHRnnNarUJN9fvnPy9GB
CPXVyqL/w96ZLLeNrdn6VW7UHCew0WNwJ+wbkaJoqrEnCFm20PfYwAaevj4wK7LxyXsy7rwGyRDl
tEyRaP5mrW8h950P4vtb98fDH98zI7reNDmwMgdfNJ/I2YS97LfwjXuwwv1PsmmgfK/mxIcQK9Pd
HHR/UOCID/fzPI/ntradA1tsly0ZMnAyHsx56nCPe/jT8yzdOGP3ZAHcmtZejH8zsiRknCZ7D1Nd
Hrq+tFax5nFnRQdxQHM4Mc7j4f70/mD4SYsTnIC03P6aiHwnRLCtyCLZhVUH9FaVJY4+b0IcM+d3
U6bwZV2M4NpVd2yG4NUrqQxKQ1+5MYkwCOJuIzyezdAZs3hrflHWGtJ5dtDnk+3+DTFfCe8P5u9f
3Z/6bGS3bGC26IGLwzj/BYp3mKpJfOIGgQe5EPt0zjx3ILoTaKMx3TRLEnItHnSNEHS/HuLNZKk3
KO/+Idai6GBNz7yzKbsZCyMbPvv+AD1dMt6vuWpH9lvVdiHmXevGuiLf3F/ifZkUzVxE5RjwN+cL
2v0P+jjJ6zdX9+v9SK8lzmJIbuPYIbEUOE/T6an1awr3waJV7tszle73rtGQr2hAe/T+gVVks5jv
dEtauR8x2Mg9VZbY1JiCjKDBCE5+PQvbF92qd7430H8X/nteCXs1sab1N9JvsgPYpAck11jKa/6P
Ou52IRvqlRwQNrZjdqo8t9h6Sn1V+MOESr+GVunvTQW+tc09gGMQFMFhcCgo9Wg2KcR5qX8NRhHA
GkQFqqQ8x0YZbsoE061RSMYhfdwSaYZ6pUP+v4ZThl/N6Nk9FYBEppxLRB8/zHl7k8vRFOaneTyg
G9V0xDy9UuSx7cfOOIm534/g30F7yZj6uuB8EoSjo+T+ZpPnQlt9nJJBHvDE0gepqD366fiimqhY
jokGazgqfqToThbKkx+aHlrkhICHN/EmLFQLb7junwJPi0Ay9s/xBHkaWv0jVptuH8K02KBoB+ub
jWBitOjRpHk+uq2d7wu8GIvEZKMwRUt6CWgQQcpylqUum2norKjCtcY3qU/rHpQYDIpWApvGhd0R
0goNJBweyzCBl2DVHVl/GIsaNDPkN0DDIFNoJWH4LLPEw/nNQJbWyjQ3pilZ3OTpz1FM+jb0x5vM
xseMbe4tQ3a8ZsGw6UoT4HuJFUof4eVAt1n5wpA7AzT5pq74oeTNXroJgyAfvDoaRaqxzQbUY4Y/
ojEj3ybTslUdkFhRBPmzqjoFSQLjF8zrb+Xd1zRpUMLv+swuvIxZdTQ7T99MlNWa1mhn6aT6Ihzw
8su8J+bFTtWXIWlaZMdyhCLPmpNEu5NXsZkFnMf0mTrpezbb4ublCywGmTF1IzPB88xX5seRRB2g
08wUxh6A3UrX4x9pGEG4wTCNilM7yR4fzViPMBg9btH4U6CURl9bbP0rfUKqSAwxWIoCL5OZ+Wsj
dbQTL+aHa43ozgwBMIUmz5p+iMK8uHnwVFTuKc14T8Hpfev89qtXDwuyEk5DyWWKeAK4FTAKkPSd
BzPydkbmwhfkVI1Szs6Izf2CUJIHvKdkibuBthlLuAJ2qBG+Wz2nY7KnPznIRokNVhG5ynTsfQkk
sSGCcAKs+qV0/I/MmN0jeoiFR7e189StQcEnW3d0OCdFPjHP0unMIpygcpQXfzK0dY+Pg8pg+AgL
yPppFiS7KbPTZbePHPE6tLqxqjTrq3KKw+D6BsK05y5mqYFw4xMJkf1UNIhRogcW6WrthqQGNClo
EepSoOtlz8tN5nQYJp+Bnebryts1mqEuswaFF3qJY+ILW0CVp2SeQ4zhnhiCn8lovk1VaCydWn8A
XgAhSgekG5rVKo5gGwFQxhFroEjJ0f2R/KSd8mBAY5LFR92sP6uSW0TT69GmzBwNFiDwCZMtMCBC
zBmN+51NzWMCbm4DlP7EnikB1BQ5S5WSmyHV2RzbeMkO78lw0ys8AmCmfXfD/mS20WPWxc0xcsAo
uTn4ertU+4FJ2yIVQMEMxHHLxmNMyqWfRDevZl1UAdLsVfs6pMStVI9xmY5Lx7lHlI5i5wDFMFOp
nbxZrGV/Q5kRHJugLpjkI7bQOeu7mnFNnqaXwaWU0a0QCjOVNxlJvUyzjTtp71PRbiJZvEVhTCU+
kYGTRSb/l/8aeYw4IG3RP2CSraJB7mSlHzWFYpGQXdpZrf6B8bfb80Ygh0seKxtGADPSy+Rh1WGG
6yY2ceZwBiaiUlIthsqU0gsPJUQeMwv9w33eZIIINrhjH8fZIRgH8sy9NFxW8tJ4tVyKAFaZgYNN
FiPabEc0i1yPSRKKE9ocvV+nDNyDZJaCsM2iOZnrk/vz+1dkIdS/PR1mmeqoUZLN7cv9gdoU1t7v
T7klFpuhLV6UBeO4z0kd5AHS2ZAg/JuLqPvDMNdGvzwtpbL3IAIKg3rP5G6yqqfxi2k2Ottvcjqa
AUiuK12gkTUMG20uJVDLZXRJOAeZ9DXbyAqfVZE9m8D8NprfjmtmyRQ3ogIDlkUf4ewUj+eHiRns
bw+JUlTAHmUQkl/41nXeggawwSK0jN7xDHZcQ0lEzOYHYRPGBo6KSCT2gcXYv6ehNq5NBvDx0Pfb
+7exOS+xV/a7XHdI+aoh2YcTLuD5IdYRENkm6cUaQs+D5xk/xmxq115hSarBuLKZ5B8kEoo/PXRz
VW6EuTu3dSdnbn/uD9VcD+cVczb/vhWpEe6YM4uis+yRHOH5uZ8F4wb+1KNns9LJib/hl52/NAkZ
PSRzVX5/KmZWSLCx5sp+SDvGvsb8JdeuSMcyCsVp2GZow87EuRyD2BJfbLN8gfPS77iLoDVUengK
e2CIVm7drDBYohNBl1JycJdCe0zc+IeMzHQLXsI9juRL4E5FKx50iTqjDVNn1r4/pwykzn0BifsM
9W5DfzRF0gcn2wtQeYH+LS7m9YXzEYfsSawRGU0eu/bSng8RnET1low251H0WFcL6oUict5ladkP
NdtXGBzhufArWtOccIiUlHTqtqEFTWO8K1oud2jL6wO3huqLVpdsYZtX0SXhzfE0gFQVIEK6cSJ7
7cJ+7gMHdgmbYGH1n2MWlKdOdORVZEAZ0rlf1E04Epbdc0q7onmMZNg8Do5N/amXwMsT+8iRB24u
4pLpxKLgrCwn4okdO1xZWqROhj8+qaw9ASo580H4uzKzk4slfpptk56tep8UE/LFqHLY+CfN7P6t
iGgBWpAj2t60/jjrS4G0JRPJc8IJln0q2GeVSj3l0tTZstcnhIL0/xww0LzR01T1XdKp1ro+5QR3
kLqg0ETgR2/O/hi3eAORUFSgkbCUxMmpdSJvow/NT2IyjtCWgi0ywnrqTl1rTjs1Wpc29ko8K2yR
E41OJgdgYNlmuLSwX+xCn2OZ+p6tlD4duSogB0LPisUnWSCNMVg7tj9qY8oQEgJk0KAtaX3EoqVm
NjyCjtIASF4GtNt4qy6RVGI/MkPWBtt+ShSIdS9V740fftOK0bx0MNbOhVXBeSy0k62bwdaX1o+4
m0iOxA8AbFGXT6aOXGVE25tTtYAdqs+9KLJjYffUc2RZ6V25xltULAZzIIUv5UoFAAGypCnqxxwG
lEvSeNw92CO8+sTQjjoa+52l8g8WSoiV5w185CXJ2fAykJMyQ4dRh8Wu5yY98EDXPD64yjjoVBTr
HpPVcmoEIZfZ2+gltCcln2tmK1Z9EhGjHAJjRZxdC3yCVEAvIY6mSap+G0UeUaM1ryamgi+4zGzb
aYTDnc6QDTZy65SG1WDosJN18lo6NLJT2j1AXdHS4MkK9SuTeYgaNsw6aMcYKVBvW1rDdqckKpLP
DQK7Sh+NGDlJHAQPXqBMxNjWwRXtU6qr4aEp3OHh/hUtCnZ7LdFXjtOQ/kdHvSgoU+l7cAUBiNnR
9Z1AEGSrMbsyY4cQHwD8II5IJ1WOAGRuRuJQjj27rZjRbwI3QDjusEnQUCQQH/XaRzji+Acrrx0i
hiQYzFAtgIfZW78rPzKyPgHK0eNoYfKIbEWhUzjpon+OVKBf9eKr7Di/8IZsiN/Wz6ToBmuurumy
aL4LHbUPVuWOEFTdxboKFQtiCSshINcwU0X22GZh/uhBjjhn7XeyZeHLdWazR2gT3qopPGhZ7e3r
hh+RJeWPQWCxQocfFnjyQfsSkRQ25VmHt5f0o0CKVXfHsuveXdKhH3yZTEQ6NdCQBQ78HFTCmlmH
3Nml9kNW7riRlguHpHBeUlBVO9tKvkhCps4ishFFWeJ2v9C2U3sNbeYaWmgPZ5HktPdjulXIGQ/Q
ZZZ6mY8HUI0cCNjNV50nEKEP4UnaxsYs2/wSmTo70uZrSxLVofDUk+v5gqR6jsAukAtZISOwYY+t
R4spBDJRbQH4Hjm26z9zocn2aJH3tMAfWKGy0whdaNU5riI+tHO3+8lntp+4pCSVg4EGNZKbzGMj
l+vQ7Q2ukRwxb6lFs9v03YlcEvEYp6Spky1hAjwh6KvMNfSbTpqv/GhAq2k0jwo50HWepqpdJhP3
o3OGbdc6eIVEi6ugRvpBMiTHcLkNi+/WoAP7q/sdBnpxUOI7JQaZiLB7drpNMm8S4TlkBbIqJBSf
IkVApMVqS8rRzs/cnwll+7NFdQ/aFC2WpjknYaOwzevdWIzviZvZLMU4lYArqKXVkrfUVUbwnJ5y
394nsZOd+7S0nyivWYw1KWnoQxcs573P0jP8zxa/I6QVwkBgJsVL17FxZ2iBtwhKCmyiZW71DMib
UKZ6ERQMWxmQOPMZG0yOy7I1KGAnh2oeyywiF/wtG5zQ53sppncuuma768CitC9d5s2Rf6U44J59
rrlOW6g4V3YJrExV4bCoZQhrTgdJPbsG7AHCZjwyjKFY7/As7e3AA5872afJQEpoBBqewSnfhjL7
UA08qHzs8RUZL1h8uqOpWUc/kR1rTYMEN1LfXdZKeyghwU3qEuHE8G4NU3Qcsprr0yh6LmNx/thP
6GsBjJ78HDYxNn9qTkC3cN0nhI7HAtXQSbRnQpiIuXACCEReP34JTXebtnguGEWx0AMMtS7bANVB
nEXnzKb2dkl62Pi0rzXA6kZEuD+q/LPRE4Amnj+82011jdMqX9t1iifcIRaSbILbNKYmY00tIcIi
iU6+6zJw8PUHaMbBWne1aD9R/izj2KdrNb7QSX32kw5zpAX2TMfYYoczPv2ODCp2KntErGsWvvEq
TNmCRl4p1mbHoEMatgk9NVZHIps3ftPgyRRe8YzQWT1KM3h0WOsliXy1JIyHcpqzMbz2w0uzSKBq
7c5aFzGJwpZ8LNpxY+pW/1Q3OgJwuyCKVVjB1saqt7KqhvFnK64FN7qwzv0HzMyvY+ZTI9bAOwfA
ZsgxyvqYk/fc9nM+JfcZ/URzxP1QoQaKjAiIuQS8Etp6T/LcnEomhl0lSCUt5gPWxImfWmpdOBXo
W79FoF9Ub3rtNQ/lkERHl1cPw6VcSoCUK7wPYpdNwXseVtXzyIkY9x4X2ZlBotUYCyothCXKxpRF
9SqH07kUiaABbb1ya3uwQf0OkjlkqVVGa7vO9dBedtxo1lCCsIC0qHHSoTd3g1/0x6gBpMttXgOq
bBqn+E46YXJLBgnKEr2kmJ+X7mme9EzXbUHMN3gqR7XD0mNZQ/tQy0OcXEunmDPqBgs3TGugdqNC
Tevy7JHZljX2EWxBsOjIrtp3afYkNPKQ/IEPwPURLw6hRgskfW4AtNgQ6jW5j2EIRWGUnRhMbAfL
13Z9bbRHMh+7jdX2MOJwMrIKcsW+c8oPw6YoEj2AikCz8ZiA/sb6KcIdVdHGHELekamN1/HkMTo2
+mpvw9VZJaTokmYy9St30MAogbLa3t9o2MFwccV41moSvcxAP0IWoXs5YhYbCeiIN1ZSe7vOIecy
dpsnoRvA1mHfx4PNqOubZvmger3ypmfJtLNDUzskIXbE0QC4nA9f+4wc8ckBxBAool8XuQRVRq3M
gLRN36xaYSTKJ/MhyHN/S3bb9474v4VO+gjiHT1jHlmwOTGLh9ihuMAXBVUUE9mxHMqNQFnJ6JuN
5T51KwQqOkunMnnknhwevS7ITk5urX3yp86dTvLlzEypVExjaIfXgNkmfB3eqeEtLuLhwUu7irxe
s15bHmzozPVp0krtaieJe7w/eA2gPl9rkqVuWvmjXVUs7gekcF5ICVnnXrONASGdjNgpTvzanoxn
upTz1balvw/mZ52bfFUcD0ea+p4BPteCwXRecxKcyUPSy3NiGmioVEPoGrkeIz3rGvDXuiJC+VrM
D8pv11khr35Pp4oZpnms0Sa5vjxaNsxnmgeA3Jg8SbZCjJ1mSX2cYpHsSx/wcZGJC8gr9UWfIo51
HISrGGf+Vliz+5gPbolZ38VRQhxErFsb5DHlukevvI09alefaxd+5yA5pPn0qFrO37JU362+jmd2
mneG+7HU8jE++aEEYRMJwU+VH4OyrSeiqVY+t+QvhHYsokw/a2EpzvS8+wkexEPtpIQXThTn2d4q
7fYRGEO2aSroJ0UrHxkQIvIJ45H5tpUenYKy0WZwC2BfnrxmVWsmNwNaUwwN6apI7WZf5VyE80zr
Tr6iY2HidPE6DiKzb1LKzAfZQFhxGR3GEGwg8Ju3wTaOVVN7c8xgvIf0ly+MumN5UvvpI/oW4nLD
/pAxDgTEDTXcJ0Yyx6rRxHD/iYInkwN/SyuIXWKB6S/wPjNkzlnxdEYSr0VZmGvbKXuuHz7nde98
xknzU0/guPiF9x1j82Fo+xyoA4TtIWnlElmMXNvNdG7QhS0nH0kcCQYQIdgPb0eluq1FLPcioW3a
kCA0D9zqahNrpEzXrlhFRihfcrt5kHO+qOmyb55Gt9qOUHkX5MRERzvrrroniawtO16rokyvPHmr
At97YIB7CwX3kixANUUerr92pLuHs1i2dbV3RmT49NwcHJLuDXPwNreZ7YqpRgpi5OCWa++pU4yn
Bhuwt6Zp1mrETbUoJBOlWrQ/zVCV5JWS0gQnbDfTCE1iAhetbF8Lp/wK0ghbyDi8S0ll66lkff89
pFfbW3NyX4m54wCOw2w3CPKDPCJqIzimrN0ep+DFUVa46bV64hLoMCD22dy6LJ7wKlm3Kj0KS1dv
ls19Z2gsBDm2/G3Hd9/2/bL3++N7SP9ukG+xlzrzsDefZ0nVvI2VLTDqgCHMjGuC6RlB82BSpvky
40qQYMwhmpOkaj1fZu6sQbg/T8gjYmkV7hkeIr/2YV6ZTgfyeIgo35H1HgBSZevYinsybsKnUPpA
hSNIrfe9fTev8amhhh2mPYDPMdIEPX8nVVAyltV2fvOYNEgV8Idy/58nZdgHXCwsFTZlRwwHsPEI
ncESLJKkGw73hyhLzgHRfVuNUc2hHa1+bSkO7pwtFqZp7DuUNE+cLM0CbdaLjb6HnoXcJYzfIJmT
TKAizBFQ677HGIMguwqCxQg3Px332ayJD82pXCZG0hxcTW8O/sSd15h80M6h/ywSDVMkKPSFb3L7
C+qWRTt4xiUtCKCp+Te5P/jzX83mId8f39NMI9kQKfn8yx46MKmSUroRWwXD4f6b378qq0L96en9
D9xqTFaNySaJ9pAquEmHw/0r7/ev7k+j+Q0rQcEB5zxHdW4u84owHC7s2frOwyRBLDgQLk6Lb6JB
7GFGHe4PNnev/YRD9c5bna2zqIwxFRyqjM3n/eH+dDIoRkGY+Zhv1AMqt5FI0EmnDuDNmF8b6c8c
fau7DCO9ixRSrs5M1Vkas62g4IUlRt/nRVvYTG9iNLX1b4xNnclpep+XUoO0B9+1X6SfYHBms3zI
8Wwc7l+l81dRkdmbtkse799ikaj2kfvyB9P2ThDtMLmsyK40CcRkInxXyoSOd8AQh31TI0FucuCg
eAzNwEv25C+MCGV+f+jN8kHiOdv2UYpqxO5j+qp5IsxyUKyh5KQQTBzGiEwyY2VdyFQXm/8ViN3h
T/8kEHOdWVH1/xaIXaPyx8//syfCpfjxF5nYb3/xf2RirviXMHTmtSYUNsPDrfy7TIw/8nwLVTCr
Esdz7T/gTca/+Bvw2hwPAqnuGPxRi/Q9+r//hUiMLD79zoHi2/8fAjG0Bn/Vh83YOo/Ox+Q18LpM
9xdMUd2Essl9n6GjC+DACKNviG4dZpNeB54xKC9Nq8MaNpueZSYm/cFXzqYEZt74QrBucM/JUob5
xav7m1eyMTfsN2o+nLDxg0cc5tIWaELS9zxIT+TebAbNYnh3wsqwb8uzaeNWLlwMfGTW0Fxve7Y2
vs8wuS49D8TldI0VZ4qonrrB2jCmJ7qxHNDQoqkP8+zMXqdjgFMyEjOxhdXpNCwywsnkdMLkhogE
R8Oy1sDZYgJn99TWxNGwLRP2Z1frx0IjsiVSWGb1Fy1xzn7REZAwdQt8Zlz2oYSUPTr9wkg+kxFp
ute65yrrMRgrcUkzzM6W+6Mf3VXj44GOW5bEOEp3vpmf5hlEahBkDw6pbuStYwyyYHzpu/nPYRxp
4xryTMKf+Fdd2l3Wl7B95AAFQfvicptbBEZ/IkLtSJ5ytHAVISVF/8SC9RR3GYEt1k4WUF9YWlvo
frVhvMQQF1CyH2NmzCyoL36gv0QaUb/FeKFWQle/aXLx0misvlPIEe24ZRJzarr4U+B9RQX/GrTj
NabGMRCXyDRc54cWJL5bemfXVNtcpScnTd6FPR3HgV8zLU6D6K+RHuyNcO+ndGUxtD0jPclxulgJ
WYaMoXywmoMfH5oExMSUnGKPlB8Rn6qZcJ1i35abjqB79PTsrYetjetP5P55MPQlxJm3Gmetq40X
fXJO3fiqZ0iJfSv6ZL2UQhUuj8qO9oEjjkFt7YYiXI/UDLgJsakgHCLSIsZmzWI+U8DwOwYpnfmW
wp0O7eyB9EscSJcqsndVFx2SAhWbER70Jj3Nn7AgLFK2rFCm9LuVZp92GH3WnbrOb2OlTS+1x0Ft
TTdRb5tU/xh1TJ8iW2Y6QbQF3i7kElmR7utUclsfrv6c6diUiEScirs1lujW9Jm+DRc1OTs5xgcM
NKmwz+Vkn42Id7BSRxEB6QvHYxxlnx75uGjfCXJUCCqs9GTa08t8TE41/kxdX1p2fAhs9eEhJyb3
SKXq5kTjdXa4spU6TINYmlV6aurk/f5vjBKfACuDllVjOADqlnX4GbSesyAvZBuq7N3V1XHmNlh8
KpFbgMlfUtudsANfesSasR6/2TL5BArMRYI0exfyJTIezUqRbSUnGp5dUKYkn6KDAbmQk4emkukS
TymO+m5TJxyrWvOFIK4+Udum7q8Q/m+NlrOy4XLgAaSdXvxJXpnNlKG6GnwkDTGEbf8Vfg4mq+nF
raeX+ROU+njUsvRkRfn7/MbMx6MIh6sbD4zWp5cWq2gvyHVAcz3/SgFxugpptulaOwq2YkE9fEGR
cOmMAVsLhgjS68yGn9ewyE4PWO7WiUfMyGCT9teu/cnexZb3HRPpFHFNYCb4RWrRaj6201Qd59eW
hVzLBpb7MUT1ZDK2SVKckphLAZPno2NLuD+c6zInaL7NPpVlESP1NpBiLGJ1MwRTdA4mvPybOjZe
gg7Jfv7CHnFr9u6bqmqOF31CcbVvNZ9cvXbT2MlBS2Z0DEGDxXRxG3WJbHXDZbqCylLl6qLJ8cVN
BmK7IF9gjHv3Qu2VBcTTQ6vss9XoH1FTEaxI3oNBPhVRyWfTVR8+nheIBwvs4p9dQWa7JBeKg1kL
43UHID50zhgUK+0SDOWDWeKLG8SGWceuntIDY1b2Yf1tqvULuLGaKPL5mLXN6YivLEmfdLIsu8bc
1UZ2ymteu+L0GCMOCd5pJ9OXzbfWJPpLTke/6m6IpTYTYb0JkUcTJ8L8n0aibFkfNEgB3DTcjR2K
Y23LjzZQF8Wx2VjyVjMwWSSk/wVwZpGX7OaLFcrxDq0PnI4uzA6IFW/zBZtZCvaf5NHnztYl0wt7
hPeurp+N4EWSLkVfQOqepbBN/Gxjn52+w1ojxSyVnnTfPVMCb+aTqDU4xwRssWUfem9SVgREFdxp
fOutlvaOe2K06HXiNi3OeS5Ui7S/RF3y3vFvZAVXN5r4SDH0ZxjCqZa/J/7A+RE9zBkX/FskVZ3v
Z5xQZ2Egego06xvmkLNAL7XW0Yn1MdJYJxmyRTSaz8ypydrCrnVQEKoJFzF3mWKRzcr+lezA99Hv
WKwk4iMJnXAPHGBBolP1gNYL8PXgHBIusQ9pNNJ4gbAH57cw8SqzuO+es3gad0nfrhgItstMpthu
1MVHjnIcy/zYifYbxb4FpcjrCH1CNBMggSq4z3YaMA1QXRbKvn2m3xSou4OYpXSxY8nfvrp/b5zA
Jw55t5eu8xRHibGZEsfEPxmjpZu/uj9oVvM/T9Gp8bIXekEr5HtU82qkR/Ld8BWXDyF8JthVSSui
+wCTUZoFS4TroBr9ZmIlMD8MIy6XPLE6Mg/tV8FsdRplcAjgVqoye41iXOZhR+fk+VW4z3ELy2yO
vdDjF7ib0X5kTeRFE5cQqe/g/UGw0Iih6zHgp7i9tfUgifcWRDNqb1776TTOJsWwOhb2Mhm7FcMA
t17hPlmPHdMr5DXslucsDKm1ZFuX3W8PkmbkyIubdpPbnt2oURuKIsx9RcCnTqaJFl2K0irX1F8v
3sLP7PfJ9ncRd4F1HXnvTSHIgZK9d4gL+S1WLIC1JFoLH+TTPDmSjuJunFlMDtxuVeGio3FxUi43
OtJu9DxhwYE9JcZHRtJVX9hnzyLvPer1ZdoQz1SNb7KaFVKc5knDxYNToBjlFSDgNWzGJSfbegTf
hujA+5rpOSE5zBO52IgS2QiXP2UwhB1TNuAaPvt8uBnNeEut8pwRoFsH3nay4/fYYnfeHC0kC38q
6v+G5in+vUz2DRdgmOUZuClc8Qt7GAMbSwYS13bSTT/rdM8m9MbS9xZ46twwfdLGY00dpdz6Hzii
Ai9I9Wd2swdFGEkkaQSs5oXn/GLgAEslC9jaxY64x8toov9AFbnPVk7O9YVCJ2aSp7JgocEfmEul
f/jFf/GP0B/gUrE9l1egsyLSf/nnmdkqE61muTM6iniuNUXUbbS6Asl0TcVwdcz4vS2hMT3Fdn6E
FflWU9hGyfhP9OeZOPrL+2CaZMs7FG2EXrm/fAKhWfiR17LymD98GBVXm8ok046eqz+OFYUB0zoS
7xcMwJZSwIjL5LUgQqQQ3H0yClbf2sWFta7c1//8Fs092r+/Mui7uusKW/wbALxKw2FKRq/Y+ZIW
Si+OpDE8aS0Zwgg/KUJtZ22l8vv98EYAcoyz8YNK7Ba2l9JO3nWCIM2IC8C9PPTs6YKT2dFeq2x6
6bh1mQlqvpEyhNrOgfvg1mo7lyCOP2zTxN6R77iYq3S940zJ1DWPkoOX65fJtHcNnwWp5KusJOYl
6jE/N2thvbFj2NTc/AIPVa0ct43XXutx2GWdDcUqoIYllLUn8stpNjoA09pkr5yHL1o4fqST/sr4
EJkMpmMmKJ6Q14CtYe1Lfnzy3pQoC6kSDcvtyb3rUgLLYNNn9H95qVKEHP2NhWvxD8ztvzs8LDYs
tnCEbhu/+pyMLMZ4b1gYCY0W6YR+kT6ciOz7vbJWL6Jr/gmSa/7d524Jc+7awSjbIJT/wsj1B+wm
/GGxCx2GT1nyJck3TmK+JOVAUIC6bDwrfR8VF7WJ4Zwu+xvt7qG28oNJXZ+RbCGmLxE8nKIklqy/
+r5cKqN4NN35YADXvyD570J2LY2E8QipPe7QBMBw403k1jEU4IPcN9SOx/nnDl61gehi9w4BBfFp
7gpgKB78COCKoY6sF8AxTS89XRVTb8CqEQk/3xzk7BqiN/p7QneyU4HYKG6/s1WnTEnlynfcakUc
48pwqx0x3w50KI8VvkAYb2G+wM4YGhgGmgytlxecAg99BL3+h+jwJFNJGUS+5TJ8LFL1MrjBLY7l
sqcFowI334yM6rgB7W+bXxva0TKL3+eitauGbWJnZ6BKr40cP3qDcqwgR6SOrnWzJ6sW2ua+5z0O
7eSU6jlseuvNKO3d0B9ya3xQWvKpGdXOCO2VF8rNWGXvIgsOLo4z86IqUBxz6BtXbTzbb07P6od2
j4rlSCQcpyt6g3ufVDo7Q05cdqNDXTwpg5sWv4c2UL85s9S6RAFLaIHoj4Onf4CSObuCMcF/vsD8
G4uZS7CFwsQVCEAMTHx/Pc5IfitrSzOL3dy+zS0dyto38eIG1ev8K7NR3hX/cLX9u6u+rVNyeh6a
FfseKPCnvBmSL2I3s0YutikNWUtjWv7zLfVvTlnXwSaJYgU8KwjQv/5ecVSnXYbRdQddC5mZ3TLE
yaYbnKNtzboNNeECeVV9nSZqA69dK6Ef2yj9nKvsxp+OSUfmrumvfVvMk5adrxnnlLanNwDzciF0
i+yApQ3beANEIPnuOfwzdZ8SECIOFtjc+UIMJetFhsYLQQccig3hJ8YE3CNH8ucvlCuvJp+/DNJ3
ZIrHjpzPsuBl0pe55vQS+dY5raydMinJ2+Jku9dpUDubRmd+kTZ1SO0459F0bjgCOWTWvVc9V0wY
0KxNsbqkZnIiaOiGs/ktzNXRc5JT0ZgnllNrrQUGQtvURfFJn9wVe7sHDo/jFD56RL/glgG11tAl
Md1bqL58FdKtCfgt1hKXxEI34k+b24U20pPE6Yn0xIOBpD3jk/QyczfPFeZ/Tm+40PSYxQpH3vKW
NNbafdMLfTk3JT4xkzi010GAp4MruEW/9p8PbqH/TYHDIeZbHl2RbpFu9NfDoABdpMoxL3Yi4/ZZ
5P2yrJF5xjCxkVaRufzf7J3ZduNIlmW/CLEMgGF6JThPkktyTS9Y7nIX5nnG1/c2emRFpHdWZlc/
V6wIhShRFEUChmv3nrOPlopTyazS1yPeI22KCdGqQHRpj4bnZ2u5DNeGbR4KtVMv7Wsv3WPbPROu
g13a2qut2zDct/n0EGnhuYUrVrvJm8dEuyqI00wEg+X4ZXbTb4nB48N8hLmBQV7Gwbak8VdYKL4M
1ryaFsDAmU81qooK3BIPfWBd1apaL8NHCf9WE+0JxtCHw8qfs5g5ZnmRFb9pdo/w8Sg+pp1Oc4Hu
XaBND547POh9v+7Jzs7Ld7VJdfDiNdq0g3a2rWiOtKYaHVLt0H9BOvJcR+KeDd6EyAK16U5VY0E6
rEM2c3gFrggjQr0/yqZ9yDFdzD2iLYogq1UtC/PVS6aVTcAyXllgk+OzbfEXo3C6uGbwpaJF17nf
U0t7oHbv1v/+jf4XqxiFm/oH1Bqd7d/e5jGsnawbByQrDLtbIiZk5dDXHBFcc5Cb3XQv7WNQhf/h
+EITxPHzW+HoUj5zhdZ1krV+Xz5rac5IlPti30XWc44eT13nUIAMJEmOgjcjyy/B2GHjYa+SEBpk
yn1DwVPNNF7ocBqcKGZrETRnIIejZUWRndLWbLDXqFpMt78rhKiEJq3qJZdGqTPdq+4GtqzXwWu3
Y50c1ZIxxpce8n872IBk+NPZD2UeVVg+g2y3r5FhIuDo2fY1CJqJC8/Fs1p3CYS+JiCzQlCwTW4h
utu0SX5hur9m6vYQUvRQT5T18mGoi1HBu5nIs421cujSS2GyH0+WhymbT7nDuqHO4dBMv6m/2VzE
86KL5wQ1U43urU2/aw6KRcm2j59N424TARk2bFZfzHuq0HEmgLwc9qQ6j4tc93V27XC2WcEr/UDl
inFfVYciHASz2IjLrbzisftU7RB3mO4KKvMfZe3thny6YApmmvvZZMm2G/OLrTi8pNh+IIo3A5UL
rYFl8FEe4jXirFRlHU6xbwtKfMzrd2EELQp4L5L4Wl8twN9atrtJmh1nVM6RKy5VRieWuNR+Sr/1
s3NVXWudfp3qNs2YKLVZblQTjr3Xh/qjmao+Gal+X2vxUTh005L+QV3hY86NcbCuRFHeq9toTtA7
44XNjk0fX0Acfhsm+xKBCRojREhxisaNcHXQFnKvVl/VWSvZL0qw77hXbpvYuX9y5/FDL5PHheYM
PsZH7ahW3Z4muQiIZmZ0oMP+lijQ9aJnsxl9k5JnpREoTCIPxJnZn4MEDGZ4sizrVXXacow6DWdv
IaxXLuGMnLl8UF1W0WNS2+jTeKxsfpaZfE3CaFMGBvLm5QMM34NJNTEU+VEbEnJq6SN6pE/hag6d
Y+yGW9Vr67qM9iIZGwQq0RKtqvl0O+AZeqgyEsHWfhp5PVm9JF0BwIYbtRvPKiJrAcfSQ0RTPEL+
k/hQOnaQ1pWUUEJxPsQNEcIBp7qvCRfVamLv0OJqQ6LCCIL2QusMz9nChAeUzGaoWfwXIlVrus4s
x6pPuFTBz3+/aumm86+WD4jznrBsFhHxW5WfzWZSG9LK960zkx3NC7mMBzP4Sp+LhgfWuJXajLp9
fqaNyYxmBIeDmofeszqwWqQVKzRTxA1j4MFdmz1kCLXVsn17AMf4XicUuE38WXrzR+ISg2FNVy7e
jx7R7sIGWZSNaXOmHzRukJtrxrASJbmQMbA8OXDNKTDpbkSG/2Lq571ZV/g6+/4+d9ikh4ZYCaui
ZHaXS1HGjLnpItkLp8lk581WN+pvVQPSO0wqyE80NZqSXmhX0tsUZjWurgVLrW9jbpyAVSJUpBPe
Pybd/OwRiDEMn6IxK7/kBFfrSwTUsUwSVHBEvLCq27I7bQwWJ7XmPCLwu4q6IVEi+iYw57oDsaVi
epgSuQc/ukKJPCBgVtfwLCbgyyRgFnEKyKuTWgIRi1w8jkh1/rWO96ibjwNzjSwR9+rRVJkUGmpr
HB/TO+T7m5KZgDoqUkde1YN49Psb2suqM6AxTmCAf1Q7DZSETzpJ5XDaPuacJ0DfPp9xxHn6dt9U
VEFl/yDOcY2RW5/H3ZAuLEsVzqP2M+v6J9Oe7tUJ3Tn/KP3/F8zyH+bubDo4z/77sbtfFsXPjy7+
6Lu/T91//dhfQ3c2TcBXHMO0TYNcor+G7uYfVMo0s0z8MmrwTrHyj8wkxu6WxTLAyW6AYVFEl3+M
3cUfnqtSlkyLDiBjfP1/Mnq/zfb/uTBxTMLBBHFJlPd0137b11nGjFoAjO++ycQeY0HIIL0+y9hB
og3RwUej/tppuGBNKEMDNKYSx23Rg6sjVozz3s3kKtZa1ycC6QU2753o3CcXKQwpzVVwGurPqc+Q
xkhyGTg84zLDxx/TXqfx7iSKfNbDLvJCj5tDwBC8lBSLcI8KG/ZcsXyN8WOsMHdjr9C+VMyHCVFw
vrVT+hWn7hcMGywu4XjBK4OU/F5gOqekMPBN6zVUklDnSTZ5fh7HbWDq34BUV/7MLFBMXwMXfaIR
yy9g8YbMe2pGa60txRPJ7p9Rw8JhJd/70btj9H0Zm+A8dcURNtQ11ZfBr7qcvMLehtlG2swSVU9R
UD4Q3/3WZs1uFkS/C9TPBMo/SzO6Vx3bAfQqITXVK9ynzzKk/TCVvMykZn2xK4TJln42Cl6nNOQ5
h07zSqe8iqOtmRtEcROWOxZXfCYbocuda8nr4CWvgE7RjjHxh7wi4Gf+MOsE8697iAUvW6ByOkx+
JAkgT0PPYkjA6MnJ0g0AuYuRglK0SZ1cyZQrKaLIiNw9UfMcsqEyV9BE90IW69AYV1Nku5tKuAc5
2e+B030EiG2hGiyIyuDjQS49YX2y/Cgw2hUOe44UjWuTvbzrGLMT2VRw5zJB+E94sGtstkMqvywO
2e6VaezVAycSb8Xt3Q5a7YesXkJw44AGyICvJ/cFyAFp4MnkMg/LvrRhfbQY4PkAzGKqTLheQK6t
EbP4QHSTbHMlhLj2BVcIQu4pV5t2bVY2b/wSfk1b4hsCB2KcVxafuOe8TZYUe1KAr7HDocN/O1T8
lNsOramudF7YkwzEGYQfAfHtIHG9p8RpwD1hxDQhdmeT70ToJlrBhSei0t3KznVBjsz3Gjhwo/nQ
01h7MFqEg5kKiekrsTajde3hFLQCIBuCMYbjxGDNaKKh4DNbnutoAVgPnEM0FP7tZAk8D197NGyW
WkfEKD4rh8wFZGNfmGmrQHnvqZ7Cl3jJrmnM+4t3g5nrF4ZvBk7OkKg/BOMgbdmwIt9L6oI/s9qG
iaQPF1TTwcAwMhBTUjEaIhvswes6YIoPYuw74tgdZoM5cnt8PH3mkdSIFS1/IJFgo0MbRuP/aRPv
R4SyOvGYT2QQrGFZWLAU0s/JI4rGMHhVGqN8gf0YZaVKOudMEC869lmOUWzMuNjXsjmDROLMAE7o
ozvn0QrEeMsYvjKJIcSphO4KRsrzm7Z5HRNbX2kHED60EDJOMY2TznfFjiLkHJgcDrH55Cgyz1AB
ZoHagZACFyCpbrlvQLhb9TwLoYefklzQftzKJX6Kl4kUHv3ejcgNch1OGmJdplWUN6u0zA+1nIjK
yoNTZzrpJov4vu0m300dojZro7saa2Kwm4i0Md5CRzpMikx8QpLdXk04U+WBZY9r8jczm/XUhD3q
h6rdaY1I6pz21Un5vbbDaJ21dhe18xmk7TW1HVXX3Bdwyv28hT1Z5yPo/TT/rrGQ+UlXH8DA8UMO
RAkEyURost8Pa/yn+BUrEdnbJtMfetfM/CSs+33eJuQiKaTO2MAH9Ax1zqrxML2365SwWGJM+Aan
8NOYIARoLUk9UT2tA4h0ZaqCeCTTD5Csuy4079NoOTaRaWwAecW+Fz23LctR6pRQ+EfzHKO35e8h
675WZHKvk+xt4oKLASISXoiVlbuXMDiJmJ2pF5uPmuw2Uwf+hRCeldRTIlaS9NMs8wC/V1Fuh8i6
jhrv4CCt1gdF1YO4KCB8z+5XwVy7dMnh0a1VzeaDpIqyJ7BJ5L3SP5UsbzkWCSfsN2Ekit0IpYvG
5rDBgSrWQ+qSEi+9e900tmT0aDlvhRYUZ6MKPlIDJ5hOPzqqkh99kT2aGIP91Hod2UDCb0mXbUlB
i12i+g7jl7+5tZ4GLr6+bRJNKDNiuBRykIYrKETWkrA1vsw40Nahx/woix5F0/+Y+ukrIhODyh2J
u2mH907643aUT96+SyPE7FAPOxtPyhhxNMwEzzvlXQzG1M1Hllt8xIfaRNx+u2ChdY0ZEfJES63F
ntwyIQnYavqJFX8n4udumjFA9sVnJPNdsvRvZa1UAnr2Q2ici7nZeX5o5LtcGtYmHuQhaIkCdD3N
YrYSneqE4BXIxDtrspCaVduZsClUGTMSMvsKbuQy0vwPEsEKHEAmqaNgA09xQ3HEdWoRP4XdPbsL
PpQom78sJh6zpajf4n5xVlXIxUjDxbMyab+uyHcC3DZAERAyu2qtx99V0Etx0EaIMX1pKnHUF5gp
E9dJeAWVED8tGRFtFkzvXQDyn8gU8oBD9rEkphChYo1vUVeSK9FY7SrQa0yPExFso81i46X2wev5
aafriq3eMmnJY1BpY+trGcoUJ9RBkFQsPqOjPbUDNvHGDcF79saXoYeWCJBzu6gF0lZTmAEgDrsa
wTBqOIHCXdVhQp7QwB8x9qREJtEY7mayejIdwQvva4YzBsQypjB1OeTkQYJExZGp6ishNXbS9B1s
t8HXQg1TXPcKejwlWqYHm9uw2OLsEFq6jnVAIR67ilVkXqyuVPUbZYNmYb8f+Vsi72KS88bqlol1
VIvi3CKkKbXoqkqXGCmX07YajUn9Oi/i9XbkeCQicwQ0vgs6CssSYFBioVaQS7ytLOx0ky4g3pD6
3Y1D8BInKoAQgWF49RzoBLkE62epSf4UBffGMtKnUVN+hHzATIhoR961auLipzvqaIotu9rWIvjW
9Za1GYZoE6GkXpFpVDs0qCiVUtQFYHa2FpBQR8kO7GqgpaPLB17yYm/YdneC6v3nh1qpFho0Titr
bnCINBt7Gryjqbc7t8M3QwX+FtU2V4mQ3Nw2vxXH47FpPH0zIrlAEbWOtFY92oMVOd9Cx0rALFRG
rlC7+jFs+fDrtmjJCSgGmNjQnIJjVGZ3SQJHtzfFo6vkIBUpUUddqUNKLE0EuW/iXh8wrKBHt3pQ
ZFWc9MfbzduHXn0j2M5h2x9t+X3UYYs5SGex93clY9px8XuyTlSMIgEaQOTSFmy45zbeqkl0chpN
mFBG4241+gPuaCDXIEGwBVKYR/pOQEVYRWkQraWsE91PiB3Y5Uaxa2VnEkGmnkvB63ic8uyr1XjZ
tr59A4EhMdhxo1F5h91x6fTwOEPQhwbB+xmGnEnBcogV4LRv0lNUXGdyDjeFEaKEm/WQ6OHuXPVR
7zdZUFO0t+E56LKzBh5txzTbZmLQ20dPmpvIltPeptncFMVjYP20pyJ4bBeaUfR0P8qyGc6RAy1s
+ZJFNukY5g0lZx35LV/t6L1CG3w0A4vW2ZAdsi4Bj9pwwLitYDM+BJru3z5NmRzzu5A8qm/EVcbM
s8fNQzuMMStkxURhCG+foQKzCic8OYwqTwmmebQizluhwcKpOVj9pbdfHWHTTDB08zgqDb0tTA/U
2X/dJrQNtFIR/ciV6F7Ek0P06O1TmUrGpim1I0hhhUwkLFYLgPNkkXfKYbXQpqCvg2BmIaeZ0UI5
aKcmkRUsPXjI6pYxxmynPHxw/uQCgBogWp1uH1r17V83x+rZhC2wtcvOoSOJz7Ak0/LUeaR9GWMF
bsyxB/ynA3tDms6kqmDLs4PIWZmGpTgHkJQXYSEB8qxTnRf2r88C2Thr2WkmFjy+drtLD+mzaJej
bidyc/sKodsWtjGaQk5TTX7fiotuWjTFk+FnxZOtJtG84d0saPMiBhwDzF+D1zP0rEf7MmvaGVic
7yxyfIy7Vrt2OY7bkRCL2hyzU+30+hOxL97aKO1wd7tpLdEV2j3pSSO1WTUK4ymLE/3cLhPDlyEr
/VnPq23mueG6i83xHbIAXXUn/ZJahPo26fSW907+XPWeheVPySDRj/mC/Eez59WOHPvpb/2F+1/z
gn9Cqard+D+NEegFoD0hypeDhYnsb/OLjOniQo+/33for3YGWcXsVWPCT6GSuE99Q1VjCrYlA3Fo
Mubq9f/z+xEACcN2hWOK37oFJPIZSPOqnj7kBBawvjYOxSSbPTNOf1DsG22brHrApoG+/Idp8P81
qFV/OkNa25AA4L3fJygU/5qMFxLJspl9otowtr33RMMPTLuE0izFHlhs+L9R4f9vUeG6JTi4/vvm
F3rUVv1bVfHfm1/Gr5/7s/vlun/o6MV0l0qWFtitxfUnmdjT/7CZs5q6spT82fYyrT+EaoeBUuC3
ozijDf5n28sUf9Aic5jdGZIse8Qu/5O2l2Hovx9OHs10zCGcSvS/JGKdfx740t+qrbRq2aQOJbvu
sXtXLV/iajxfFoR808lbe9qwKL+Bu1e7lJBdLO2wSOwbwzCZHMImZ39PZ6w7ed5y5wUgdWyt+ga7
KWV/0P+c8sBDL76AKs2VuT0cP4fSoLKaq7vMSUpqR7YKbZGIlQmHPZx3s9NgkdSGq5m8Yq7cpoZB
TNHEiSwaJ9uNEY7GzvykgbxsJyskTCjPTtZ9H84qPa99z2toEVNfO9s56QmlYUrRf4QR1LnOlY92
QcOkiQnBNUM8LIDQtuTXLPt86HZTX6XI6RoV6htre1svPZDkw8SWAS9lEuW+pwV0FTQrvZ+gofhM
vNtdPFGBLpmYMUuEH1qjexBhOvOp68x439XBW2Qm8dWDO3d1gjBed7qI184UzOfEWeCnDQzo8jg/
yNyU8YYcVWODQUPbtB4VPwJZsSc/lIZ57PDk6jbaWGYESp+hfDxnHQ0ONYHE+IxC5DLTeNuzJ92h
wyU2MVoeXRsrrJGk6aMrviNOOBAPP/xsaNEsbfA2Slw5SD8nX9ODngldDQZtJOM1XrZj2TrqekqY
jm08F2hq1pCCnvSKMh6sAg+E66UmvI4B2xCsE2s4uePIwFXt/ZCYoiKaUiyE0BetRcuIU6yZOPDA
pqsRdFE230yMsLd7z110RSbgnab4IQ+ykxtI5OOV5gJym+4TvPD0MmC5j0HcrmePHaxZad6e7eKR
tIZm55r8kcLUjygyITi4YQg9NmaUZiUnhs3JSUTjnx/aCPvpXzdv373d7/a1f3Xz9o1AJmI3WfJ8
u6XZtoWDAkgKc0mczr/9jtvjVbfv3D5dcult69B++Ov33p6GhCdKS6d/qc02hyj7T0/09pioq9g8
drW5/vdP7/azt5+QqalvAMAyNlJ/81/fuN0Mk5Bgt9unf3t+v+6JjcayIZSFYTpjbf2vO/7t09sd
b79maauNRkMVnRxsAVAh4nz70OpGt84WrMP2OMNPCMGVyCH31gOF7tHyrHSLn/qpYEiXDunfPjAA
TlHVZHxNodDCDMo1l9r0jMBC30LOcurx7fYzt6/27gKy00UiNITyaI3I0wT4j9owwmbNoLDdz9S/
GszHqSSm0ONQ0kWuUUyP2vn2mRnl7mYhPUDFHHWnzKHp6I3k+yA+2WBJWxU0uVaCXZBCP3iY986a
+uBZsXFmXxkaYG3aPnthvGHubt83OsPeO+1wDrBJYWkjARY7If7uapTnMLQlbnU+I2UBoSjOM7QX
XourGEiGPC9GYp3DQhv8QPAa/vU1mqobs8dGPKl7zE3wwZwQJWlqwrcY7VOlCspIlaZwMkpgD7zu
VG9muU4qoCYRnTAvgbcI8qNqLTJoFdjidq/bB2Fn+q+bBGAkJMSlr4ZtliyeUNFJXtmZOUxrQmBg
VzvwYlWJ2qJ+amdR7/EXrNjjmNtAFh9poHDVNeLLQugVccbpc1HRm2nqMd+2NdMNzAfGRvRipB9d
gqGxnek8Ex+9QzL6lJOJey7VhykxaHrrjQeIgHsYzf1IS+GUs9IfRyu6RvfxKO21FnQ6POTSOmDf
P0RzEZ0T9WGAUXwEf+2LydI32JrXbmvW9AN5QLrAin6XlhezeLdpQZyXYCdGKCxNazXbkd3KWWPS
chbsYM+oO9IDs+xjtPCl29epwWqkDi75K+puiTryb599ryU0RLc8E8A7am60jUNwnKbiyhQoyzq6
88ZdIcVwYGxi+8JlgBqzKxqGJjsHHs+EMLBkPxiKifQ40DRIWTfO8wSkA+vCXpadDbidDvKmIMZv
ZcLU2lWm9Xw7sOisTls7InAG8Wd2qWWZX5aWnX0r54bNKTclOc3bWVKUDwJZHVOUck0iDbGxTevb
Kk8rTsIvQMXumz7rNqXjBiS7kKWRhm3nm0mVHQDLoXGn20QPJtTvHCvflaaZvcRake3NILkjikbH
O0iw2mQlGpNkheCcFNGchh88bsBpfkjHYbuMldjUnRmS+KXuMyo/9u2zX1/86/btBxNBbs+ve/52
99tNg7dny1SZGDp+CztW+mUxrP/bN//6gb899K9PC3bvbWBAj/3rmdx+3+3XLyTgZXBAVdysHdf+
357E3+7fFIxHjLAgdlHoXYZ3DRTA7YOrvP9/3UwVSuC3r92+2w8y2kkZZZm7MzSdWLhA2NsidK4m
CiMNoBnikIQTzv5eF+F35pP1WuT1dzK/3sHWD5ceIgJ+wJi0h+UVBc1m4nU9ZJPNCUT0mC8RlmL2
kztcPQw5A3iw1WTzEwYgik4SNLvE1bbNspnOuf6C2uRgo/KJ2wVNnw7rNQKWYDnVw2Aj6y7mh04f
mR0RxQAMLLrTYMP1qUQXaRJpWer9yiS4TwvtcWOHOd5StwQ7RsPgkGfW2YoDsjjh0wNyWut4e5J2
pEhz6wNzizVoKBuiLg9f0oGh+V9trNB4HYukXBPy4NAG3ORwgC+Ogeyk7tonnZFdEbxEQw+Hkf7W
3i7NeT3KGjz14l6BCm3TFHhylGvveYU5mI4rXdzJ3ddRapBIpqt45IWsnyHuz33OpZaFcCUE4D69
ZHiUYOpt3J40h9Y7lHz0PWeJybIPDmkXqRLFijdBDW8gBjNpYA9dG2Rg+GaYGBSS5iGyhpk4Ksah
ek37kMBrmKhtx67cI0KAEd1LplOBBRkb59R0vmi8D03cJvvAudGAQwgJ1k3QFPEijNm3amgP6Wzt
+jBiUmr+IGo82ubi0daBNIayohNgip2Rt692yLTNDoBjxIjV05nIyCCDsVk1KRFnmub5AD6eKoZV
PoTxaksa1Hu4DOEpEnC5Rw5PajH7HmxKfi7S5r14JrnHXi9ZtRu1EnKN6F9bOyB+anK+j45AoTZV
65T8l12lDGleu6zcsRjXxqhRVEz0DgQtbLet3g2hNCwXxx3vK6cKNmCTbrg+wqHS/TAC9MoSi6lH
97Iswc+o93DokXPrBICw4p5+9IJfzprMS1OE00qcGEhnl47DsYs9sR5Hj00Dfjr2HiX0yuqIZq35
Ss5p5OHV6cpPh0kX3OZenGaYEGOB3j2I160o940Kup3z7uwl9lnQjQPBlGGe5hVEYeJ3dHWZzOAb
MxvvZMbDQaLNAhVjvk/LPH+xTabtUdpc4pFjybWDvYN5amXBm165lbhrtOEx74/OAF8QJjfl84L3
1Qo83imp1mTvq0du34b5Gs6zJFi5BA7sYiie+IPATlluuYpAKaLVKsJ1Gk7ndHTwUtoetCz+77mo
icKvjP6fZdJwSuHQHxph7nu6nFFvx0en1Hw6dZdwJt8boktjdBnQ/vLOQaaKcWHfFgBwdKbh2zxM
evJeQLekG0hvVNmZpNEi9kMSID2yuq82vqPJVoyrLA3XuU3id9ZfaxoZK61jWbFiZp6FG4WAODNt
Pc+WgxnS+zq1GDRSolIGWCKbsFGM/VWKdGvlLaAhqcJ2VmGaPqJM2LJhKE9JemcjD1rVkEYhP5Em
R2yaP8mhZHOE+coLX4M+E3Ayp9exLuuNO3bXKHbcMzrsN7cr7izhik1HMi5ix87Yk3WtfZuiBjIc
oV7AwY11PvO8k4rMQqvO403ujUzXI4GFNX22MkfbGBGaL6OC0GdActj284zdOtF2XtbEWyEiQCeu
SisO2osqcbKQiAAry3YFottVCQgSI2XklyR4k8g2k7dQaZfFWscBy36qDVuUmNq6G2F/2Z57Kvth
U2UOx6NmIy+ZLXCmukM0cwjsWEU004nzJ3zDGBFtzfVQvLOVS4yYQooRuy4o5dF1H6ug8Q6u+DQC
J9jHTt6sZ1IXkTzUioqX3OlDl7EJ56U19F3RZvkWAhNcIN6NxBqZ0sXVj9A6J91314TojP4BhV08
vbNjJUFt0AkyA8O2cqNSV6VdsF+Y7voyIL4hMYdLw8jWAJaz1qTNo5Kud9F7ImU9ezh03iJWYzo+
RAvN4oHcOKzcRA6pFe+WtdPVySu04m6TBdkR/c1hYa5O/S2jDbNRqJfwuyFBQa1qXAeWkvwR9goR
TjecF30V3ud2EZyCOXRXcyg/I1oYK6OL+72Z9P4Y2UdWqpFJ7JvZNEBvI7bp6LoNrUGZqm/YIEcs
zfVbU3BRkl33WSmSPRN9roByAESqtqORMV4ijQiCJYufGqdjZ5Hn9+agYlpE/hHoXAE9VDp6U/Sr
msQ5+AjI6yEDOIn1JfS0g5miOc5GZDNDvy490Fc9MxlGmhJYVSGAXThn083vROyCR0wvoXgIx/4i
1hORJis4tquw6eCSsZwI+RYa2TPhGPvFJgfQAyeXZCEMJPTOhT0i1SweKnaetRUAULSqcl0B6wxT
d5vAQfFxByXYXu13mSN5KAdvn+htv/KiDyMpy3Uvx8736vgUOHXhC0aPa0Iea0iUY2/ft+3g9xqC
6iZxnZWc9Wp7TwqHiXfUfixc8SUtOP0IVRlpnbc/siLcj3FGoOdkfdhLJB6k9tPNh33fht7DpKiP
C7shm4GqWev7yhpeG1AWGxcKM56iA2a4b0XP4QWnfoB/CFKILU6Jp8CoJNEUEKlmo8nXSxX/HGv5
ZiszA4sIDIAqSDew5Qh2CU5ZSV8rCw3eRM0hMwWbGBfGgkRZlt3KKjGBExpY2n3sl0n05sTWN7OI
A2axNLYMs3jC7EHw4dcqX35ES8XUT879trfd18VmkFZG2j4wlruy5H2NQnJk2DaQUc4otshJXnLn
ZI/ppoumh5jYDz0sPuxiWTcJhLSKR9X2syjeu5oZpsUMwQ8G4EVJcx3cJD600bCs85RxaS3nhVzT
BmxaWr4X9GgKkT7MY/HOiDMhs7xag7hqdt3cWHTiwq9uks/+reQyEIKonMhwpyfsTjO1910schNi
zz06dbijIb4tRutieoMgCVErt541bDHV1FsvjLfMtVg/CA3EZB4ThL68YB9DbmWzBZoEHvSu8u5m
Zv4tFrPT4JCgbqa2L0cGlTUeIuLXA2/dNsG9l013BKZaZtdsp1wr/LFL5dZdEFHkefTS96FEHCMf
i148z1FDxClZp13SI6YuTfT0R8sU4+E9TZcAo0/Dy9xIixr0ZExjcZoMKwfcWr8yfs3wczg/ta78
GRosm4GNKaeKYrI6kIxtotwot1lwLTH+3hE5XfkaQZV2Kdl9Rm58kMjAKtfduyFWpcBlgE3B252b
L0m7CIBvCcgRODz3/SKvXU1mhVO787qsFvtUV9HXvUmASGVvwiUzgcYk97EM9Y1A6AOdWW3ZHWuH
EJmw1Z68Q66TAfV1sDccGd6NprlOiUBv88Z+jHv5aTCPWk1xaLGwzYiPMA/6XiJasN5+merfI4qm
PphSbC+NtU1qh2hbNqVbhU1YLj2T+pqz/xjLlr4Df/oM12LsnZc08KiuDaKV+6WlnjbPOonGuWtZ
x3JpYKjmY3xwdfNCjNJXIDgmQXMu024vi9aOnb9p1vzYDW3MlbZGleg1bzTD7YPdotLZytT46OnM
rC1jIePYNJ5x+J+aBVav3piub4m7DOYjuseCq26veL1cFLXwQniQ0qrPvqM1FNZWKTdmVZ+xnOz7
JCBxc/HWuD1DQMtzv7LShOOwvh+M6EF4Ml+7MN18sqeeiDm19WI4ynYhmkSx4g3YILmhWT6oSpSE
OQYFidgu0JBf0Sp9Ue5enThp3gp2OIFlX52WTuBYJXd2Lhy6wK2fhta9Jb2TlXcXHT0k/fH+wuuk
goTvsLAYW7tzX+apJfAV7nHljQ84155rs6fiRZtOGmb6kOk9/MlqZqYGfwTjafQOCHHwMQMO6zSp
d6WNkDEzwSuOD3ESuCQdRxcBT/G09Im9XlUyT46tu5tTYwtGrQDTYIxbqL39ym6sQ60PybXvC9Dh
E+x9VgsMBOzmzMDct3T5o+04GK9eWJMZPObRBn3idSoE2jQ1tZVl6MIYNX5Utuac2AStZEDzv2qo
kheLHIPq0Ew8nBNVJy1ldJAHlY0pynse6F2/2FFHQr3pqgn9Csgrgs3sEYA1ESNh6KLGI9HVqOLN
3DjuhoQqua7Cn3nVj+c6RF+IAadPqmktHCw4buWy+WqyeEM6c8G7WOTQVuL9lHNRtBMAbZpqYXV7
lz75hl2PDQYhRvknUUTZHqqVqdwHUOlWNktHgCnRHyJjoHS5Cx15SRN32HIkW4dggnSQDCScoPMN
Zg2qp6chqQvbNVFAbKbbQxnm1K491VF3GBF6gC89uWXUocwKci6txpm8CWbXrewJW2p0dtDIiGpJ
izR0F2fHtvIgO7A/YshwyDtrVnIyiVVylnAoN+TiHeseVrW0WYMHroUbr08nH8IyMtyye4LTaBzb
m+AwMcheHZoDswbGFEJjX+gwfO56XFPJE3w00iTr7mFy4nATDiOigd6mF8esd8VzHRxlDQu4vPfO
ccBMv3XimSK4cP8Pe2e23LaWbdkvQgb6pqKiIooECHaSKKuxpReEbNno+3bj62sAOnmo4zx5s+77
fWGAAAlSFJq915pzTEwQHFCKVu0tFWZg6BhkMMd67omx4hZYJfVWYC0ZHOj7PXdLGMPyxlaMnxZO
ilM1hi+EwNgLd7SL9IQgG+O1y0quH9nAFAM4VGxZbyKsMoDGgL1Ha9z3jbh1qDdvwzZBA0BaMpIn
BzmcxdSGmGYxj3s8P4+0xSUX62WGLllWdwaX/krOX8JwYqhS2M9h0PT8xgXVGkeqaU8zeZYJL0qR
+pFKFt1XIE8Yv9E8kuUaNO2rRslaaZ/Jjq03OujMmzmWBP+ib6mATBs20veGIoUiTxpCoRrCwbxF
NYvyrLa+SGQrcbYYx66YKsqAIqAMof905vBZtF0OmWVKaSeR56Fq41tJruYukpNn2slh0oU3JJWV
F+Lja2RTA2Lz5rlAd8L9hEKOJWW7Tq93RiZz/1iSyABC28TXyIFPvMajBv4TySDDUlUuvgLrOeOE
IgUsnd+ZCs6GiuCEplElsnv4QsS4Kwn3efztDKE7wihALkab3jHv9Tr5lU763ZAPgG5Gy7NMWh5K
R/IbZ2XChGvwtDeoPrkv1cQvmTET0lkzm60u4seMmdlB0R1cVCRE4beMbfWmwU7l0/8jxEdmrho/
UzTKdzQnn6mK0q/HigSS2txSj3QF88VtkenHsQvj02ht0u8o3pZDTYf+PBLFW2qBs4szdJw9mtc+
0v1JImZaU8m1lkBDo64k+ZyWqi8T3DAm+vNowt8WBsBsM5p/kUPdemgrOfFBodU/gnBAZTM+YIjB
jDm9G/MiPBXSkVyjb8GETLIogZJGGmTcNnB+IX2YdlVtvM5apuBkR9rZZq1AVoq5TJ46D/cKlD2t
qEghDaNtu9wdbSFdZBqzxMV/z9D3NHb1qA1yvIuDdiLSQKEUnd7Lsv44ZhOHF8IravbW11pNaULq
hdjkimfJIXPg+buiA2mfanKqEGUxYmOqGDa6ugnI0Mh0MzkLHENY4ZnpjOVdxSHCee1YJGCEEdXj
7FtD4rEXVcSccbNdoGtUbamxSNu6cJx9jkYbjWhwDC1x0BqLobXsJqH+bkjWI6iBu0xSDUSw01th
A0RRhF17JjiKpGtvKE+6Uthmeyl/GNrv5GeMp1rTXvOFfjXRe1ViBLAaqSMHc3pnjJk8WCbdRgM9
y2yTIjE0VAErh0k5+doRGlrDYNKGLIyqIza9LgNwRFf050w4jLVSmyxG5HXbUnkpLqpD4znSJeFG
DcZEIPnbCk/GLYI9ZW/guPMzWSMurkfQ2GTvXUoLPIIb7VoGDF7IQjSuGF5uLC6eCAx7aKBc0Fyp
Q+xphoXbzGW+S+fwRoYJcigBdUnKaPvoqnxOIMLMYSY5WRwfpKggEVKP9yTMc2jU4kl0iE/p12c7
0diHLsaVqg+J6+Q6PajSrv2o5xuXxkxIXqHEZ126aZOBrkqTg+pusaBRPCTsovQtSsdHbaD60mpf
y2A0vKkw6D+YzZK9yBWC9niPdriTxosUK9aeM4aqQZfe4yjhnjmi+etHPBptLoGAA3eha07nl4pz
gQjwYsLQx+yNyHgonbNmApZyxCZrl+lRgqi2kMGmKYOfy8UbM6sbsK/qLNl3Y+2gd68CyoLSK46y
5magUuALG/6sRsKQZEbhdiJSxROGOezKCB+pUdwOxXssUFwZ40FtuW8C5UP/3qvcTvQfsdnnblQ+
aNll7AUYskBiPBuEnVdJhNZLpGltawOOq0SVQSIPHKZ+iymwUVoixkjooAhE3Vy+2FRL/UJyCg6o
kUF9pt3EuvloWY1v2B30DJGR5DHM1raO8QP1iIydCYkX5c6hN0ocFMp9YQtw65nYVJM1HOKM8CS7
LtxKp/RoxOVWlhHKSwND9Cn2tLi4n1P1jd6UurEOaimmXd7oJfPQmCr0aABAkL83kRN+4dr8y4oA
HVM5jbwkUYlpYaLkNQrGQSu7xHl5LsGgk2BanIs+hAop5dBL0mavasOFzn9LF4f4nSRRGDWgj4Nj
T6F6qFPOxcK5kafha4Q00Zu7lB847W28yZNJJT16ZiSiuSoHNQSibVRn8WFuKakKCa9LuyO6Yvhm
CdOX5GG8xK2ebXWzI8BQJh9+IpRjGzRW75cgtoA4h5QRhrD3uYtT/mynN1SxrzQk9h3ODY6PFr3D
KkBWz4Y2Il8ChwyqsjiusOgVGw1eiMbj9fm61Cws6eu69S1Q84i0Wt+zPr9Cp6/rYrrYW8hUMqcC
eyB1NJ63+ZxkO8lWHz7t5uNT/3aXwBqgColWdT9etO6duyFN6OsHfbzTSopTR5wEo7SROWUQ7BHT
hwx4lz/x+v0+9lN0yllG7rX7tNum6U/MmWL/9z2vzz9euP4lrW28RWMweOuuI0pP/BR/fsr1o9Yf
bn0a5UW0tYpAoC+Mi4+Q7XVXsqEUfqwpJ/SrT8FgUGxwqFXGSfWakc7mRrJZuohriDjpB1TcmcTM
hRQ6bVJVZpIpN11VUVxcOHubMfP9LRRemfwA1TkkWuKbsq64YUclTMz9U8YVLulUV1fCH0z5w01U
JvWGW+zoJSbu2Zi04tGhfa9Cmgj6xJ2IaoS5Uzw5PeE2GnoWI/mSDd+HDESGMefd1ujTWygmJJsg
FN0IyYJBFZ5RnePAS34sLYxGQNZM+uqm0ua3tCV7kMjp86jqvoOWBPH6xjJ2UiEhiZy43s+Yb7Uk
HN126Ihf5X4y5sFFJjxmm1goBKD9cNSP4caeK2vLCQsf/c4kf5VeUb+dSwSgiXNs6igHj6J3mLR8
zFikeWTRzRRjXzFNHEhVrp7GLv8+N/y8JS0urVpY81NBxbB96goI5mFKu8bioCWldDpwY9tLle1T
SCO3yRRvGrU8MUrf0OlI+BOmM9KcLUmczHttRPZG3PhV2o5eFGk7oxUvyHKYOcCrsFsUyVKy0zEt
kDEBP03Wq+c8M9/LUQPKV4v30co7Jog6F25Qkpsk5B6o9F1O4gIRlOpjSdwSvfqUIiDWIrf82pMs
O09zBFLdgw6FIUuKwQHB/IYAliB8bmigJ/GMq8mx/Vqu2F96CoJYcQkEJvSKSMhtTxCmO2RMN3qL
KDKQw2BapP5bDYt2A9PjcQwYV5gVxjdHfpkxiFBII9dKbr6TJNtn3wU3NU9C4rHrCsTY2OPOFsEv
sW48LK6xemrAilp05fO5uOUy5jkT4gUDXOM2yQ2+fO0c5RkURxsY9MjmEm24+bxwhia7MGHyZfWu
Ezu20mYCT7hx+vKum53ndq6ORtq95VN8mQVdSz3qX+SpJ5hHwSYadJa1WzVPZoXx5ZP68G+kseoi
2PssjaVdBHZD06FgMVRC1/dXQV8U6CKLe4pTQtB0yQfJOSKZVokIyi4YVBI/1oNHAy24J+WFSn8m
CnZ2SFU470vwU9qBYEKfHoqCATbsT0ouOff6JDA+WvkdAbZeabUPXArC//DFld81vcsXN2UOB802
NJO6/1+/+BwXjSmo0R5oBKcHycQhUVDO20wWnbOedAG3TRC8kpd0ZyRRfBSaU/6n7/A3Px71D1NT
FikkJuHfvkNcwxacojw+INYQd1WmHlIlicgZGZStA/uJOMTR3gXMDqSaIUMvH827OSqql//6n/gv
NDN+C6SiukOciQxx3PyNc5CWQuhNaoWHviJLM7Ib/dB3tOcxs7okon4b5rCElWI+KnZY34CYn+CB
hVh49EOFa/RmcLr6zIAeY4A93oQIZrhfwW2NoPZ4OrngdPY05SZAqR/oxtHuRiIfpVbdVhb9cJA3
BLQQL+mVsfJm2sOwn0i5TJ3SOq8P8bLUZfO3//rP/ptj11LBaymw+2wZ2NXy7/lEuurxTEfdEOGM
VdR8O7ZV6SVOKjwltHaVoW4jfW7OQz0ytxwI8VGrQz4V9PezmWH7dC7ycElAXbAiRj4cAj2KN0MY
4faogsEnjlvd9+r40Aeltlu/+f+gAf4DGoDzBNnyv1dH/1+0nGXx9lkZ/fGWP4TRiuz8Q9YxanOy
6bK6Gvz/EEbTZfqHreim/GHvRyR31Udb6KNthP8yiROLnvqTPlr5B3SBhV4FmdIgeue/I4+m5PUb
VhB9vWFxNbCBFvGF9N+vplRxWiz23Dlwii4enm4+rg8T7rKjEqvzUZ2phxRVSLV90fqsKSCBDNf2
Y2lRAmFD/lp0eKhoY1A1EAtPFzHdcFyXuNPkbR79MaL9c/y7DsfGdRS3PFjXkbCEw8h31OggT0my
C0vxGJUDA0tHyYujXChh801W57MKxWCXUHg4Xh8oJDC3X58T7srioOdfdXW2Pkav6wDxY/xorgNq
oyYwKlQkxmhLyO/6oNbdhIJwanh+XVQz50ecLvjdtiA+Zt08DDMWrHUxQdlH/leaCDfBDbgx1aSW
P34xW2REnughOG9abZDv+RU/No91fmqRkRFUkFMtMgQJ0J1J+PP1aZYhmaKADFyxxs8IL+VYzKkB
PGpZhAWqknO+LK4PJLd2R3uqdRyY9I4YniG+K5cR8PVBoTQPyl6xGT8SPFWQtbPIKvPKcnuF8OOI
aFyEGyBaPLuNY+aVIR2E/bp6fcH1VWOjPht4aryZKImdqOsvYgEea4vDbV1avW7rUtxr1Cp/24z3
KSB+T0NNKU3EaS4eOcK/+JHWF67P1WH5IT9tuu790z4LbflpBcTsTUamEgoMvsf106uPzX+uXPfx
8Unr4vWV6xvzygfKBwRCStUjIzTlY4lOvHrUjIwJ/rq4bl4f6jl7tXU5wJvIO64P+Z9PDUTke7JZ
P15xXX99rdEq+bFE1S4pyAkLm1++DRseP5bX1dcHazlWPravK//2+addrYtxPRLKY2iP17esSx/7
+X0Xnz73XxYT551EhPLw+yd82lNmCnOjDFioP7370/b/4st/esOnxeuX/vTWv92+vvL3r/b7K2OT
4rGeaTsLbeZWtTn9r4f3uvRv132cF79vjpk6Ix3+y36kkpNpPXWAavfMjZcz7PpQtWUje9I882+m
MW36Kpe063uuL/xtt+sGc76PlnDzNSmevv4f6fG0iKrj9em69bqu1IOEPtASLv8vi+tL103r0nW/
69uvT401MGt9nq+7WxeB+7Hn6yetK9eHv1u3fgxm7UdAXhmdb76Pmtbm8G1dHJJokD2azBS1R8tf
c9VNg3RVMTvMmdeI9XXl+mBnqj5vPzatr1rXdgQj0quYa/TBdTIuxsRkOK2bZpLeZopspLXLRpiX
d592o5pIEScme8gNAJAwGeVV6BH0TXJqGiiNaVwaxCkrNwQQ4sQ3p+8031+CGQpmDkS0oKe+nZr+
e7p0D5qO1uOQvQs88XkZRV4uUekWVUF4o02vKCsrL5uYzpvY6UD1WuEPbR4og3ILQjCk5BScSGX7
9C0//gyhI98UcRMRxEapZ1iu4/SgqbssT//tuvbPrR8vWd6xvvffPqVEx5zxt13/f+yGOVCP3tfe
r3t21pvt+kkfi+vadTcgDKiArR/wb79JLsdHIN8llpzrt2mncgcZ70u13snALOVHJ59y/qMsdctf
dl33+2uum6+vua6rUHxQlPvrLn7brTpQm0anyGddd/Hf+5j1214/5bqbdZ2TpC95uujJMWt9BAmQ
EPdHpMC6bn3KHfyiJLLYrVED6/ohaukcfFpcNyXrfXV9z297XJ/m6x1y3fzxyvVN6BT++OyP7dfn
H/uMdMSOkpFRIAefh+TyljkLvmD5FWBqDqEtJ28W2YaSixC7GhkrrTxiXWVEukuV1i3tVCaTROu3
9HGqbRJV34Gezq4tUNZxf+48M7Kgwhip4y9wp3bJjho6xXcqivZ03RHnkZgMLzFtX9EGHhTygw/o
rFX8Wmq01a0vosB8EsoSsYdt/SOZBx0xJsFwsXZrmyH48zrw22qyj2mTEZIZ148y0jg/KttvWSz9
QNBHTV/pHQ8F6204yjaqTSCFxtfWKRzfiR3056OFMQ15e0+gbobxg3LdsDE74bV1hGOkJEtgNMF6
QpWFWuVFerojoa71hikbd4UFfTCtL4EU/0oLZBDMOBBDm8hybdI6ghGm35JpRawn2Bg4FyeYNaWL
5+2YqfLXXEun2zyuzhRtmc7WHS1F62EYy+RgIFuiu4MxvHZQeUqTp3dIwIYx/mIqs+SaIUb3t6Eo
6Tn0ZcR/UlaWIPgEgMv8bcFjW90M82d8kduHPqwuNSKjsN6XuZyjslmuc0bkz43WbyqBLz2NgX4Y
S1gnxAaIK4tN+143s31t9g04YNhEVPHot9vlazkuAVddKHFZDDSyV7R7VXvPBmeJ14iGp8yyNjbB
H1/yzjwXcU10awBJwSa9RtyHeXhMVPz31fSrypUCAwLGH2o+RHSOFTk89J7wzAt4G0WE7AY/EUPd
5gaYOX1WLqq1rBU7ncTHvCfF1c7VHriq8yNRCFdUW9U+C420c7MOqQ4TLRpZ6ssQ3QdNk2/xXJAG
qje2W1WdrwSyr4eofbUttjLG/gZq4D7mzzIBN0Ivf6EfktwNfTXf99/sB4pkg4/OYNwYrfRTivbo
D3CeR/Jz6cyl32BcycIIjcesXbQMYWKxC43K2kwOLdnOmPStQtV1qKIZ2iXSyc6GJVTo2o5owPZQ
JxmOhiSGN2VjxY/qwSWmBo1FEHqjQV46fa8XiiO/sDdOrlZ30NPTOyCg9JvJA70zlBNF1SF1gttK
68yTTVKLoL+3nap3yQyD3QgEIstBDNel3G+7HmdDW/0qav1i9IGyqyoOBy9qgPjDViK1Ib3UCQ0i
Ax8r3W6Etgbuna2WV8RIBzFKdPp//HDMbHQzV6hk05MeZmWhXhKaDNLN04O4J1X1pZune7MzCRKL
Z26VKtTh5R2igvoayQLcZHspSNN8sQ10Jcp8WmqQOedHmyIEBj8FUiy57xntYxDL7JNJocgN0AOm
cp9fMCMf61IoJxUt+pa/J6SIpPyYjCbzgpEukBGK6jIV5kFMjgChRwussrXtNGX9fcVZhcoHlHTT
gWIikCm/CKp4S5tR3+YgiuZx4B7eyOG26oMF5h0qfm3oj2o/1ec66R4aLbL383zM5zhZ+AqV2Cql
wYSMIXSNNQnV0zGPIsOf6AxOI9M/qGrCK0vjCRV9sUNQttgJysOkz8RaLyyzsGm9yu5IrBneUNyT
+kKUzoZcTdrbUlPuCNzOO7XxDCnweyOcdnTe4Wr11RMxlEAuQOmekQohgBCvKEABObcF11NEKxLB
kwis2EGMktkLyZBsUWoo9inlaDwQkrvpjcEVBpcEo6lgSPTZ15L0Wm1cAnP5Zq6mtzf1iO7OHIBi
y5EcoudTaDwp07euG/KtkRBnzj93ow4Rve/gZ1FGN0Do9mYyPQRFfWmDygDg4hDKgQm6UqTaZZAm
QdrrHkuVXCxUafgIpCzyO017GDRFd2eCk4rYLpB1TUhrE9hxWixB2Fy0ZxHhcKAkKMCifoTIhU8k
UEmGymc/xClW19MtQpxvuQMpRaePvskXqEc5v7gCflptVc+cfTTRG0RtowObIeNZ50D1xtvpijQu
tuEcnhK19qemJSRIII5G2fsUc5r6vfaGD2eigDLVW1wNJUCc+WEK8ANbA04AzMOHIcHypUjmOQ2V
RwVK/EJ5PcvGq0MssF+p0R4pCKrtIMMH2uQPWgC5MGzScCsVKYkc+DsQgxkPSC2HwVZP/Z1Z19Jp
5ATjTNP8OgHiRDDAFpxVv2lz56QKnHqGhYI7NO+HeYm0qzgnx6BtN0UtqYfJuNh9dwvfjOBnsukY
svb2JsRtn3ZfG0ZR6Ky3MsHBm65LX5kggNrAr+d0jrMrF3c3sJ/UpSWLXhdCmMdI+tDIiQsCsL2k
qN5Eoif3qA1drnawoKgan+IyClxOPLcPLdBNtU21FGSxBhJlxtTf45FC0aWjMQ+eZ1OUqBudZ6HK
s6dnNfkgfbbtRPDW9MZpUIvCHVPMvUVq/oTWTTr8JAA04TpBy4y6MqzUh2LCxJIGceNl1gnzn7zR
a9pk3QSxtSNWwEsUAu0kU32pbXQbToP3xrJZ1QCv2AuLEN2pKF+oqOWHeWBEhD2FkGPzaRrEzlTy
p2Ke9E1HpEsW8h+2WsiZkTMDjicGKjXax6LHKNlrqM0cLboFWIZURKC8qpU42LZ2YW8wbMKWS+6a
LzJG31sc1zsrgdwDMwnGezBi4YBt2w1vQx97YQCTKDaDi2ZlSN3QBXNAy0fyERC3Ub4Y01jsUdym
fot2KciTjJwr6dbq9e/6MO0iZSaz0KbNb1hLhpbc7GZh3paNlPmAOzalKc54CVIaZsNtWVhMliqu
fOjplaobvcIGVqXZ8XulxLAQdAYKbUzKdifrWFzKCu2Q5GA8GSq/T4pHmwJRz/X4SMtxF7XKeFMk
6N0DQ+09WNy3PQ1bL9QqwHNy+YBM/Kmuzcbtuu7iaOB/wwHRT6dWdzRnntUGtn/gT2YPiUhLGbHi
gnF70AR1+tCnypkX8W/T7vHUktueh+dYHb5XIx8lJ0jDcZpsLcM6NuA/zwpaW33KBo5RYOtJ9E5W
hzmmR6FOvzKcYNvakvC5hsqhxVUBAy4lQA63gZebbbOdfmmCC4hcA0dULf3JdiJSQOToNhhsaRvZ
krKpLSx1RUE7sS9QfsU4AA81Q2i5Kc9VBeuSZnO7L4clxRoFLp2tPspID8BizidCImroHBJz4Oq1
Jh+ApO7mUtf2XOO8XHGCG7NIvtj68KOHTaqnCqgFmx8uyuJd0ksNI5/+VEcmmPx6UXPvi0zEB/wd
bogxzxgVcEEzrChUhFkybSoYo+jiK81n+rBV9dcRpfRdqyyXTlIpYaJNbt4PPwp55GIC7qwGczSH
9iMztoppnV+2pKGHGJP4Wb5MemG7UlEB3ZS/qGPe48YqHoy+fw9b1Ksygi14/rDRnGpjT5F6lvTa
k2O130f5BDOTmPkySqITktLblDL0NEsb2LzfmphmCRdD00vS6sx9kOEWnqPIpsnal8jV6PAjK4ad
p2ut7tfYLxWjrSggjKUbyq9DJ7AZDLtQo6uqaOUX2ruxn3V54OIm2/fZLFxZRSYFbcPChJlA6xjU
u8RsLlnIzTjSJPzFVnJTJcOtEb8TtXPbjKr5VSuQq8VHYj41b0qpdc/JTzHTie2GhsGRY0QeWU0c
o/ihJEunYkKflSGatBntINpiSYI/hcSkNOkISfESIH+vqCPZ3oF6K1Xso+xI3giDEucXEfRkcARe
p2RUGkak472ckvfT41xsZiKcxE3Q4AcrQhLnelhIRTMjuGD+o1KveOrKk67q6ZbTi9GB0htuNlLu
mLoZon8E+T5GdY5auAjGXyqyD8sZlIMihl9m+EQ5Pt2Nrfg15pP2bKBF26ZStQwsJw11M8ytpGz7
G9NFSezsQz04SagHq26YaebLoW9LN9jVvjuiJYERhGdsaPpRmdqbNsW83MzhIaQqvKdG/2aUrdiM
3aIvQ3wXBbOP4P1nZVfCzQIvkkFnqCnZB7pJ0cZBuo6B/RBl3XsDzWVXT+SjCMhhtUrv3uSmUFnO
D1PCR5ssbnKH+JXW1xt466DmEUqG96SSP5dqsB8V+0lvB2czMEkm71Og2q35r/ZPCjJd2F5DheAu
vR0W70IyoR/GFm43iZep5XOpq29ROQJDsyAJDNmWqC+4n/F8W0oZRthOibDP66rfOPzLJOW+6VKk
lokRXCo8t5c6OOmSs5BCllXjNKBSX1JK13WKFUJxAeF7uL4rVAHA5Q1q+GrZ07oBEMFbN1uTW3cD
9Nr5oa0f2kwfLyNxIh0aA9zIuMnGGVX3aCYJXyR8kqohlDAYzsek7i3Ifej3UCVjE9jElAhuB2UK
77vlQWTBfQNetsjLk0Xv9rI+UI6cSaOAx6qW1h/ryKKr/bmPOOX/XNfPgCRVPVb92sZoTBbEHWaN
4K7nYKys+sJJoXLJX501qnqZcx4ozVZ7W1iwJpenbRdpl6Sx4ruxbz9WXde3pv41Zvh7XFfRB1cv
WTXhPhrbEsfbP3epqYF6aEM8pOtLPm3QEMMyfLmuMaDpwrEpi8P6weuGIBo3jMY0l8lp5a6r1o0x
GNGTYYqHdZWRV/GtZUkuStbknlphaaXi0hHweT/W068prgPCAbGmALI4T5OhX9YHjEQ9/jDT2F3X
ZWIo/KCFB5si9pQ2EAq1syb1x9RIjQsp8cbHe/vYpJ2DbUxE8HYKTK38U7PQRHe7yHHW5w327l1D
QCPm1GV7RO+akREUm9a+W5QiCGdq4nrrXr84TirdGfEJCK1+0ZjefDwwtXrpE2R0Qs/YQxbOrTuR
MgHn/p+vg9Hq7LNZrj92ZOFAOIHkvGBw72+rUhCvuxxRKCrQWaKkdLK8vSsZfd3rkh3e4+N7QDo5
ndaXrQ9mXaIatotqvz5dX6vYReca9Sh767vWdapQM0J805sMpufWkUPnkhWacwkX7q2m9a/I7J3L
ul618uHOxAIZJLbM37G8LOjFobLU6GZ9BbPAixwrGmUbjr9SxN1eCh3zUleldamKqPaUyJ5d5ljW
Zd2gdEl7kCsUk+vTdUOYysQKZCj6k7STGPgT6dDmOIeHWDByG4zz9bVRXVsbJ20tP1NrWJUiQbAu
BWj/C4M8ZF0ABbcCWA4W4KadBlJi29Z1fN8vD3rXdgdqSqScTJP8IT/5HxXBf1IR6I5NC//fywgO
5fhXDcHHG/4QETgw0QwkI6vkiQb+P8lqJmQ11VRMFVyapZqLmOefuQLaP2AjUvjWoSkSI6r/JVdA
Q1FAMhHiKd1a3vV//veP6X+FP8s/1Fftb8//Aiq0HHb1WY8lL4md6AbQNjiySsjAkoj0SdMCQ6Ab
Ciu2j9A3v07QaromMrwW13pfO6iEg+TZVkUM17o9U7xpT1wthq0l1DeJKCxPqkXmE/l5Ax53OFf2
a0Q25EFzE+7oT/FMLbHKfgnRx3tas++T9do1knLS8QD3YpD2VhqrjxqTu4l6zKmSmzNMRPm2H5+C
Rk4POUCHHR2mR+S+2j1+77PUTkdRjcUxDhE2mgWpN1innWM62g94HWeKOBbOw9wHsmSfw8YC8zpM
B4PgzZ3WM5czAqZlYYO8rLQoBypWfChSq2W+b37FJy3flWqubjIt86oknG9Rf7iJGYyboNK1+7ow
f1omzh5mKj+5y2Te3Bjn2OkmvJbtUz3N4c7KMCIzeaeAVGrSSdeBi4/dyxhr0m3cNy6J4lSZxsAP
CmV6ShfNv6bfqHqff9cc80Snfx+Ws7ifgkI+IGM8IO2ot1aezm5QqokfEA+mdIO8C4elzmBYBwy4
mZtJAd7t6o4kpyKmdQW4A70jbSZNcPluKouy/IgItqzEfGoAM+nZQRARPtWgdCdjzwSmRQYeeU6K
3NGOxHeACepZ9I4MeDNdfMTFrT70CvMvuABN8Upu2JNQ497rA91vgatTTjXe6yLngpSZLflcSbYd
VcHVbLByX4wQmsv00iHgO/Ym9wpl/tLnMIO5MSemUDeKYSd+FlsnLfJUlTRghwqsZ3VDyKBe/6Vp
pKWSGgG1qjknk+ScA8Ru5jMT39CfnekmmyQLG0r0XR8pnTaqjGWBCXFH1BkOTJBPRowOrfwJHd1E
PQjKP8W968tJ/0I87+iSSI1mtBtd0rCNA+YHmKUyd30rzLxEo1w7Mb50Z6PVdjGWymGw3gtCWT1L
VwnLCIN3xYzHvZa2Og5LO3aZiC8ovbjbIv+/NwpYNMNYdygyDGWHmOS1kKMJ1nJ3w5ShRF9qbLRy
5PotlQfDCp3TTISmoKhTlsHXEr1f2Ib3ZrLXBsdViEVFNKJJPlpRl3v7N4Ms8xNmDXeQ1OCQq9V9
0wzazVCOwzlRftGfzrCOI3E1ighrggTapi2Q9gIZoZyK75gzbnIT5ti5XvWHyiE3oevir71Z0YlJ
TR2YbE5Xo/whTW3jOwO+NdGN1Eqy2VUpgR4B/cOKNAgkCs6NVOHnY4DDUSdeoALYzLMUvAyGdDfm
usWp3W1s+lyQKw65LbsQhh4wUhU3OYjCjW2a475wzJ1Z4fjBMpFij+6snUJJ20lTitcUvPdGV+8m
K/temIMO0QNYeDxmoU/v7RtZWiRHDLfhZOBkfI1xhWD+BtwR2V+akQuXIijOziik6c2fDDwKBENz
1CTFq4IGfz8m4RIjoLmMGDNPLtv7TJ1/6QFi8TQ/hTFidgfbbWzIP+lDHcwSR64aYCcJRL2fkvwH
35sIjNQ6VCV1uQKdlWcXmI+tsjzNi/9/pIZf9kydu/hlYkqXIoz0WpTphH3b3iRHTzkX7Y0p4EcY
WTlu8KfH+K4oLn9pSp08KSpwrmFO6a30JSTYyiqK+KBW2Z3eQq/qDRO4YISoSUnIZDTrYmf0lUEs
ds/AtyPwsMsAKJnJpWlNXJpZWlGRYbLYmbVLkQGqugRQU78znabbJimE/oEICDzaKeQFCUh5PQfb
Lv9WzU2K/9SooZDE1IBRpes1XDIVpE5WzjN0qHc0SKk7pQBhVbiHhK7atLmaV3Pi+NEn/sq6syq6
JtbX/OfkjJmfMmdllgPXUcZkHJfiTM7A6PZx8aOcHMhnVnqb9vB6OqWTXHkI6LT1hzjiK5cDandK
5hSLiaDe1KpBS0f6OYMr3cUTMLgSQrGrjT9TayTWZnIQGEBFAhSDEHtRRDfQIuROadxEwL9MkCRn
Rf5dN6UnSQ5Oyti6SmhQUQ/x4HbS8LWekHHLhFwoSXDMGsXyCkc9RfjmHhyy1GoCznfzREigphup
N/S1tpuigf7YZD2IQG4JX8f7arWyegfgYXgWmh0cERQj1wd65I7CpIJRKYLhv57fylZXbDXatB4N
MJm4tYK+oT5fghT8CL6DsxK0HD4G1sU5WbinSl5ysDecG8l87koqH0FoOUdbj+meNDhspsrAUwMc
hiYaSG3dqVU/Urv9/2PvvJbdVrYs+0W4AW8ei57cfstt6QUhHUnwHpkwX98jk+eIavW90VXv9YIA
QE+CQOZac87hri2oFegAS1LtUCKu4CCkUkiQlh8N+XiRlAx86a2Pjo9tSfqVTbSWUExLrgnh3B4i
o/wQLiE9B9l9MM3Fgq+LBSGQM3y2ZcayD/AIrR1erXHleyOQnZqybMpHt1k4+dJswSaGjrm9r3zS
dUg/6TEPDPf+wN/Em5v8aSrHI7box7WNpottDGAvsuKuxsq4t7MTUBbUMga52HOEk4Ire3ehkXJ0
27nnit4Yh9CaiB2bfK7IK4GQTfqSmQHGYnA6hdF1d8FYnQgSwXCbiXxPWy46WiI7GgpgEtUEe3V5
O57pi+1KjE8YxlwOBEJ9iFsJH0Tr2qf+nZGRjpFiYkTykbyPsZzDxlm7ox8TkDCluLt7IbnkUt32
fKqYNBVJT8o9aKDS5ac/dK0x31d4aeH9eFSgGm/vT71U77J6GjKGAVEBEwmLcFIa78IMhTJSZWzc
dP3AhKzlvQCYDMOQhmiJL62bOzJYJgRraR5X5LWXuXg3rhwAFMxPyRrQZZIl1bUkWbwdxngyF1IM
3L3bdhfRh9+JcDB20j4zo+oueq9ec4eluwSqG4s1ZF8O8t0cxOslFAQ+dE1AxFZkkGVj+/bWS/Ni
W3GYXfzW+ZLT3t3kNQwYh0DZnpPYyRzNk2eK5aIXayksguKirwXz+H3iyb+MNe44h8mkuZiE4O3t
0szI0m6bS4Ul9hTDnPZnq8XbQIxRkMEFpLRa08AJ2+MI2LWkdKRy8gv8YpvCIyvdKIDnJAZy7nH8
NjIGx9NCCpV+k3M9wQW2fVq6ceZeZuGlGMoK/DXDh77yD3EymJfE6D/ExVhQgC27C3TR9mJFw33e
LFS+1FbShvf2Ko1D7nAgLpnoLnoNu8Lfa3pTL5Bm8WVk0UlYU4/mjAXl87/XFptKJLZ4KtnZXRoi
SmuiVyc287uOgMuz5HxSi9AiQasgRyKHJdx4ZrXBseIfLLd91m+XRK7wmBbJSYu5tORMLxytBLtt
+0mK2Sf2P91CEmWblLRY1N9+zqCb9FrEE/XynPd1f9TKIFdLbPQqtjz0ICb0JX28mdYnS1odqRyI
NCUooWWrV0uVp9StHeQg9bMWShuMDinBVK6XeoflNs+rj2UItsHnpEOfx/HZXPTabeEoOXBv88W4
ZrXz7ZUM23VatnaAPNeRLmpdtdCbhKb9IJQZ8O2vXQXhc5RtBeOsX3K8q0BOf1dki957NmIy+z2h
T+sl9Xr82SvVb1BlNVcpoA56Mai1IfzZiTrfpGR9cD1ziRBLmKM0dScvM8nNIYOdU2wGiK5/LSJg
rRezDIiWjtYPFTnDF1rlxqWc1DFHg3zbGZS+6PVe9CKUkFdNf/hRmitatXXqVmhEwUmHN8YGEiS9
0NGO17XaFYACVtvdz8b4eUyD7qIXgYXXbx+SmcPAkXOfINCuRd0AhYpP6mfiER1FcqRTLYgXGfrX
KJgW8lq4Uao/u9PNpFh3s711KQopAtUMX7ohn0WfJ3x1iujVq+k13Niol/W2HJOPWTgpzxO/kf4t
9A8lC9z3fh28GxAalxRqOOV0fkTcg+Uf9VH6x/E7TBNzqiGfEXGgS9R3CSJmWTI626IjAUEfyLOO
znQXcnh7BgSh/kK4jv/9VelvKZqVmrnKRXpmOnH9CvSn1J+XIqaqlv7zyTlt46Lu03O1yF0r+xxl
g/O9KUNJMQaIczBaLxYz4sBVDnK7Z+xNUhG/gfuZ7LhtaEt/P475YcFnatQEU+QhuQn2usLdC8cf
Jr9KSOcW0dHy1hcFJ9gwoR1SlxnX8cjBmgaF97aYox7msJXdDd6yiVzsAf6KVK9vTmbQzIRAeq+0
ptOdiB46o3u0k/i595m7GSkXeldcEvqi4I/8szu4r83YvOvcA1dMxELuike4YPBu0Q1Yo/phlg95
Xf9lBdZHM7FwJRoFM78p+1RBC07JdyvD9i2R9ZsdxCSeOvwFrCp/JECiPDXu/EImkwfH+zDN1X2W
IImp8GIwtHA+iYGZJypqTu0kw4oA4JS5EtCc4NmdYiWZCuT7vEVMRLTYw+hM4Skp0w+dtSCbYaBq
0hnbmkUWkDLC9TUxx7MIg/poOfbWWubnqArf505lbilE3IXfyKCiclpVp0WE06sHeG5aQnkZXPeh
7P+a7ZdwfW1LWmwxXCswGcV96s3fmJBUW5IqHw3o2NS2qxzUAbP1MOyoRFSQujAyUXMw+MX6d3ni
PdXlMwzx7/FCw7VdUk6gZfJ1IBdkYyykW5g0AUNvDrc4t8kBaF/DntYdUz07rrf4wxq+rvG5CAiQ
SWcHLVGldC7Vg2g6wahPYqH+GAcBaV2J/7AwyBh7ej0MIbPN0O9Sxsy7oG0/hCXXOgchgpkzrgoL
rG0jYjLiIyGSD558P/jhF8mXsFKT3IiJbJ3I9971JTjWynztSsQf8LL3bb/C2mJOLXMClPNpeHFj
mqU+GCWkNvYmKbOPYnZ2s7Q/LLFKP4rI8au8Hz3o7J1wurOwgZMsg6A4LPd4+Vd3pj+ZH/nD/xyy
EZspJdMdxnEwrB6Sm3I/kOHTiBRBVZcF+9yj9dSaw2vVGrQgT3a+Jtt6zL6tdvGaRwtSn8J/KBdX
oEqr74N4Pjn1chmr5a5wxYGY7wSryfxXLaxH2HEf1j54V1jR5whY99bmf7QiHzybToEApgtpKFRH
8jYfiQSEst33x94Xb01TvfIu0cxHKBatnGp7ysTLLcvD7JCUtsBLolKCZqvh2hZkKzkNO1onz3Pp
MnAs9ubJknhSHekHB4yuG8clP8pzPRrLVfSczcPbusSXwMMVjYLjrYdovZnQaow2ltQKQtF27ZMA
YUMh72ysgsd6NYgEhAxMth+XgjMZmT8CEvMx1RJ8im7lq0nLtTcJ8vRs4qPGldOBL6BbBeX4LIaQ
FCEs1SgrCYRjrGyUGeQX6z2aBYhi3VTu0rza5XYfbp1e9rx8gD2aslwPTv5ODMOyQyJ4WrwuRWI0
ztt+MrtjiFcRacDPkuC8rfTbt9C1W+icSDQt68e4RAMRCvKxZYi1IQsExmUZ4bZtUbYkEm6kCym7
yF4X1IV3opIZGoEjIkpqRFUancwCRxAtl0s+dca9aSf3QOPSTTKZ+XNLNjT6Duc4eMEr0sqS4EBb
7gLHwkgwB4d88X8yskCLIWRHqstzYCcW+CTScLIX5sXrveWSWhlVjKx98dMRUUdCEQWJ3vlKQ8RE
S2l+hrtEn2l170izAsrUoWkKU1QKzne3hDO8Qr/Zh/i1C9Jj6ZMDPQwfvLbazEru464+GDtM5hGY
NqKB8AVT6v+QZcszTBxSqwpHHs3RtS4MYD9y1YA0FlMIXIBVELV4NoIJfYr5GuXrN7hF9YONwhl+
AUzCsfSeTILhOTl3GVEv3qYfJZZ/mZyrlLKAAo7Gcfgzz8lyZhribQcjEztIXyVJktY+9dq3gYr1
Pae1XTbza3pJ/5Oyx3LoydNFH9GeTAItUavCnYq6n2k5bUcn5vJZ9T9SqiibbvoZIgNHGXCP53vc
J275kqWyIOXZx6dUmfdjL57crvzOJQa8D3kiFeNAPxvfhAx/cEmXW2de0m3k0TWuzHOefy9otu2n
leAtH83hnDMmExjB7SEcqF4dcjIg+MSUQTx38PdGgdQhyFM8V2RURdJIkKsiY4YfiLRm5xmcZRjV
kmhlAl0b3TBjPGp8C0Tv7doFxaDpC84H2WtfeNWjX08o6SpylIVAKMUrWWXwXDKxRtjZtmR8kK4r
3X0vHpp43lqu+6Wfg5pxppgAQHknc/3Rh/zl0XMcIpCdG8cawUjw1poR8YhN/RyXqUDbmH5uTKKu
VqjogCZSOdVPzjosL7EH1Z6u2rp35sTcr7Aw0C0+uWJFSNAROUIy3qYxiXGRtv865GhRcS/np847
OU5Hn9oPv6WRR9pJywXXrVrUqO/rguzoOi8CiqWc0BIhn2N0OKJvycGMiUmt5sclke6Dw1GdrdNx
zafl3nXANBoLorsUjgr5JPNQ3mFZYvbvN8C4yk7SvAZ66u2rcXAJfam2CUo117NeEw79EoRCGRy8
YPqrcIr3jXgY6pDuP52EXUkI31YKmzlTJJDdrVTgfNQ54XjMEF4/L/I4W6t5oUyGCNKMUHDAldll
vf+SZfZzWi1iV7qfCurbGx3YqheBJFQEWc4J2PB7lxPbtJsCiEzBaFPxojjUiqQhJtfLjpAJ9ktW
cPFPflZz3N7Fk2seg5i4A1LJ1MlwPhlO+cBlblukInrMsFBvsIa8y+W3bLyL7c7bjwyJYNbi1o8d
50M/ErfXLvl2DIqvEXGZYGiz/rSU8vNqzd8YN+ErLr+YxYQsrwxfYoz6jmTc0mcvTsn7GYLp+5y6
ZyqV90YVwucKVsbH7lfPW/C81Cq50TuvJtOrbCx/CNT0TYeyfSTQ2HPyb63tflupeOzaEWX77DLV
FBx1ISINO5P5fmzibjuTor/lN+E0XNQVBQJG7wZpb1aZujQ4gW8upK9TMn11OpL4+q7ae5WDNiU6
x34zHeyS4K51VaWkqfrYW3azFwGSnHJ0zr5TwUbzxN2CNPcCLO4psOinViH97aaKCFnPmvZpRNlp
FqhfmA2Mm0CWjFD6ortP/Qj1b9XuKKgMKEm+1lLWhOf81bUEUUb8jlWb2gScWvO+NaOvKvwtzxNG
bVuqTitqLSCgoSqYC2u5D7rHaaVoAXHgfVUG8CCNReBHh/g3LqVZKrjleNHbJtk0lJqYen0sB4B9
va4jVIq3p7dvi6yFkmfDL0LCGWACsdpjamGgaCj8I9fnGQyTF8j0nC3keEuz/NKrF6rn+oWeyEzQ
DTpAveu2IAtv3cYAObeI/cUln71yOEkX2KCZP+Rr9TmklEEmc0TGMGGMvLCQl3qsyU+ow5W440xy
XWkKsgDHJJkugq7DhdyIiTlmdr8S7XrU+03/c267yzmrYOg5Yp6o5DAQXBfPQtHQ9Je5G6AAokza
6s3AR8BpNOQoUiwDBamKHKnZVe2pZTiTEF5wpt1F+k+9TkRYURDx1ILKze+LcoQ9tIJL2BhqYq89
vXPsvAIuYKSWle+9ye4P3hxPF73o2nq+rMjK8swnwlZNnGENTJS2WOi1277GnJ4J6qBtFlhKnMcM
PIkxOkfkPWDTVdu3nXCBd41HaJqpcrJK+L994bcnQCjiss5tytUdVMuu91AUNT0e3lKVs7o6RKTQ
5aT2Eg5vY1xu9kbO48ihBCHZrcNFr7kaBKkW6h6dHY7I+wN3N4yoRcf0GV5QfvFGITnwRR5eTNvi
I/q9u2XAZl8IMbcvrVrDYJucAzqfEtDwJS4mtyKdKjIOQY85QO0jEIW7qTVrJnfNFARcD7X4YTkO
+ahex2jCSK2LGyP0KrpvekPvdsd6PBf8YqNZmxe96H+t/bHJgHfYF60DpUS9K6OZHY7bnTXwgU3R
ONeF3r2MY3yemxcxrF61YZpArHqZP1puymap3qx+x4UKhgkIw9i26j0SHGxdfLXQm3rhd2O+63oy
frgSV+jYLgTq6Nf/7U2ot+PjoydUV70PfcvCgZDhSt6mU+Ht4/C92/VPkVxaEvrahDnXpukw5yC4
gxMMCyEDNL/JcdJ7S0Bo1ezEhOpunL51H1ciWBnTU9I2UHYhJRvRlno5ISz512IuvzEG2pYOGurF
rnxwDdkPz6s/NCNHSUEUGNo/ghyxMdDpQcq6Fnxd6I3vGOYzlzBoHspsqPYWhYqDg356ZEYzkqB2
LCRP1yOV/0nANvPN4xq7xL73yR1FX1KSkWJn1gfoED8IgqEKLkHvJrnBt4A3h04pR64MLsmIVw44
+TvDIIYb7W32v2S+/xaZjwMTQcd/1oxsmxJ82Pfm9+yJ62N+ZU/YZE8gAIlU3Ixjh9Yv6YiOpfBN
yI6hR5hOZP4mHbH+ZVqOj3bYIY+LWAj0HP+w+fx/gdKzI6xlnucEPMn/RDrC2/hDORLiHAgioilD
GwlJ5P4RAmOC5DRjYzXuyh7sXJBwyp8GCt/er7XrvnbGh5svcFk3k17X9/p/bptj2kn9snRManmW
2/PpTb0gVq672MyeDskUPY+AbNc9ZskXumnjoVZcnUI7TAdCMbYguBnFqp2ZstfqRbsslDuud+oZ
4a5bvVvfC7TN73f97elu97k9k17DJMmlREyfJeBpJIL/vMwfrzq5ijN0u1mv/XGf6zsbjAA1u1Ju
3O5TW8MnM2d6bJQjurReHoe47omRmPqL6foFJooC/i4nHvbqReAP/9c2/aK/byG8nnOKl5z1o/Wd
S0kbiDm9evTtjrcnu93zenf1sr+9wL+7+Y99Sd2Eh4H6i/IJCd9sz7dn0mtc9x4Cs/MP+OHJTnAK
Gjt6VS9ytfO2ac+q7+MyMr/uFI5JHz8agutPefsV//hR9Watf3/gF5Rj8AhBZW99JEMuoxCwhPRg
XAQzDYnD+5yKR6mo892lYRxJc7dFNKHuqPfptevj9CFto744WKP1qI/TRe/TN1eWRaIoVzi9VU7I
1UU2+rTS1Gve7mdP7rMvSIDVN9wOfr15fVL1BoEWzJbxqPHSlJ+ZNutVvcgmS55F+VWTn5cE0x7B
LYxPNVVak6D1phtAvoO+0+AuYPAZNGXaY7nTA13wHwmjCYv8vR2OFpD0qgejF2KYBbXXqUcBjZor
CJe93p/9uodZxEe7pgyi+y66K0M6EqECt22nh7JQ+vVneyaeRS+041+vaau+pQeD6lbE+J/WpQ33
unUGbXvbRlTRZw3tojrPX4pOpwR6E5yY7QEnVI7vRKcL/rbqZNhBFv4eC6FRUNMJT9FNqEqv6r4T
Wlx59qpnPCreofPMB/3BCMrjJfTqtf1UVtW0bSImwLUd2NWTEaDBzHMfkQQe7P3t7QdWHuzsjkmD
r47dVrWhdEdLb+qFblTqtaIiIGtIw4OnWlbIIMiLAR5MRo2pvoWqQq62LsOL/hZujUX9aiYKiNPs
BttcAa4xXUO5XrEJwr9CsT4FdPhdNWxHh8Oq5414rWEfM5WzA/AjNIFbWtNocIYRH6d6r66lsiwY
OvsQr6m46TelfxPX6NF+DPZJ79I/2O23ig9rK+tLSYwCHdUS1vJQJ5AJ1Ca6HHqdOZ3UPm4YH5n2
pspilP7qkIsD72M0d0QPues5B4F91O0sfZteI4Fsb1NDPel+zK09c+3M6PZWlxoDdWzxPRwnSpW6
i+XQvP+7r6S36zV/Z4UFqB/V4zMkAX4IDVjV7SS9Fg5VxsGUwMMhi0P3/YgwnfliVBdJ51rQY2g2
qIV5LCAfTOnk5KiFXrtthmuElgbis94lRPI5JPyburbgkNAA+LCskO4m64P4xYRPk9E+Zn5zgmP7
qSU9XGlK/mnb/dGbmkne2diz0e505+zWvKudlJab7qy1o2WfzepeN+Zvn1Jv6s/bqma+S1jFHPYx
7CZLYzayrf7k+uMGOijkt7iQpmuxVoJoytVXJOaA8znc1v1vx6s+OppiiHaOD8TGIeZBtW852elF
JIxjlTrWtR+ud7mIWjpqUId/1wUHPZHh2SIIVf8qBA9Ph86Uzzdg3pW9p/h8V/ad3vYsaInNShHj
Gjmh8yr0wgypcSHsUKG1AwJS6US71oY6Qh60v/HVrBIoJMYbStjbXk0t9b64Xr4EDc05W0BA1Qu/
LNbNSG1tN6WVu3NWb9zoNv2spsZ6Dcor7UM0rPOZhoJFL2kT1KG/bdQssK2qmcPB7IZLpBZypoYd
mXNFsCZzXVodsPj0AX7ddrsRb3OU8vdOrJ3f9vy39M+v+6p6sepuKgJcdFZdhNlfKzls3fNWfezR
MOmgNuB2iDjliodxRR/ceu22OfbkYjJVFvuQFmCgplx6kSTWJ4QSUuVSEc+h47zUIsgQkdz26c1m
rWk26lV9R33zbVPvI7c0PdqLf6e3XK7QBRVCnvq6qvf+9jzXVQQ7W8Iwl5O/IKToB6Aav3I17GGm
SzO8NLaPtggXKdGt5AVT5k22jRfBcAJls7Nb1BalGkqOesgEuIn4HrVz0Kv6dk4qT1TkSZ4vmfnV
6tIyqYtMr6NQ9KreqRetulmvGcQGctHQ+b2/HqM35YsjvOz6JPqueq9+IsydfPICZcimHQBoXrcz
9SS3Z0pj2gI0betJDVAAYaqbyWFkPKtXiUtg+Kp2YsKpL3oTsQw/wm37395c6XGzvqd+UKmH0Lfn
1A+/bV5v/uPV8ttjPFhTx1G013egH/fbu7ze8focgUp9SOJQUcWoADWzuugNExc9vR3brtwl8Yg8
T+3TC/FrTW+uoVJ5qAfrtdtj9aZYu/RSehu94SYBF1a9anr+um71nQ1XXW716nXv7XluL8UVEZ0d
SW5bfat+vdvL67XbnX97xttz/fEW/3jI7X5oaeZzmJ1s9We11N9WL9Zfa39sOkuFY5pAAUrH3NlW
F7ROjTZuC9er+n3sLd/1LlOoRLhI1dVud/ljU9/wH/c1Dan4mUCFou/n6PHCH891fZV/e7uQkDc6
v3P/fse/Pqh+7/pTDPokpVevn0rdR9/cawHI7aPe7uOhyCRA/BS1E5HqWAn1N6gX+subjJGfPLCA
/BqF/65tET7LEtEdQG8GeZWUD2lSBQfdFiADhAQ9rTi69QquDQO9s68tsE0dITV/3ok4Y5RY+in1
k+ht/cjrTr1tLjTYrBqzfRjgvQqNadtOJtLfqY8uY0nd2jQ8bLd91mywFRJl4fXOuu/agBaTQ7K/
VOdtFwHO9A7r5C5QChaJw5k6dg8JQQ2gddFU6LGkjje0EQKv25AALFBFZqNAlu4lWk1US2ot7Srv
uuZmMjgy1T+l6uozKJ1OpEdVeU3AT+TY/XYpEyLKjTsiUGu6Z2qIp8u9iDlUoUwVfRO10Dt9YzC2
0h7cTRNYr3Ya9YfSTGaIVyklzXlcjugLPPR0LITbtOdsRO+hKuC5Lq2rtQqUaJ4zZrjVHsG/rZeh
ByOeNN43V5jiouvft4XeR0tw3DkWCUITmW8bY+2mfTM4xsUe1nRbkuGLfCB/W3siEip9OQ7VlVgv
qE3Kc9N8MjkFc4pQ34SntEv6i9FreqFvKFW85igRZ+hS+XVhl+kJmAah9Cr0Ssdl5jTwifBW5+fr
6jXTvM4eMdJHBx23eS1Fk6hvHZN+Of15Z0udrW/Zm3qNRnnr8GPoIvRtUama9G1Tr+l9WUdiMbwo
b6eL3Trq04faofIJJjyD/1TB9Q16c1ZfVTTjsC7UaF7/vnrttpCq5K9/c71Pb+J94Oi4bV/XVvGS
rqDnQOn8c6u+QT9YPy6DKzz6MNVXdcm9RcDfNg19yUz1ZG9QF9pOKxBvd00zqCaxuUBCud2pdLJj
lo17es7xkcCeeDjp3ojukkQ2ToZNY0FFKPwMO2NL+OYUBA0Q1Vbc64Ug2zcYRXhC4KrE1xYjdL0Q
lQrtcuGOSlO01xN4JxcuLrdzWAVuZd/SZyYQIFwupYOYQTVddGfFUvO026ZY3bTa3Lb1mr6Pvrfe
bGOzPOkS5P86/P5/Dr/Io7r6n4u1/9UXX+vh6/B7sdbSj/m7WBtGmPk8l0hoBN42x9pvPj/3X5j8
It+3XequoacceH/7/Bwfnx8hwqGlXHiRox71T7HWoY5rce+Q3Srf93+UFGxbNp/nd5+fZfF0pqPS
ii0P0ZCvfIC/+fw6nPBuizbi7JXoepzKjYDH4ebLvI+liwlO2OiJJ98lwPAQAFvXEDxoeIHC4gkK
KqcEW3MIMW9Q6DxfYYIahdOzMI9HmJjRL2RnZxXz3nYy2rlZidr/QZjLvM9t5J+5AvVJEXxKFLqP
SH+C1AawaUD9Ruh+CxKuh10a5vPBqAzgf9bClNAGLJJBBmwL6xt0yzjHdA8+AdhshRpthEyKeMKR
Sl3+s5CO/27IJjxn7s7GnfxUQiMsFZawVoDCVqEK89n0jnh6AH65CERNH3fbkj67WDbOpUmHr/py
7mEftgqCGHbgEPnPM1iAkFgpVGKe5RYgNfCJw0vqA1M0FFYRzhvzzaaICGBHo1Dk56zJsZJ4Bo4k
1Aj49uYnr3kiELo5AIJkXmpCHbddethuhTYkEc2PGtJjrJCPXd+8RXSLNtVU13cTrq6Vrm1K13hr
ljLePFpymM6NIHkjxmjSE58gERnauXMM8uXjVNnvKkIidjUsykhBKWeFp1wUqNJ3MNav088YguUI
ybLMyfHozIIYNImPO5Otj3qrOhUic+/8ad14nRk94Sodtitd+0nYABtc61OsEJqjgmnGUDVj6Jq9
j2Q4JlyjUuBNVyE4G1icHkzOEDYnyOeLbJzu0BIhhoYVZrSjUZ4K6mnWnU9oIMIuAHzvW48SVadk
dZmK7YCgcFqn+ktjFq8NvFDUA1/6kLNoV0XrYwxYZzOM5rrDuA5UIBpQsjJoyQt3S2eRaEOopJ2B
hwNI6ZAfA5R4NuxSZLu0+ubXcURFAtpUKMhp7s1fUoU9LX1ri0uNlCjTImQgOePBsU4jrFSz98Sh
7GWxHyPrO1KqDyTQxVELaSpk1EhdBxFP8NWd889uSOwEAkLod9BZES4gC50AtsYK3YpcNDhV0Fwr
hXVlFh7fMYIrFPDVVuhXrjLFhiToz8Anfqw2eFhbgWIdiLETLtaRZLKybHf5OgK8WDCRTlBmpcLN
FvGzgSRkH1XLG06CE13H4wKfdkJvh/YDZC2e95Nj/PAUypYZ819SwW0LKLc5tNtYY29LgOM4pl4G
bLVlKp39xyYP20PNu96IEGGniboLYsQzTtItOSWWQuwaCrbbFfmdVPhdR4F4YwIULfywXBk5f7Tj
trOdL4QG5XuJgoZqKn6EFt+JVZAepFC/hGkwS39tfBDA/gr2gevlxxSsQO1DGZ75Q6co31rT/dzg
IU7hCScZZZMWjai5nxoQx+ZrA3vYysLXnH/cGIb3XmYjWg+InfBkTQmFosYMwdhRKGOb+oARGmdZ
BuQOROTGTdulEzllVbS086AE2IyaU7P6y5bkBCAOfu4YUeyhWLxPFE45gaucMOndVLUFBwzfLRJQ
HIog5X9iyYSxBJnZU4jmlbBsA2RzCLsZv2z66Pb9Of7c+YrtPEN5dqE9OyPY52ymdoYW7CcWP2o5
5RzfJa9hi5iuiDvjnWvjsgkAE5NqVOW5u4dEw18Ho2CjkNOmgk9HUKjJErtQkR9xPyVvupLNNYDD
3A3DTUP4G3S24PNUL6/zDPiZP+V0bhOl4I2dhzw0aj5NP+wcDlBHzg+JjThtaSOazAqfHdC5VmgS
wm8lcG0iPWYKu/OXaQEBbBK9R9LNNzd76L0elR6AbggxNNNBdjcK3t2ntnXkV5ujtTxU8L1p+wAb
K+DT+Qkq5SrOjVOILtcaTOA8dKdS/ipIoRJMkLOR3Y/rsvU5+8Aswy9VfqcqUmyTqaGFET7bVFJB
nZrmLirsEMRjIFFzyb2hiOUCdLmtGOaDopkTsYNabCeBnC+Kdu4wRd5m5LokreVfgopgYJgv5XH2
ODLApVfx8JAqfvqqSOqhYqrPDnT1Ecw6cAGIzoq8DpEsg2CXJoexqz7GXm1yMUNZnQ7AtuIJQbL0
oc8rnnsD2H1BjXqwKxvWu1XaJwQAXGIVCT4CCS9Bw5MDGd5H0/g4K2r8PMxvBlml51m8GWMNuzg0
AfNg2kftuqIjSmHTKg59Vjz1ikvPyYCTsmLVZwpaj4VjO/ic8aJN08/FMV/6aA/LbtyVjvcxbJKP
sBKDfSdBKuVehYwDzv0mj5v2kC0hfinxWBIpcJzKItlhFKVlkRRf22z6kDf9+nENTwMRCYheyfaw
8Tw6mHmTXJxsog6g3ZC64ksCXQTA0Ll7quVaQt5lWoHXxK2DB9y0XBH97BJDSOtrFnjSmddP2W62
oo/STz/AfCZa09lkfnSkF05oSyvvyaDjrYqEX3b1COZyvH6TctoFFlgeqTzwqqSlcQWS+6n7SPRc
s/PjKN61K3dsV9zjsiCVMoYFWSzvitp+ghjHH5gTCY2gzDhlKn7WGPsHhCd0UeLlZan8L2TQ4o2b
p/OaWdGdh7h3bqi79WQmxpiL0F+WR6sV6UOc+/cZiQv3iOu3o9mc2jrOdtQrvi7QNnP7ro4DS5nd
f0ZOy5G/gJ1Lhw9p11/ahLqAYlDNUwTfPCPBUhjpEzXD8sGCQoBbufJm5yFenRPQQv8cMmoKG77Q
TKCKXuMf0fipyj3kQ16DPHIqTukIpXsuYbORoLg3guXZexILB15hdV98s0DQgh/YIgttE3Aywxre
UvCumB6JIjvaHHBTLHrOLS6M0RiRpinepAGCbinboy9Kf7e+Beb4ZWncCsdu+Nwwersrq2XA6OEm
d6QCfwHrib0Rmyv/3OJ9bhjQ9NRVWyQx/jDTjKhmUkaGYr8PEnibToUK3nDMY+q2D4E1U/RI3hOg
kh7M6ofdFQMXQ6DUVAziqfzqkg24G5B9U4MnFhzaFgaIbMiZvq3n0I1ebGTvmKsZCWbu8mnJmJIF
A8FHNVlMhLsNBvhAEsD5hyHpH23cbQS7xcKKt3EaUklOrQQF+AwSyKNlPKaIbyHZhQH6WZzPjJlA
pp0ZBYqNDM+zw69eLAaHqEObWWIuj5ju3rfDSkyAZ1V0c6DbJKCzBLKLbeW0RC876deyYFpeNJRO
1vCR69K8DxoHhhR6O45IDtCyjj8pI+0q3stZRtgDJvOhDPZxCqpL1orwlNhvXtC1+9r3UHgC8dRj
rsLIdnQL+KrzgaM2vgxG3mL3IooBg00V+vctMjTFaqRwZHb4IFJGFvh2NtBICHb1HKzSonDxiO6J
qHmKAOpxBVt4S535upbtaYz71xR7NfgzdKJEwu86foSelBphOZ8GMEZnK2/bA0R3bPYO1hZrgsmJ
dnk3iUieytE7epFnI07GZFPNfrRfnKQ8+665L9a3krHLUaLy29GRlA/BGnyxqu6biJNu19fJt2wV
e1tiIkCeVh9nlZGKvv1uEQnWb6YcoLTlT2vANpHUyPAClDWEPQf+3u1SNWxzGW4y1CRy8bOEN/Y4
/Zyc9uuS+oeucR4qm9z3rCTQKhXOW0cEpChGmg75eGlpL3FyCw8MEclWaYj/tTHf5ECSphbAIlZO
JkMQvKd0fQ2IK9uVVZ8fnKChzDS/L2QrqEAQw+iNLrmOc0ioyUCeXW/SUfKD4nVoOL17Rv6OAqe3
y8cRkxfWfUJz86+ZaT4RDMdwE69NgfctKyM0Xz4kjvocfA+DZI+r1iJqruZ/0u8IfiVjrZR3TfV9
BXdOaxShOAE0d8xczfcEulDOxDlW94esGf5irPSFkV49h5jpG1fsIx83dmFi4F4EsFqM3T7OCTrI
CcZuvyG8lLzMje13e+lLYt8JgKxIUTOZtuxIU75PFrT8lvAfQB/5GMfiv1Z/ag5kf8NWq519nVf+
Fv9XOYbgk2MyF51DgegH97ZDHH+aMvgqxyeXUARvlSGnOHxieHfvCv6A596xn1Lh0Q7Lx09hSl2l
kPkXCjbkRxotyaOkNledL2mQ13iqxXRH0nH0Ipb8wUgjcZ4DYj2TkBhtMWU4XdZT3zo/SYh5JztO
pb71EGL238gIOXneRPuyMJ+S4WBmwXh04+GeyinTGHDxe6ICz/L/sHcey41j27b9l9dHBbDhG69D
b+VdZgeRUmbCe4+vv2Nv1SnVrTgn3rv920GApERRJLHNWnOOOTeXIA6OWkpyolebLyFWrFXdj+Xe
kUHUzKELuzA0eWdH3BIPxVSok1tSkIAZNjpMVWRSoa19mCVOEJayRYvFAEwydDG+yDsrCFAFtvs0
1t6TEU0ftYBwFSABWtkmaxI2OyA53SjaCT08WduOzXw3R5jAZXOexuiKRS3zuSGD+1iIgTJJN15b
56u6ILDNQp2NfD37jTbsBocpmeGRvyfUc1pXs/8ttsSroQfdIwy7B70o2fZXEE4AKSfhs0teGpRx
eKYhW/ZiZm9SP1gVu3mffFwG/sDZhBW+B736YaRQcpw49XdOyyoLWcMmsXprnZXpk+8O4CD85lD2
1hOWjXpVNfMOuSRF3ycqxat2Ipmw7sEkR0Z0ph1BiT9f+rXv1S/zjOl7nrtqG8b2u9baz1WS8LET
JW/nWDaThnmPZZRpbOzIKLaYSeONAa9sV6cOeX/OKU1DXGvtbK4i29qZKQ3JofzWkTiLHlsfdmL8
PsZReS4ZCuLC8/ZJJB49SGSZblVPVr4fdAEr14H50eh3OqYaiB8dcx6IDCQaW/LaSf1JPoowek08
wh+p81wXjeYx8+Vk/Ca44nvYB6Si6TurgSNABgMR3e24FTn2gMDoL5gPZlArXMPRSKuF10ijHsHq
EjKjeExRIbhtSfSds4sY2wrDcHLj6uPPvvgtRt/flOMC0qbv14GdAgAfZWovgeSTAxdhCUbiE4Gx
FBjst3mY4IEob1xnDO4DDfatO6EkEyZsRkNbab13Ra2wZfemkZ4Bn9X2vIcsaIIDxdp13rGr9Gqd
7encj9gunU2ZdZfOArAR9dSoWpKJXU9/EmMN6MhcXunSlFoaABthcCkD40rmnzh0rHicxEigK8F4
bEJA841X3QRyXRIG7JvMrLgaNskAnTcbjKeEeQ/+c2NypTndi1N7yw5I1sdYgspzkBrNVn0ZPVYO
PVy/q0NVyxbhFXbd06AzRMUS/jr0XJt58ghUZASLQVlmnWThY0Z5n73YfO1qSkNdNY98nXTxUCzx
WyowKSKvIv22GH8s9n5sk+oIluvNMaf1tfO7x3iJnhbTM/lEGcBiq/qEHLRQhP/kHSgtUZL/BNZc
HlEIY+fRFlyYlPvVwXC8vcM1t1e3lHCixtW996zgTuiIv3JXPwZR4SO9X7Rd0Ou3A9QLLpL+2OaW
cQxkV9+ePWQX6nTMvH1H7Q33QsxIlvaHT1lUY/m7LMTyEgHkuI8w7s54vAoTU2JkAHsPRXTXuuKl
b1GCk2xdHEy2d8aAy6RjRP4YtTsnsvv3MauOdeY7tLbs4txyhgWWiHYU3RAh0GnzysDK0Ijh/Qyb
D8edjo62ULCwsUkTtLblnS62Rk4b3RDprbxcV5FPMp/2qLsYVXTk3mbgXrXRYQ0JAmcThxWMjJ4i
EOHVeaAfzLabHwL06SxOtgP2tAfNrj8YisCums4VzzaMsey7M443ZaiNm1JDD5iGN8I9N7H1PJpe
ul9iFNzwrXGe8NWuvHwb+aRN6Pp3QL4IO3uYVkmGDnv2xEPme2KD3usb0wORGzgHEpT2ebIsiGPs
S1DRwHC01No3leFv3My7STvnm1+JtwrEbl3hhmWB+NFPPorZEq42LmbLMfo9foAZlxOBo0QQUACr
SHRwNrC8Y/2u90nGnQFqufTjqM8GK1EYhKPW7Y076+bBzorHRduyJLsfbC3dE00GrtAd3nKTQF4z
CFdjnpPCgNcwi6WZxtw1RPWmLgSUlQcRCNp6eqaccGOZwMNmrf5UXI2+CWimj/oNiAPauX8dTNnd
VT5/dZ8dBS0hn1OBCw7VFYbwYSs87aPKM0T8S3jb8lXaq1tBnT+3ufeOVYlEBzLtN0tWkO8r0RGf
Wjbk0Qwy7ZqAZ+dUxql56ug5oiUo/JGqzOhBbazflJJuVMFEStU2SApwazmMVLKfrk0Y3OKFvZ8S
06iXijmPzo47Rt4+Ds19OKTfQfDcNwlLfqVpUofPAKKv2wYfFMlF0VG9RHWYC5Biny85EQeLcvqx
ZGfUmXQDSa9QwslPDSUCMndHvsQ1bDE3r5Xqkt1mfey8V3Uxmi4VLWJtDkpaqJ7dCMN/Pbv822ZK
0vscejlgaP5IphX5Xv3Httsjh1Pvg7pdyDatK+YH2+zf/QHUfET5ZGz5dO2+2QeRVBMqYeGk2lTs
x5DWoANlM4adyPK74xin3V6TWh71StUoom6W9LLXntw3NX8xPhoze6uZrZhisET58GN6gF4H+i3d
oSDl03MZfsmbZ9ko+nvCQazdpwr0E+EwyX6q5vvFri78ByX9HGaLxDvUhKzBGBNy368OUbJQlqKf
OOeTtjedFoZtnOhnPQ6ss9H07Mgm0kc/yRthhzeqcZ1Nrlq2kdSXqb+zhJCUbGKXGTjS7qTUfGh/
CWVAGulo5EWuKS7O1UGuMNT4m0pXkF+0Nx2SYz7CipK/EmdJdo4S5ilN3pcwT4+134vUgRHGztdM
EMcReLT6Pi8Vdb0oSYQMaGOd7q6VcquvZOScEuZJERlhHK27qaQ/rIxxoBRtgYGlh9IGlp8AhGM1
1xE7DPtXLg03eWbfeFQKdrr0iqmD6Tbl1u645F1pIjMxvvOdNyfUpn5D3ShoQ+rdjDbwL+KWpTqb
KxmgE+zTKYnPExPbBpIOqHapilAHpYRVZ1GsNYcu7DYaBnUpp0TI80VvWeRX46N3emZZQ3p2wmoy
YQY+60XSHdXnIGQf/PMToZrjCe1DG2y2gk78Xo/+fGGrh4UYHCq0vaTZh/ryPAnb3dhxfjtrHsxd
eajjaNdrgpDkNnrRbbZ0kzf/+ZjRaHs7cbyjO5X2JZNWz0UjVBEv2yanInFxPCpdGYHZ6geAxLdA
dEkRk48Z+XhpneD3aKGsNWttbzXjvNfToVuJEessnl2E/CYX2gqRYX4zQHYfMr9FMZDtjKEB96YF
dnStyZlZ2RP5RWMq/6uy2lC9eqS2QAW3YZEk5IvWG3pcwMcH0qV1cY0mtqUEQg/kHC7AtnumR7O/
dK51HtrikC6QIuC9bRj6i2sw/y57I7o4oqWGRMFttURzeoybBIeTo++Sjt3zOM7WTAKTMK4MmeI6
ND0KZ4+GApqtS4Rg/9DXWroWQ7br2GIBBdS+1aHLbiqhylnmZy8ooNz3oLQ31WTf636brIwp/w79
ItvYevbW18u4Bb9Bx3z0PuImv8tlTMfcDsm+r1lj65fYq4inceKLYQP86IHorsRc2RvHaBO2J1FI
X3PGwKQLMz9/HdxJOEQWLAZI84sYXHwGnn9P4VYvV8NcZ+cc6WvZLx1rEHQcfcxURwTDxp6x2Hkt
7jF1ZiViqxnCOeh6lp/Nxcs+D2RFUAQiNmXdu7+m2Y032Ni2RBC30IJDcTIs00Cox1ktD+rs64Go
rcQJ1KfANkzdWT2gRxarv8oGVv7XE6hnUT9sGfFLS30dHSwwrcESzkmUCUANdeq7hnaYrQgeqD3i
dVure78OzVi6n79EnDWlSTtPySQyWaJNLh7RTgdhJGcS6uRYI8mtmXQB8j3XD00AeZ0V4dzy5Rxr
vBxD071TXJGhRngT83Hvj0F0rmauGL8yt0wFfC4tfiAUNzoT57FiVB1nhs1cI5Snxg2BbSgdzwb6
fCsZp00LVn5tBOPREoxrnZaWO5tRYGXaxocd6Vze7av0MlNdWZdO92aipF2bkPn7sn2KU/a4qee/
jqknLXeAA7mqKLf2N0UQ/cwqiFrQIqO1OVa03pqtaHHQyRrmyUyz72RTJPNIHYNK2uBgC9ZE9jHp
db01ecuypv3ACUW8BZS9yXxK/DdrpjAe27BWO2t+ZsqGiuN3JFmMVLrK5tH1aHx5Dnx+rN7bLseA
WBJKEMVPkZ4haO48Ytt7WH1l/pq1yS4wBZVHs2eSZcSzgTK0bcW7YFNuK5I7TAKnICNcqk6jpyH/
TmKRx7h2a85aufb0HHCtRqxRHjwHnbzYS+A3Gdz6ojoaBQHpKNaOHbInzAkIh92iuvEoaxsNKJAg
GCRQojvLsqxc9cOq+03wCc0v9+DUyR3GQ3uDPoYGTta9MzOMO0/cZtp0oo9/N5XTfkyit3qmx+Zn
Tx2NU75YtLPwuYzFU+NKPGNMks1S8g1gpNz7/oQ9PiQtxwyS24UnG6guFlPDe9TFe5K1qRiTwQTU
ClQAvnaK/Su8cMVqqeabPIXTnz21XQxO1wQSzwDIFRwAEOQCFjXqaX3Rr7DQvnUGZcq43pZ1fpy8
ifcn/lHRCXDzaAeB6yYr6eZod5rACkCfxPGze5ilXU+YHOrgG3zBKwN6UDT5Pwe3uKmDhJbCEP9A
uLGF+9hX5sDcdg8UI12nrbn1S8jclWGeNb9ZQ05c5URyjaQ7QP7tvQF4oE4EgQZcrIJnJy4UArGQ
efp1DIZ9P1anwdS3dCEulM8tsmCy35oYDnHLp2pDIKqWq1dkm3QMz60IXxBqPxrOBRfFz8a8SfOa
QphgQzpSXKOBfKwnPznPmjNtbAfK5kKO0pmr3TirM3XozVCcZ4+xNI+S79VCjNPsStMPBoYdIoRX
YWOCTYhHo9IfRXTWI2xFDAH0HGqu8V7fey3RXIgvPVZvKlhQl4pspwHkuVK32xb6MCwJxg3RoSGb
yPiRKIp+tGr2cIy8Y5ia3yLWHoABZkZK1mqm3GdSq+DDBBzbnBp5EBEpGRHUBK5OiKpSKNYDu1Oq
QyxhDcA99rGxQ/6IUs6pg+u6922+NLuqo3S8ApZfnmbPrBABT+/OoifrLGcT48odxzCQNBC48z6q
AiknKFeZykhVD063hE4Rp/OXHndSK7RcH7o1DA7Cm+oE6QlZUUnCtUJ23Axl0GA6LLiGU2nS0fC/
Mc0xRaJyWA8FPDCGYOAWEbZ26mBxvBonvaCji+c+lIecLc9J/650X90C3rHgPyk0OeWpH5J5F4fI
wUn8l2STzRo2ECVNnJIKr3WzNVJSM1ovfBWjzHnNYxlNbMv/eJJy0p63BlMdqgwtc83+PIUs9kSf
U4qXvDWzRfk4WCVejq/bhYHYfgy7/adC9OvPJ/KF0Nij083YIl0seWp5a6eGVfIZQi7vU2fqoIny
UnLpsz7ycTCZvXuY3GgbZMs302o7dq7Fiz1AMmMuMCjBUWQimIgmXWkGq6Lv33RAEeAhZLMQX4oj
5aBK/wlmb4G5adMEgnB8Uodw4YINtQk6kq/jouRgwzf0Ai05dOo/bImMJxNlnKkEJFBgQo0ylpHE
u7gynzONYXE7ZcQfGm7ZbKpGZ5zuBziRcq3NUpftRgxwsVWMyS8qxNj5j/8r1oPJ1c3/D7GeIMYJ
V/N/Vuvd/SpoyGUDTsf/huX/8xf/lOy56PJg/tKHtgxT/9Tl/Ynm9/Q/bMM3DB4WDvZrQ/wl2bPE
H9zl0HoUpJxK1d6XZM//w2Xl6bgGbQeF7f+f+KsNoZMx8HfJngVNic41Rm2UgwZFu39I9ggqb5e8
0rH4ZdXjmEB2J83r0YIPSPsRwiEQxFAzgMnpC8V8Z1x5wmp3uaev2yKD6F672UOF266l6LaAvUDy
2jVbJyYeEZxuv3Lxka1o+0yX0m3vR1+0VGixQk3RBA8Rtlp0yQfHWzUB9coc3GNuhiFpXdPDNJLe
6xuvRDYmm4DqCCsb4HJYoqKdB+ce7XN3ski8IMSmfE+aIT42KbGDNkLwZfSjA4haemwZSVJpYSWb
tk4htVLP3M8uOuQ2DV99U+a5anZ/Yq9Cx5CgGpBi3XMSPcRJQ9iUP+yjLhkOoXC/RSzi9gaBJ3Mb
/h5bZ9+aBiFBM+FWCFYuVkkfJMUwx+iWYSxFaEa5Ot7nA86O2jHbXTtB4tOLoF6FMWvxLLF02eed
N0uUUozUpvToiubdnOPfUQDWrzS1Z8cdanhe+rAiM4m4oMw75kNEzd8RVzfI8AgkHkJAq72m5nWc
aCKlFs5rVg9rkwrUOnCWaQOVh86wbHYQb1QfF0HAFtlAKMKjOVglvn8qneEah1Z3Npz3NmrTCyvp
q6mZyCSQm62npO23TVXhMAYOutadWmwGpDA7sxVbywlkVgNat7miAOl3BEIOukWburCpgSTxqyVs
H4jgzPopxGAEsYZY3wWj6+K2T85SnYdmXPBV4AgYWFwTW6dr3QdAuR/NxPZvWpzb3nfzW9YyFW8q
2EVN7xE3tN11yTLtmJUhwkfwc24ciRtfmKuptL65Rt7dEvd5mSq/OmsDaa1sXA7QcLLNuHh7s9Tm
pwAUB62cBPj46KOBpJ0xps2RJC53HfTBM6DwHGKz625bK6JakpkrgrcL+vz0y+k2sv/1wrrdgK4f
6GWLiYCvkqWyO9qswn82GZKzOKhoDbWsy9x8ZxfarzpF6phOEC5xIazyMDQfOm8XjZp7JOCCilzS
X4o2bAn2BXCtO5lx4VfgwHV8T4KMN87Vup5udXjXDyFpXJPoj5hjoYkPhF9EUXrQJ3pcWSXniLpj
TdzpbxP1D2wSKJWYNq+6W/8ci4BfmdpH3ynhyLfB91wbLzkxaksEYbMvYkrSoUU51kXckDpbXSB2
Ym335jfZI/rUFpkjaiZK78eGsvamyap2X87OtfwRL85MsYse2Swe51jPD2Ex3vuat9ON+tA7Qmxa
9jZEMQRP4aj98mKwjulEed+0Zbte7F0C92ZHspo6vWW5W/zOAeYurdutI4KJ+L4EOFFkfzZsLraH
zMtrDJMiFOPWXLRszonz4F1+j5PxVBYxS38GJBK03HfCM2Gj+fWt6ftPjdFc2sYCTebaycbx8+7c
pc9+2lxGmdxbkdIGli+/T2mMDT9T9parZeplhjKpcLFOvFrV1Vsk1xO1L5oxgKiSt6AGbhdCuC/X
UbEAhy9YpgyCqr1jnQMPEFfeTcZqStNxM9fWu+lky8moo10xDfV+dAe+fqxKd7bwnwp4gSwEYntX
pIa70614ZD8HaRpOEjYLRDpxCJeRoDa9tO8bMwRsOEX5QdgMRobl7sclPhAzvQrnPZZev3jOROsf
y7zeV/457et91CBA0mVkiL+3PAFPHHgBFLYcTlb9Znvg6EesBPsSS1Otm69lxratI3Bl1w9zdBhN
st9sw24O/ZS+YN4MNmMbo4QqEmIo2+NcE103dXb7Ar4YWVD31MneYTJ64cFYGC6WPDqzNwvW0Lpu
Z2Hdu4PYjSUsZYhYLmbS+bnKTNKiqLQ+vC2Z6aFR7Jft4h3ngVTx3LXXE8HS7pTG69nUU/aqJzPJ
9Evhr0imoZeQJjfLjO8Hp3R5xXvhoIb5wD6mrfwejcyMZxPm4ofm2xgr8mCviZzvb6OLLbCkYFWn
Utg8srQmkpCdkJUbD+jgIZYiIdxCeto4zsJCvAQH2pkFuX7Fa7ftYsFaFtQ7xNoEkxDZiQHFPnSN
vf6uD2wZOzPaa4vUqKP9DUuPiDkyBrQIuYCd0B5FU2uG5u/aKV5SmwEDDZ2BqDlG54lR2CD6ctXb
eksjKkOWlT6IEqLY0gn0OY35aIr4alu0Zua67g/U4gntxfNDd9ECkEW7DNzxZunnnY0vW+ZZl3VH
o4ZyTVnCXE26GwxH91godxZU+7Xp8yWqnH3pG9/qKEOW1c7RLkQ5C8N3OHb6OGNdMjrQjs6Kft6j
XhpsWlyx7OxOI+oNueiCDWFnVi5TcWbR+t14nK8x0mDTdMp9nbLwcEjKa4zlWIhoS9Di/ZQtxzLh
KzejsV9HQfx9oMh+DamUJgiD2Gz1xbrJKDnIVMfQN29yvzhoLegV0zAoNiIUYF7yRvL7xg9vkAw5
by+S4Ec4u8/+7Hsrs6aTaOfTSYfindbzR0o+2IatHBh+ejNoLjddmH6MvnvsHYQitf2KSJF6UW5s
+ual9bT9mHZ3hjW+hgO9naRub7UETuYUrA3XP3dOcitzAroi0dgDXTULAhf6+WsdklgTZ0yy7tBt
YSpYEBAiyc+bt11Qg/NvGSTZX8XgI5raX9EXBAE+t+/TystBDeI1jE7gUS9GVbMcscIddvnwknfm
bTkML+mcDyuIjdew48vVmXgoggipPLDotZ5A18d+RqEVJSGj25qO3T422mffxzZLD/OnmGpvN2nm
bVUMz0vSsEs3UgJsbZrpkyvOIe46vtxbLwoJN6nodOPoXpI622B6fSji6Lmo65/a4OzSvJg2fuDs
Q78nUhMalg8Bi2tuj4Nqi4YgWZkR3z6LNCZUvhVrq4osBhSH6Kl6h/1kkNA18Irn0NNxYDKzQ5wf
Acuow9jZwPczcijStGPCHWH09kGdHYNwnE7KZP91UPcpz726jy8AS06HLGrFvlAwCXVQfbWGlKyj
Fu5UB0QxAWLViVS3uTiz44ASKK8pRyh+BILyjJoNu++ATJFjUj3mKaKSIW5Q+ompO7XScKgOipqi
ztQDdjVSK5T/iNYJ9vaqo+XLBpeiicwdOUEWSUrqfk/2z9WZOqifaPv6w05YYn/dpc7Uc3w+59fT
GVXALFnNaQUU431JHPNUDo/4Lv2j4wpwaVp6E4WFbRIXHVvk+/ID7jLr+9gLjq5t+SlFd16bp1z4
n39C3g56eqUTc9Za9QxVC66hYcFX7K9unHrk6+Gvm+oZ//FzAUa5vDWbwz/u/7rpBaocQmcUQHK6
AWIPqVmiJxp5UF2vyhldSeGRPAp4IBlCoi3OTYo08qA+VtXXyvSSfqa6nU0NBXf1OOr5l1xWN6ge
cp/uhqVUH2++flmd/eMJG8rt6Ogi1Nh/ddTU2Vd/Wt2MW8rwjZvNK/US1FN9drvVE36eynAEkZbO
VjWkFGdCnaWqeUi+rJxM+p+qNYl5ytgsI1W/BKj9vJ5lS9IpM3goLW4mNzFjSvASnhCiK4Zxo87V
e584jOYlLbmN/tU3/nd0mZFEqQo+7t+4HJ+nqsUGNn5v063h30IP9xeaw3UTPoVKXlGF3YFujtnU
GBUYCWoklMhlTY8Mt+akbqoz7JUUegAQ6ogpZUlnSFJ2ot02KFznYFblN42i4BnjCrpl7pnTtrnj
btDCVfNkG6eiYSghTOR7W9M2nJfpwWgv1tykD16M7rMJ3mh5Z3RZx3gLYlXs0q6mjOcGyTbuTmOB
nooikL3DRHRfIJmGSVwk+6hETl32ZirHSzZzTjxvy0WuPARmb8umqRpJkCUNzYSGm/MhDCM5DGiP
CJWm47i45slO9JuaKvCG3CFv3TZ+cjQmVhFhqh2p68fI59v0PNJQRc8S5DdClMyQzsLaBXjTqjKd
FLjNjGMlrG51e9o4tk4jfRq+kVoe76yKJLEoRGqSZKDuUWykJ2csfnOFP1lM9MfGZ1+maXF06Ok3
YZDo6b6Mm6jo2ruu1RnAHGKnZm22rj7dDvTC1KXDIb4Rpgwokk7vMXJKnFwCSrukTrOiwCeby1H5
kzoxNEwt6vTrzn/8jHrUl3iPr58rW+dbg7hq3Zj+VT2W1UTFr9Qp6st+V07iDiFn+UllMCSkQd38
PLAtWdN9ZJ7vkVckbGfohSy1c6S/41QT33uZu4EeU3J6/LtJX4bdFyJBnSmeQtosqICmu6/HArzK
yPMB5qr7arnF18GL/DvewhexoWjJRxBznIObFUxlaRBlh5mmO9DdAh1vTslYnX4dUPy2+9EZj0lG
xd3CG7FRdW5VAZ+zAgVhylWu7vt64OvmZ2kcfTIh6QoMy7WjHg3T+YdoE52B5F93VW0lIffM+ZV8
v9T7Qu0cJDGyhUrJtizHumQaRjvFV1Gfg+PFUs8lP+wwL/2Z7hynQiFbTPtVkj8/OaKfNEzZY4cR
QD5ds3jrwXeDTS+bCY1Nx5KEaXHwWDgppoHCOqgzxYj4x30W3ti1GEmT2hAIvFHe6EJOv/4ouwFN
2pxr14mTbbDclzl6FG1xVlXMInKcr5/QBim6UWdDns97ir0HZTe3nGre24M4sHEl+IZLA5ynpFmo
V7CoAbH8i33RjIBOFWZX/fXJwUxKuvmNqZJ2Mq09esP3WXJdx37eV5Uu9oGcIIUTNzvsUfdf6IYm
ScPurG5T9iU3rQ38ZJtMYZy1axJ+gcQt8wm4O+iO9Jcy5KtD0vlWfuilOEXPtaY9h7DP976enb46
ExS3E3pxvN3/8PVDGWKoQonEDPCJCujTZt7AZas/UQLqOdSTf/1FdVM98B/vo4nIM6qHv37w62n+
3bOqH/56eV9PndRcrAFGjVXrJi9/wxyoH3YVUeZvmAP1i1HmRYcFptffnkb9k5qg6+zY2DFVSw0+
wHAikdrZkcRzqwjBJa11hMsyFUBquBQcmOJVVB4U7ULdWS7T89h1EQx9uGwLpjPVtynDMt5YjWkg
af03ABT1lZ5c76YJYrFrlqTCSnifmHQxFBkgJiiDtGxIAEuRo5QqyGtbdXIeruilsv+Xr0e9CL0Z
HhF5EwMDHi+MzfyT+kuz1d14HpR/Lzdi+g20hxFrmnkdHyOrSdy1NgYJmY2sQOPZuDOyTrns2BRI
kRFWLAmFbRZof4vd7RsjY1wCfRd3+e+mQ//8v42F/5/GAkZ8j0r/f24sHIuf8Y/iv/UU/vydf2EA
rD/wQps2GADf0y0cEn8xWz3vD4CsVPR1XP3250P/ivs1/nBt34Xn6toGg7Us9FOT6qL/+39M9w+X
B3zfMSEBIFD6H2EATOyG/+wpGKYBUlZ2NYRDuegf0NZekI+3RJN2nIPtYvX7zDFJs0hQRcEbTleO
j/k56t2blmT7rZNMzYqwRgI4jfw+QwGDYtLaWxlusEjHd4v30DmRz7vP2QWySvrRtbkGw1i8O241
4+Uj4B4uwmlI4x+19ByMY4Ryw/K6c1n2IZ4XWZnLQcyPTqRfSJwgvJxqTl207bGb3rreTi96uuyr
3hzO8xgiJxT4VfKaap2L2tPMy4ufFdEumofLMPug4kucNdghr7bvCLrEJIcCpn/HAV0jh5paer40
DYOWeI2uf9CYVxvc7ZDKBmcT5Da6vtmXe3GyT0SPijgKNviEvpfaRDucikJYNdm51qwVP0LVLRz3
Whgkq34wyqvRbpsG4CMslZ+2Y39LZOkgp+GbLtXv4dXXjR0xFNm5x0y9iS2SWQRZy37CRhsLd7J2
tJpYwtDiLZ5ojQyGfRgbY5v5ownDicJkWeVHffgR9f4vPG8rjHOXPEv3Q2Hc6mEm5AJ0vZB++2LX
BWWrlIo36vXAmLobvMUXYgb7dRxHd3mDNESU1jt24e42sjCFualTHwj4fNQec+SZu5hwQTARUrxS
wJGPjO0sCv/GDyb9vu5/J92tL0T4Ok5eucnHNN2Yrvigm+GeRjIyzLrD0uzHy42V9/t8cR/muEIa
k1vObZ3dp3KnM1B3c9Js3LaLG961WUcobKc9aGZhrOsy/enUZKgPi0ybtElDSaQbMXbzh5Ic0lVk
GMsBXD6u1Dpgweua960Xlyz2Ex0vb/YRlH52SlyciPTHVsY4UtR2tfYQe9pzXARbv2jM+yjKej66
fMbWGhZnjKWrqaiBCr+UU+kcRTY/dOZgbMxyxFHoGhTVnerCeA9XEFW6ZiqPONIYex7PM83wG9zl
PoHIaO463Xkc07J6LUH/kmHhQTan8lJau0CySweQ3UQUyUDhCP+F24PLsABUlNggOi1+SauSMj5u
6WAKx6PA/URnvl0LOGUHBzrE2kiLekeRSbcBvhem1mOQtrJdEi03jv3dHa3piQ4ENUsKQ0soqHZg
0/V6NEKz0PbExVC9L+tb17OG9VRU3ooVX7NGd3UxynRnt5m91hHgb0ZAz5dYb2XbgDyuGfYT+Wp0
q76LZLhNZnrwXpzQX+uqBwpzSCXre3dMkKsnEdqbJJORnrANBvcX3m3MhLBAgmUQe8rfeO+78F3L
ol1KuXLvL/mHllLaMLV5z3b+IPi8t6KHeajhQjXtxl7pHhVJaHkpLjLPMDTKiInceBO45Ywz3PTe
uZvJVyBYrISVVXbODtfW2Lkeab/dWzLX56RnEZK1lOm95QPqIC07vGchSolNMeFFRNNw39v9r1TH
JagJWAtZPBNYoAEgcXuEwZa7yhzXeqivJm+XRVDGaiionC1myMLgIkR7E1L7L8L5pquHcFOk9k7P
l0PqBh7hRku6dSsGIMsOva3hLYehw2pmUuMnSDXaZkN/MnTdos6GD1rLdbLSx4vBt+M4FRPsTfJp
tNDBkFvU95GsIQzwRFfUBqbeNq9WxtAeExe26pJoMxjmg16532w6ZohO8/OovWaC7kDep6+ahdbN
BqKLZg0U/ZJa95pfhwx/M7wAeJhQVluURAVjhFMiW/PfonGyt4UxVEQ0oD+bmvpHWIubIUY6PaTl
izdX7qHFO0BuVHFoxviXUZY0l3wENtbiPeWDRsVa67zHklDVMEY1aJbhXbD0D1NMAhKSU+JqG6Ib
fMZxo2dHh5zYWiHPJAXvd2jEwakU/TNSQuvejn953UQALNE51WjX20Sb7H1i9W8LHWt29m9+lVyx
Xz9ok/7Q6fVPy+u5HIectOTRu6Awk1zuvjvN060hk3gN4GmIjXGtaySReSRrrqN+H1I82CXs0ysd
wHNc3faG+1ywcb16Bs7gBcP/3qy/FbR/zomhXcyU+AUihn6ggan2ixH9MhfIAYn721hC55gRTazN
9cZzzOOMmqTA+3gP+KVc18sterjlwQoYQ0UabPupJxe9T+ZDQx1oVSN0gYpi35Jphh7OxWirZxn7
3YbwhZb48JC6/TS5j+E4H5ED6hjYKRZP1LDSrCeRqNdQRepLfWm95UdgFckprdIXB+vXjV/ZxxB5
3Mqupuohn+JDSsbf3rIYDZxAXyNzta9NXdyPInLWeauPq97HKlw0GnFsevULPLN+aVLk+2ZMN004
/Q+ncZrTTBiChywNPR66ZHiPUuFI+GSGUk6qi3eObc6oPv3ybOrj+2LaNzq5WS8mDiIsYO+Di+e4
qz0buo2A4JsDAinK4g5P6Yn+YnmK/eVnOvTvydwTRG/hoqm74r/YO5MlR7XtDL+L59ygbwaegAC1
KWXfTIisrEr6vufp/UFd3zpxbEfYc584oZJQSiDYrL32Wn8znwhKGEnAcZdpYWEl9Dgn1rQTApH+
Rs9U0S94/85d/SSmpDhCjgu2htBeJcUaahxGDT56eaqrVHD7Lrsh14pw7NzqnlyK68r2KaosEFvU
8HddNSUX7LQo6Qk6aKu1zpkAMqhWK/glwcYa2t5KrfDNSr8YnbgPe7gFM/2PaKGunuZM0ADoFmne
pwoKJHj3kH0pouEnpIl2GKXI1XXmtRBQd5DmN0gw+W51bkDwIL1obbTLyZ9OsyHewpkCIrIAKv2h
DCjuIH8GdYvggtEbl3CgcqS2guRrBqAzUe1+opw4nWsYhPiV5KDS+CXJU1kjWiSVzc/J6EuvlMpn
Xa0/OsCO+7RlGglVBa9K6ziXXfYYd42yIxqizGqCQs9foxirSDByNlKHlRcNEJkmkbUiJFHBlQW6
vi2gSCkp7ppS09eGheRIsfoid5LsyVVM/uYNVvNS3fAX8EszR8cC4QxYmJLqmeiS28lAGT9EdUEs
ly/aE7Itk+nZGe7TiYwkRQW8c59VaLZWKZ3UWaQWskjvQt+1JHENgS0NgctkcKRmGfR2jJQIHR3Y
bsQ1qUb8WkC0qR/EazbVXlbS1GSK6A+DhryUXshEWux0Ad8s+3JJXkylFq9JDpDUeoT4IhyUuIMD
Lc3QyKl6LO0pT8zl2M0xxElQBPnEEtCaXxYC/QQId7JwSjIz0xskiDGFkLAKBSSKMThZIAJch66p
5UMXXCK06O9SVfzY9PBnsnzQg6PlJCo1zlMQabU/CSLugsWjbCilNxUrKURBtvpozGD9LPhsolsh
f+lOefQzFyTgclmD/WAfPMVq9BQH02DPA97SWbj6A5kYqWMERcOEOn5/1NcHDeT10cNT9p+vt43k
2JjHNA/KaCExvKnW16swK59N3HBdtQvwUFYbtilzzREhi+3tIobEijjOtV6LW8wieLtuZa7/5uV/
9ydYShoOcBnD3j6bNbiYVzlSlf/jt2x/BwQAXp4+0bIkIxr+8tcavTB6lf86BsCSOapkEA//8s5f
nv45qFAHbFibTQbWdy3UrQ+CIAvU8UsUZkBo//N7/7e/UgrRk1j7Tg63wMdcI8r8Z2+/f8H2Vekq
cJErAkXTf521soHuExgppWvIPkdLY03Vlcpe24YCOATgoesb5ToCtme4C+RQZZnO/rzRNIQbYx1l
gGBzBzYPFum/FeL/CPtvJLUgKU4lybz/RxN+o5JtD9s2S5miXVik4NGKZPFBWO83Ds/WLUlXk+Au
ijtydDipDuIUkZfl2bO8XlAcOUsQRVSvrXzKjxuJa3v2t22ryBROGT0gMvKWE5ZrOL1byEnP0AVG
rZp/M2k3ApKsrS4TYsPqNyoQhUFciDZg3NtyCYR8+/Y/D1uPZmtl/tlWgr7LDBi8Wxdv688ALYVN
O6YQVQBQ/9k+DBPinqV83hqBvQFsQsjZ5/YhK9If4JkDp9vadr+bPts7/2L0/Y079beX8oyW5gKF
TV7OG49qPQJU7+iO1yCH/8iIb+bP28uoGhDAiyC26yuwt1nFTbf22/by97a13xn0tp8ebrO3HG9w
cW4JIJ+8Owqq9ypatp+NJFnRQ+OOXnrGdfPyOh1hyx6gyu/aneYPs4sF9dg7iebdluPr6Pmdi3oF
oHDcybAdOFuBC5YgePSH9Ajk3XT84LFxtXtso70z7Dan34Elm20ftdcdZAL3fd3ZmeBMcfqWNjsI
8s55ctLDa2HsXk3B06/zFxv6HTukLf2oUeYof0o5ToiP3Nh+fn4NHjvAeSQ6MfZPpgN77UAWfM+x
Ab9g5z7fTQj7bneICOyk4+KMu84exh2EuRXxaz3mS+pEnAt8Zfl141tcX9TiymlZcr9dbqX2xemZ
U/wYl4OlvaG4PH1M8xXQHw6NHQpmxxqZjMBFVEAUPDzUhty15mu93HSDprg7LQdRRnW8vGPfwSXr
QqBRYL1uI2Rtm5YZ+lF1cs7S/YCKyHdhOtQsjGwnRQ5y9Ob4ynGkZ9CUHAYyLQ1wM0qHns6kcEhG
fhYOky2GjhYsQZcnvLQwd14OSGrh3g0Gvctd9RoVvjie1uZBCaIIkTVHty4mC+YvRWPC9agCQYeS
PobAZauGwuK4C2Ctpo8jPacaQDnedpkHbYLkf93ZdCdlO65C+bao3tpq6R32XrbIcu3igx7uZio6
2U68Lsxrlz50rfjAsMCB0inAIdTEp86mM2M+mlc0a8xrFuDiNbn8o76WruwT7+T7lU9Y7wKYz52f
ovfgxC/KVbHFygmcCj2MB2xRJQfF56PALz2ChhyfWGFiwzWaP8Qvsd9rnGvTj36It6yzOWHDL9Rg
ig/OTj6/BA9ERduS77LoEzyFBxlnF6fO/GPfPoke0HC7PZfw5y6dgAbfL7Q/ZOGQO8pD6mQ/ivyS
jLqXpy9S4zUQ7lLgfg+9jVflDnzmd/BFskg/ihh4V10i+dTdAQmrzsLhGza4XWM1dJiyexQPkEHI
Dxpt4ipwQHAxoodo2tVB5+YKXuBow2RH5Xv6hsxW2OU5+WQI9JrgicYBk49d4vaPw13+E6J68yIl
B5w0c2Q2Z5frlLzo1b0FgyCtnqTcD+v7tnjn4x0mfvJ6PtRrC9gFjDCDkTV27k7ThwCsZL4yHrlk
vfO6HMUvnzf7N2olyDztB2dg8Q7woHUZSNmyL75pEk3ISj5IlZMXV/ad4D5JUfCby1+hErQqlTuU
EJF6YnCF0S6iis5A48qaj8VyiV74cXwlN0TEhTXaB4A5NWIoeHAqWNx4DPxluRQqLq34YmssVVDf
Oak4GQNflL/Bndpd/8lIBiQp0+oVzlF4YVBmxk6pHMQ92NjPSIMVJ7M9ZttZKlL8cJ7r6smqvnrl
Z1Q7vpWj1n0omwMmbgaFrcbjK+PkLDQ/2oDZB7yY+ag0SPOcB5L7AbGYQkJYa95L/acS3AaFFHA5
5PV9CmKZWFEX7yI6DVl5k6uL+bhIx7qToF9yE6Ogwv0tFeARksPAWjySfL4iKn++4pJdvrStGzYk
YjvuPWqBuPxyT6aeCRoT/2dncNQvE7CWB5C2X27Wh3nlCsvNnvM6OJ+IKVw7+y6OHjR//uIO1iXI
DWtAICyMzX5lt+5z6zqq7qdyr/hAoDJnFXE+L1jU+Tzjchj+cBzcNXYTY1E3uGcfvnTsv4irE4ui
GaguUbf4BtlWuRzKuXihzjTjFeqATOaXhtYnlkvyo/ALm1NGD5eNbt+X6EGptlso7ik5+d3sqY/6
1bhEW2iKex/JEQK9cmQQciQY4rx1dnTHOaDuRhXDX9Q3+CPgboPr7I34kj8ROTF0bg6QJzlbRv/M
Iaj8McJQg0sr6s2cvNmj+zN/EX0IpRP3Wo9eEtMitrFHyV9nDjXcDW7soMqZu8ULwRK61zpQqfIl
EbNW4Bq+GZ/1q5kykzLqhWe184tv4aNsaBB5w5GLRRkHuTkJpS43P+C8w+fz5ONdfRQuv6bAFb84
dXTIalaNO+4kbsf165NXKimEXS0+LAF3vsO7hOpt90ruo2hXnsHwfRofLmdfeDbuO3t8W5VkjHum
P66j4XOCos/xiyf+iLrHOoukyCfB5LVBd3lM7CIXep0J1R3RQToKzyhjmzZjQylulcyIvGJ4xGS2
3AMgcRlaHCvO1k5+ZmHPcIA1yeVQOF2kkinSHd7giF+fjDymC9C0NuIXZ+Yv88pVsu656xdm4tZb
nPRs3Od8H/OB/2p8sAw7V3xxhH8otOHKUXzxKlyEZ+nIReL/1+Rlcr44Cfrj5HBdOE3ahTPOU34/
P4vBzxQ6oO/PrXqqXABFKJLcM71o+k4rX7IX+ZHLWJ6ZnoNH49K5jGiFGOVbCSGLc2VcmP20e+6y
/MzXJp9RcZK5fo4cutiSsMfFZyozbVDe6LtYjBkGC2tSPkmopM7qEUXbt3c+TI6SM6St/ESoXF3Z
9vGZC0/wyV4Ig9KRO49+yZlfRgx4Y3LXLu/8CuWDX4MQJnMoZ1azO7cVPHZlfLw37TlmQv3ggYrn
DAR+Fz4x7HOkH1zjvhcY0JXLdcFXVPWiz0I7tcyTh85V8X5fBys9Hw7A8DnDebNT7on/fGpaB6k+
eQyz7JvDYvJnFyzFoX43+yq4tV/c1oHhc1WK5cCUPaekDS67ti4Ib8YHsijhzCdnfT+Zj+soVd1M
8mUG+hlFPwT/KBpPJAtI3N6yb2rxJtle+ACQYfHBBj1SP4govPbPzJsdMbX+oJuPatd44xSU5/iW
zNh6+NAP8gNkhdAtTgB215o+o76z4FNyJe0qAfbaAB64CA8GxcD9xCkGi1RZ7Znix0CtJGpb/q7p
PXXQT1kU7xeFJfwBySOaWoCdqvaGgGanP1W0DzLZdBPJ0S6f5iOLdLvSbELDtAY5WbItZ5zuQuP5
Ntdv6G3Ac44/Ri48dqqoHQuoJsDejTUn7boDpgbn9eRLxZaiefH4+JrlVBY90qbKZVo1h5P8KEtn
HcKFgR4LqcvXdIS+jhwWRYAK0HvyznQ68jVjnDgq2kwNs9pUu4FXWpeqfNEuunWsuIg0RCQ/CLyi
uLMmVx3WYWCWlwo9U/b0HCJ9u5h3UePN843MXBx9ubzAs6jIiNWTuhMVtyT4k7lyfR7Ci1a60O6j
/JfJWv+FqdV4TlhRMoBDV+E+DXe0fshp1gF2BizLzh8B7a7TOXk2YzffT9ZuvDWq174PSGeS+WNs
IvoZpmxvc39As8jjQvf9PkEARPWYA5HHjsy7jpf3k3kniQ7Yn8Ha6Yrr+z5BrmsehOcGqrzqlm/E
K0YA3hMaNe3J661LTjoEhbu6qPHOclG7gfZCFCCszM5CAUw+0BRkhUG2MjniTzP2IecK4tM4nDhg
VhyMLdBm0JdYtx56cjcbfWzzqUgc6o4k6cwYbb+X7rIG5IENRjEiER6ZoByUJua9HO7yc/s1td85
CHbhnu4e0tfLQ6cd5Sfpo95xU4LBjQjGrDdOHQQcUmMCsnpU1MUOqLJn4nSrqUh3gbo3fliNxII/
eq9l3U0+EfvC6jiLrccsQZHqJfX5YMgS1Yvzh6U5cSqgLH1UJRJ3RwjeSYPKih0BC0cw8LSk1/he
cMktXY3BBQmN9RcDsEPZN4/PIgmJcmnfO2733GciJWvtHvQ9LYtMd1DGEm0Y5nb7xS1XJi43cWJg
b8V3g6FNuB9pM5DIWXhQHKh8Tbb1Sr1pph6PgiTVoa/um2nKOFkFEnW2cCGYcHEjBLzSS5nsQmGf
SU5+GS8UH2l2tvciwPv8g+ZufaTTQvck8lBXQ1J6ygVnCZHrgg7lwj+BAkdLbKRcqwOgg4SM3tuE
BnV+Zyo38b0W1iE0cSvnKDT+NK3IviHgEaleLlCO/WlGtw4dxf5lpNOtHRPhLWXYNA7iq0J9YsvM
yvsFgrR2NxeQ+ncqkR/T6+lt0mQHZ/l2J/Zua/3SdaLQe48HSeUnOMzxDt2jxOkLT0RoD6UbBDXF
Txrq/BQ99qtiH5I96zuo/QhzAGd8erCc1kNHek1MZFZtdvhh3a2UrwcLlftf4fN8Y8KzFjp0J1U8
JVR25ZrIuB+oCzDr5qCo+uKcKKQhvuDMP0OK9A+9uktPBdOgXbwKvYcIS/AU7Fl0T73XRwpCw3p2
FBMYFkI30uy51x5aCsMqyHo/77iTUJFo6w+D+FN/DPBPOiB/ebQjvRdaG1689hDc67mt/MwAML8E
H6pAyMihwdvJYwjB3dYerB4d3B8mavPFoYJ1QzPyUVog+e4IY9JHcLYeOhQDylXep3GHfZKMzIpc
ZnU4oKson4OO+DJhfWgzFAybb+JaZ8q+Ns5ad9fQaG9O83Afa7dwfFqyNxRmywjad/SucABUdOHv
2LkK50kHdHCWWqe5Zl+Lsuvvi/fxo85Yyu+YgYmSpwl9rfg872DsWcf2zKwsFw5SL80P/sWG4Co/
dzcaMa3lgC+lGK0PmE2jI+YEqIUipE68SFwBPdEd7iQY1GNOHn0SMdCoTEQcByGvOEAXChgvDnqA
BxTd8Q9xxrqzg4/Fm87aOSK6ud05lIiEw64gPfg0/Uu4X55SNx1ZW0aFG3JGhgO6QKH+AXphh7ZF
bBz3SbWaR7Yk5dFnK5g30eCeqg7Is39YnuQRM5nM3folNHfmRX+myILSoA3EQgUbTKhi1L52gxdI
HuQ7icIdfVSUhBLYKjbVDqgw9hTsdMFusksMqs1LTyEJvXUVTqc5P9DG0O/DU+2Hz3K/r1HB91Pc
0ynMXYmm6nt6mU6aaCv7PHWVvbLLH8Aj29E5IpztIHYKJ+2KtsujTFTAcXAPnbWg1/mJOLTI8HGa
t+JQ0PzZIbXuizUVAL90W/1Y+eq5P0hUZW+PwZ22i87GVaCkYBvX0i1PIuDdx3jfC25EFiqf8++J
5d21nnbTU+xmnj7ir/emv4cf/XMn7sToiBX5s8oZ33PErZMsZxE8ApL3k820+io9IHtdXub0rpRP
pek27SMXGsEwooedO3B0V1xwAjti35QgMUi2/PIC6W6NiaVjEfPvKhRvDobbviWvRFHxfdXY8yXO
snKIE+L3qcSI0LDrwe3rjyp+0hEWBtD8UKu3uYKnZi/qwZS+ybrMZk+OIDaHBJNksu48h7DXoAL/
ztKJ6Y8MQRjWRQzo0TurmVYtC6iFEz56HWcc0dDkbLrFcXHD3GkPDVp4xMxThPIvdRWOJTzkCFyu
mpO6g8reeXwzgCCQ05qv+RnqLfy7Pp795hWMQonJVQYx1Q7dSjjRzGJVRUuHVpsJMAiajd3fY60D
QtRyQhozqI9hwo4gRXco+j2qKQ1EOsTo1eSZdJMV+ozQ4m6Z8bmyK9ewbot0T6lfPBTrmh0kiRuz
E3h+gkc1A91375NRAB+MtDf3advMyUdhc0NgFXQHh+4nrT9WTZAgDfomdvgMn099NNzu1dKPQCzs
+KU3vLDYq5fSDt7X6B0+d7SG0Kmd3tLv+LX/kVKFofy+Q8iG6snO2qezHUAFmzEsPKcg4L8zdGCV
Va2EXPWCznReO9wX33prE+NAF5BxnCU8gxqoKohDnikHyJRRIre2swNtJvBBlA9AAJEhEOVBdFSo
t79Vj1HqAFemg7E3DyT5jwtOh07+gIibhOpM9VneN0hUVIBxTuCfKA5Zd9FVReCg2GevJnPViKqd
Yxl28DMpJDc95GZ/bhXYJ5zGAp3iY/ze7wQqRcq6eoleBsnv5Z22OMmDAIyJ5bNVv1cvlFS/uuSe
TAsTUPUGTzNU7yy8VltKwhVtpmVP6EihEdioMTjDYbyTXs33XrD92md5f+aWVLzhsXvV3yOiKC1x
rww1h1lJm/Zhckt70GuaD1SgRwzcZhX4DTK//KWtzhfqWXmYyCeeMQyRh0v6KbPuDd2FIYIMjgdN
CF6eS5MAf8zitfpR/Si/rIt2bFjZU9e4AhcALaDUjxk3NAImgz25pCq/EuSVAdvHN+tOOTE6YkQU
HdPXrlN1jyJVvIoOSt/BufsRP1evyM6SlV2Dp0LZh901rO0AC50pRYj+V72y4/U1GDAlZbFXyM8m
3gC/OluBh7kPT5QGDFc2XMFFIIol+npZWDL6w4/OXuyB24dvjWi6naZ9t5/AIjjredwTScJ70tuL
dQft4anyyrvUeMMyBcavCqh1sAFvPD5Yd+EH/arIoK/6Lj5SY3v5pAGkr9H2JXolhUJ2BfVkqGhE
OvOWWV5JDhAikm4Pr8YdOhvUxa+QUYnDFsVPG79U1vF+ftFep58yhd8P5aF8Dg69ahuv8XF6YiT+
Ql9oKGoK2i9qeDQenlR8aOyv2omfJdu4C0A3IAl5lx6Fu54ZmaGAbc0OEeTahwddOuFHDmTRvqbR
fsArWHxbTrqjH0nOqG6k8n03YhExHjrrySiFcyeEt3AVpAvzibX/9nTEegL+ESbLQDTRVBhLxRG7
Ad2RlZsz9wJaZxoMtD80CauOTxU4Hn/jBEQrxhuIBAUZuaEkCTl0dv6889tgcyUTbH+ohmikJ+JT
h0oOylE04bbN28P2px1SufQWUi1a9SmJA+tH/3xdKjfSAW2tWASf3Ak6NqbrQ7i+3LYFKNTBcDG1
T6QvKJuzHDb66C9/+rdPbh/XsNb5y5+UeDV7Wdo+4mgF+K+J4NuI+6CmW7Q9hPW6j+2pRsNecren
eJ+2kmuIReG3U3T68+fDvw7zzzYrXI31/rze/ibHTmPPVOP9bfufl7+fRXmEtNn6rX/eSdVIASHD
1PTnDVPp2Mn2ulx9m6WqsnbbR/6y++0EgAgNWSvP3FawOk2ZezqvrMEFGUXxa63hxsXsDRUqtQ1a
UslQ7zXNiPBfMUVfVuoLblqU4RJqV4vyJKWI1CjjYytZ+75i+Zcq6kEYOg3XBtZRuOl1HVO7HpkP
cSj8MNPu0qryh4Vk+FyAo+xQt28EC1yt8hopKFUqtCwswQIwolL/mQU1dcDyFo5oJQu1ZtMfckmi
Yjyo3jBIexGXB5gshrVXNGCyUfqajQl+V6126OYGDJ74VG1Yn3SY+MrpWbEkomCZPI74TWFxEmN/
4BYDbFlpLyeWO6nklnV6S/K3ELcnlSoHmqk7zbQOQjuRKiY5Vbms8SyYR1UUX6M291TJIHYp4W35
FE31aPQ16KJEOKp581zFwqeoL/eFluIf9WMcFHpBBetmAo4lX5cGMUkwKiZdUk129b67GL1EAXSh
qBMYHxNwUWcyixtQM8x9m0pjcQQ6khUA3VdmEc16D0PAepVKQaccB+ESZXdjYPyau0nGaEn+CZLk
IobGW5gCYZX7BXuAL0k6hmP2VYwIkY3FQhIQteBX+++oMH/QRi5OPUp2fikukR/FsVcJ+6UGmqhp
LKc7GZhuV7wac0KvXDo29YxugH7AWvJntQTnKZYf2ma4zbOMzHsDOqo4zikdoaYAlNV5OVJH6JyQ
ixHugwZUoyo/95Y/mE+6ihVxachury0+UjGnkJpnp31wmn60gP4kK7tKcvJDJdvKJmuyFyl0ZdUZ
K6oemPSclET6VSX9jzYUUcFbkDcRmeMbQC6cMYRJEYyTYD03WnSKFtMOOkllM706q1Z0JBvv67BS
vxY4/E2gPeTd/JZXDXVQq6eaCs/WGIpfUljkMOuE09iWu0ktkZqsDX/KKYPBAgdLsvapSSyTRJgP
UZ38LHNHlQ1xF+bjc2Uyu86dVtnF0E6HIU3OE3igXQt3rhUatDjErLqLW/F9qeR0V6MKjPYb68lc
fpl6qUS5evlI9YWQIktgZbAQAgYg7MAGvrPWp/sUOlIG8hJlS89S1F+MJFeSupdgND+RZr0GdKXh
eMgO2qvP0zSchix2G70GuTusDjjiZTbCRyOCQychZlxblD+UUX6YXpqcgk6GUO4hoZdZyZ3shLH6
rPTmZNea/Fl/iYr1Xaf5cEhLTteEyH5kzCdZkwJvrPlya56ZvIbg1GnxqnM9oXOpHaVIuFvEwAPh
G9wBfj1ZSfdLQqdnF7B4QEHkGTR5AxAT9O1ch5dl0D71AvjCVJJH0xFb0NFwhUakazGXP5MZkZRA
6a+pWJpOutwBfr5KNaL+UjNbnhoG34EyJuexf0MdiWajOB21TNddSaG7Hc2SCRrdKhBL+0bRz+ms
kVkcqlQTtCQZ+G8Vw7faLo+gnWNALywLgyBG6K1MTvqq29izusjlsUOmqKcMg9HpLjPr1K1eMinX
/E5b7ipBeIm4Nzm72lusW5UnCVRkYvFghjO9Sj12+j75QGHxdYiAf8lNF/qiwIo5jjTICbNCeWiO
VgOUg9LqF82UTnoso5Q9i3d5lJGpjuGt/DU01c+go8+j0YDMj0qEn1+txhiKGVCG5AABYqPFOCSj
1qbJa0pIxyWY4yMMv49yofupCZQ9BWLPvskCKmZTfIuy+kOr2ue6GO8453dLI+9rEtqpT+iaCuJr
aFL0Sq2nYKxvOTLfQlXdYhUGqVAwMTTGguZQHn+r06OCGfYqOw45ooxusqrgwKVnVOQhsSaWhJcG
CFNH0AYQXbqIjEbaORiDfAmlGQGu7r5VnfJWndWHUE1/pARvBzWLHybcpgPQ4OlkBCz5id/wF0u7
SlXAiEDhjO4Raus30hjzTeoY/UsIWl1Ftw9oNXfggh5nbqJfFGdYGCZt/ZZO1ei0XXFVbrCrFgF3
sTD/pWGw6PzUVdoFdfSedT/0aOFWF+URSVSxcKR8cQHqH+X8XgiaO2Qg2zvQ1SuqlIK6VCIHKgfN
HgsfujVd/iJE/Q9NVqqdIa+trrVWp6L8iAMe3nMF4gbz+BzrS0t2al2BfcqwYxHIou+J+P5uRLc1
A4s1GYYvlipt4BRhmJKKedVRBDHB9k5VeVMKel9AcQtbDcZXcbJmO1bNQ1MGKcKUEPdjS3sVG5GM
XSwYtX1HIaRJn8RF/iqHyC3b/mhFzhRSrK00sqcMcAnGdiAIZl07wybz5o7VZ0RFzC3zBLxRkA2H
Qi3xGmyR3DwK/RmJddpNIm0GbIDAmkzZXkq1AIUIEVASoE9Dmb8s9F5ssaVklOeUaAcK+ql5l/dl
sIuG3uJo6ZMUaH6S6Ugrh7t46Nu69QZVXGy9pQRgykcxWAiIMcYzcSDYeoOFWww4zG376gvnsP83
lv31v6KU6ZsT6/9MKTv9V1/Z3x/5J6PMUv9BDgUxDIU6dbWWRW9u/NV2//5vArpw/yD0yzDycZBV
VQ1RvP9klIn/ENf/DF22IIEhHPOHUab/w7JEUzIRsNNNSVel/5NKnSj+jVEmsgOAyKYiAdM2ZV0X
YZz91Vg26KDRh5N+koLgsAn7jIgvno1unI6LueBeg0R2MVfUVfp6OMWrgbTaTkhJGqv2QG+s3KIF
AcdWj8kj1m2bHfT2bIj7+i8vSzmnrtpo++3NIvhAu72COsz6ayOdbs+Udb3U9L2yOsL/2fznvW3b
b27tn7e7skVXQ0lPzYZAjMx69FalPI1KL2Xy9yEvJS9D5g0DRiy9WBimIlFX0Zvc+c2q3cynC3lA
P5eo7S56Xe0b+L70PMQnDNqmvaQK+D0J0SmTV0sUXf8eOiSeDAnZuHOTt6AwGtbjuSYet4c2MNDo
MrNXKYcOMisTpVLMdUxcGqGscB6NoPDgUgj+RkHdaLKb//vfXk4VpXEyP5hW09XIIKloEbDybOkv
2WqzLgFTIVFs/boqpuP2kGkqBUkzB5BB5p+hMIu48doHWrU9twcBmSPUONbXmEnh8sNvLvOw3QWo
TIEDAfy7Hcb2sLFz/7zkODqvFUda/cgEbPzbPw/btq6sd9OYYQAAv2uPxvxvnndClwmxDMBfjq5l
SBAJCkw80yTt21iyv6myyrhjKTPspw5kW5cjRoO/juAtQ/QIJ206lkjXHRfRi1dFVj0G/Qg+eXNf
J2NpKJ5V4H4WBfXkVY9VZe3vm3SHxQS+eJwr3gi2ej9dQ/QJjlZNZg4HaXCLntKrUgblbjW2slMR
ZCG4MSkHnbzpjOK/TBJf09HC9k89jpLWO1Ut/bBK85xskNFNo2Xjofcobovm4Gys9LgscdHto0tS
ZtQCwwRBhu0BI6l/Pitn7Oql7CFYVNYfM3kvdxVMT5PCJuuFg7LSTnrPRKFpX2AEt7eS3rUCRMqR
9qVzsTovjBVyt2mJ3BpCfO0RL+bG7WTr26oBlsA0yByyFhrlv/+6ykPm6e0v1fbX1L4HNNJbPESG
RA04u5Rse5waJPitrjTIX0KrzBjONNOulIyVGAbHB0zzeOzxWICsiH5ZXuEZkAcNfb71dOibA029
KtNsp0FLJST3qurhb7+9GFeZg8CIMKlpBFp7NBw2fjnwgIKiBg/bvblC5VdDH4DEtE7pyBbavscC
ThmsgxoLP5sB1LGQn3WcLlD3MundtxY2RhGGSG1N/zMgeXGXADF6ZAlaZnL6L3ofaQBlqyd9SkDA
IC9/NJoBnVgdZBMa9V5U1H6axhT1J2+Sg3zfdqN4HGn2A733W5EF4iZ3sKkK68IAfFFeEePoSGXr
IJfp5pO/mQWQj2CmRBn0pFpxEjW7etBGvAwRqFm1kVVVpvcKCQnWOC+rHHcmZPw+N1o5aoYdUlRW
5glT+COcGaDlYJGGdXq8H2Jznw7orrUUOXAOaMnGs8mXVrEEZX3Y9JW3Z9s2c5QGN9WTr+3uN1eY
cV2nRIOlDHM83vCwBGJMJqqJUDda1ga1IjWuKNFkMxs6ML8PCdT3vh7wHF1j0LbJWG1iVAExtiH7
lPppPG6yx/CQaFgin5nkcCarttwbtUZ9eVPJWW+G30/VGrhTj7OotepcYCn8YRWx4qZK0B1Ti2V3
KGNzvlCHRDoS0TBtqdZEeoIlNNxFFRFCFvv5mIYSgtLmzZIqdAq2Mwtdc1bl0xivi2UtfNbl+yWn
i1BSxO/yyNqJGVjDLf5uQa6AjDOpevI7LpuR0Dlwi5nxmrjYi1Il+PBP7gUq8CM0OVutqkuMe5tT
xahRIemEfa9hzI7SlFjpLpiaNpNR77SkOQuyPvob4+IPAYO1PTArodvnvUXDbK3kYduHYe5aEtxe
QmX+WYtlD/6gqnCxZVfdyrXQDOXXnCqSW+IgfBopqp8oDiPDh2g/E++EvgkAqvXp9oCyzX8+Q6XE
DXTCZhOWCPzpyHpHUHzBt2A2EmZqeVBWF4Zl9UqYpT7HdFfHoU4oCxDk2ujqBWuhYibMTLgtHwJs
Ra1wDSgdppVHMDaLkltHUSTChowiT03zh6IFWNcppVuz6qREAycOznOORxGCgm15wKcEXO46F2zb
8OyWd1ZGwp6PxHl81mZfErWDgafnUasHS4IPUEc+7t1o6I7GIdazywBTaT+O03KEF4JZQVIz46Nk
krQzgAtFC10zlQ4mrJMlUEO/5q9OSSUPJwtECM6cKatzaaoCTw9Xh6jtSuUNgtTbs+0hIhHyFQNA
lYX/GQp2bQj5kSZXokPaQitp39cImtpdp2RHq2WNxn2wPRRmhUVkVbz0a9k4/g/2zmS5cSTN1q9y
rfe45hgdWNwNZ1Ki5lCEYgNThCIxz4BjePr+HJGVqiqrula970UiSWpiSCTgfv7vnKOXPble7KwH
jKwEftVFetapbHKVo39/gDqtvNz2Rf6Lktr7QtYjsfMJ5y/SRzML31TXmk9pBRE5SfVuocO0WqWs
c/U1iar3uWPxZo8tergxwFETMzY5xMrN8hmFVIOstiAwVF4IU92HpHHlFOexAxtScJyvc5Z3e3cI
b1sclSiDMCQB/56MBG4Tn++pdZuvpAy/ZOGUbWKjo/0qnn+4eb3vGB9T98y2ck6ufUi7ixUz2fEd
i9A9NoFuErwSp3Hbj8t88mybzZ79R2d5dxVZsechtPaTQtmjI3F5bYMIOMJRB3tJQ07QzaunoK6S
/FX2U3FXsMajR4EJrHYrp+jIWNbvukzciqRShySKv8uqb8hRCvY266c9ezimfmVxIjMLpxeJ7VgJ
mlPe2AWukL7fVRMJOF2lrwPvddVFW6Nu0F4rK9uSSGqepqy3HprY+1KU84WfLOOivg+Tkb6aXl99
Ai4tpNWRVKApHYeedKJgBjAa1e0kKQqbySleEivI6PgZIQCWyXztuCb5SvzhORhpg9z42VOoelA5
VagtVQyhjn1dSGzeTN6Hqfh/EvQvppkTKYNT/IjvlQxE3O7pwiIjINp3XyzJvqp6Gq463nRmdDPV
ZxoQCqobPABPAW/T2d9m9JhHhSS/RbkZJlALz8qjmxmQ2a1iZK72HMwY5wKJ59qV8t5C6T0748yv
Nwjf/cq9OHiV6RmieLMqknxnP3hUgj9lSdFtLBsT4VDIs+2D1E0u8WITPlLPZb4Jrzd5BUITC4eD
4SIezj0UQdPo7pUlJwcbxbknhZmr6gEO3NpWpWcf8snZxQsZSklc0usKrJ2kXPLSeF/K1mSaDJPG
gAFs1FDf/QG+LIjF6+gC0qTeE06igq4u/438RogA18HegDDfXT2LeAW0GminiSb6AVi3HNRO1jPB
M7qlxFyCt9wfrySZAra8DAzlvOQm9vqKjjig3jZuKW2b4y+Ob2/J6xWnhU3oJkmqh96mYqWiA2jj
jHz6hCcaJaT7LvlvTGsCnvHN1Izfl1R+8ZaQFt8lve3dnCVpV8f4MlN6T2z8ipZ6nKM43ckZeLNl
CDq5wUcXtZwIHYz9TiWzo6eI1zXERBvjeJpC717pYlNcu+MmL4jyp4CRVrgGJmmYGM4HGc5J95hT
Hs3+RJJTFIVgNUTcjbowTj1XhftBcP6xNvmHi84/2DmuwKD6Gk3lD0JKedqjT4vbYgQ4vSUGVhn/
qMgnJyVieDMpMvlh9t67AmwY2S7j08ZXEABZ6lzgbV+mhzmi3AkVPJ6B6MyKhfZq1arXaLLVv6Wm
NKUCfWzZYrk14OOnl2u9tX7S52Pl+pWfpq9/+vC/+pL/4DF6F66BUScTImVvszpaB5C2vuKaU8gU
8vdsUg8ok3VK+dfh95By/bDHmvFgBfLahiUGr0WXY+hbvSfqc0QxT5t5V6Ngz7A+vB4K/Vmfn/r5
2HoLfZbV27/98Oe3SemR/f3D5udMsez+/EbCcLF+xQKEmOfy+Yl/9wM+v4/KSFCGRvEydsd//QMq
Vs7HMO/PS6qC/VI3X1N9jUvWFTwzqV3WMrjI1wyr9cH18Pk5n49Vs07O+rz/T58jFVxgafRvqJAg
wPr7fx4+PzdbNwyf99fPWQe1n4+VQ00f3+/P/JfPbAjshLjNEgz889sRUNMfsjF9rImlWvbVKB9M
PxoPpWlRtIEX8+8OJGP/ebeZZ7oeQ2bfybrWUrWWUT4//vv+v/6Y89d3WT8/a2Omz6T4j0BUIWty
nh1KcqIEcuS6Fc5Lctfv15uLI9lUTA2cpE7k/KwNWe+uhySieePzrmhwEHMyPX0+tN4qDaZ0XjfR
Z/6PX7B+/b967HdTyee3//wcUpMea6bweOho2IoLxaEtfxlegYupNvzj/6Zi/ScSpmW6uv/i30uY
16QjrapN/uv//JZEzx//77/+/KK/xWIFZF+5gSMtz/Us9y8FM3BJtwqswPMlD35ql55J3YWwEBUt
epb54Xz/NQ3LQ9ZE8JR8gvBJxHL+J9qlZVlam6zyOapK/SRdwS7KMh0Mw75vSxuN9R+1y9b00mZo
IkKae+B6J3okyh4zhH5p5rq2kcUrMaRZeFzvrQetq7RCpCeh03mV+bHmD64Hv5o76Ct9yhY6IFP0
yx1LmF3oxAsJBrl3Sv3qey8IwQ+isr01F6BDu/jldVAsSdleBeuWRAUjGQWBzmcEG0iK9JYEoF3E
0FpRf3MfEhrHfitqbkWJyt+O8NcB05jZ1GGxw/KsZhMhc1luuFpzcsi84Ez2sYs1vdCy2K7pCIzr
PJOJU0BsDPbt7D7L9t4oL00bLEw+LiUDFQyb+S0LjnNYhj+62qOauwpvlwDjaDIcCD8NNt6CZbyi
V3Vr+XO58ynHA2BjcU9lFMU/Ya1o9LShQ4n9PsVnRdgrxXGJt9XaqmUk9Loxz6LbqkdYzVgRRewJ
rPB+iuJ3MwH4Htq03E61+GVbL0FnzocUOGLfGXO277wYoc4l5Wbxsb9XToNHNi1OS62+1CQWbdkw
sNWg2nGobmqbeow0Sv/wUvmUNRZsNyERiXIycnnlQx5HDz61db2ZTjvhkQCTwds6TYenelBHnzwo
f4nvI+bByV4wIt4VBA01ZQIyN+PPHUOPzRRl9/u0kQ/SkOaGJr2CkInuvjW8bJeYDGNVxjOWC7+P
LMxeljIdNok5qksSpZeieiIDZnnvrMPUjL8QKcMzpcQQGZ5uxiZToMuFu8+r/Nkdg13ts0Em8N9h
OzzEbJy56mZBNTG/xiDrt2kIS9CSLW6M0zk2aKyaHme/1JEYGFoz6bwERdteQpIqHOVfi7Y2aM+W
N7KpzJvItX8pGkCI6O7N3Wjy52XO+UDN7oV4NPRo8zgJ/nVtnquTbAlECQYJe5ap9BQ6BOpHNZ0Q
S1TO57GaEzgW8xHZEGkmteIX35AkqZcEWTU20/FcYCnse+NeWJo/zKKzK9TbNLjzjtURzgtG6KXp
UcM+7ygqh0h1SPCPjLw6qmaKL9SafiT5IyWSGFIzMd8DfeHqNtwviiR8Rn8uoDo1IZWN0UPBixpw
NKS7tU9elDKLIzk/7nmf+e3Ib9x156fag1b1nY8c//73uDt3jXszOJTZzaCNpspucc9S9Oe/REv5
ZpbwpmGSOESRhcuhq56iek4OldOdAhsqrjEGcnhI9LfsmRr4hI6ROLOP1GoFPgpUE5O83wuUMmIs
qd6arYMZDzcqCZk9QjswJdwQeBzjvu4IsWdi2B7hNR4YBBwoOzp4zrBsC+XwCSVzzcaKxbEv0lMt
rQmH/HyIa03xeFmJeTM6kGW7VQOxY5YdnFHPM3zQyb3F8HPvwDDa410xf+k7Yzm6NVMNwz9ZhRE9
I+QEV6ps7oTw36Tyz9044AY05G0FxTkVvJCLIlA3teX+EIGxS5aK1LWOv/FtUtMgkXB743MyPkfJ
F3a4A/UYLd0ERfdIVz0xNqx6I+KjyEhiil1CbOfID8ewYHRauA+zWpZ71XXfDBV/TR12Hp1TgWp0
TUWziU86DfZOt/qht7gmhSyHJff3VgT9G5UY2gwsFJGJx4N0lwIgnOEunneCM+lRvaCXfYTZHN6h
GnFuUrFFzIcWtUirxqi6xDuLnlhkV7oxmrZ3KLrHEwKs6Dgwzn3tw33I8Upe28ll43Vwcqr1qMSh
s7w+Vl6NGXLofjiFQYhOEPwiF+fb0KSYjUnf3yRWfW/OLA7jaWl2sSVWlYU8YQqRiKSwd3NCKHKq
HXvz/E4Bq72V9XIKlexOoqjUXiTx1Y7sm1FFzLpMuPdksMhOHPuDn5H226pTlyfWQ2vtWztEqhDV
se4jLLQAdlZNOlmzSfvlVWp9OewEms7if4yz2mqXSGeGw20MqtDIiJa+Kv9oVPIzLf30JlTxQERO
qYhd/Cr7zN+3sw+y70/cwOfguMt7m7S8X1qUhM70gmNtCNQfK2OTm+TjKRPjH/NUEfWVOVdUdgL4
YOjzdGogSRZDZ7k3Zy4tj8J5BlFwP+T4ynjwWy8z0gWYxG8Cl6umM0bRNhfjrz4o1GOZqqfQ9XAp
BPRdlnZw0y1I4o5J/zqNMX52TcvwIioI/p5s46mgHifExOtF277OawiPiKJ1ysLwnfNb6pX6Wbi4
kqLoWcTlqeo6zirF3UyL0VEss7mdAvFqd4+D3ebUatHlkQRDvZ8ipMLgB8FuGzOY5TbyR3WcE5vK
jSK7s+KYE3OTnQiNkgdpophOUcfbrzH3UdV8N+Z5QWOyyEWiTvUgVE1uQFjZFN9OX+AoviWoxVsv
SXbm6ALmpgApPuBZJfq3nkBSHGyRxwRAjts+Tw+dWR0kfeq8+QHJXfLHtiZoHq14Xb8NzOSbLa30
xvWMD2p6cIpQWLJvU3vZ0U6m6JxpmruEbMrNGIXJdQzyvTuqs1/09kNljsU5KvmzysbCtOR1uzmV
gMyo5l7WqYsLs7aXCmNDVrtQbSw28ibjStGJ8Mi19t5tYgTLtt/oYP+LsPIz+uK4m6Kgvq3R6CgP
6U5NG5VbBsLeQVbidRDqm50ILiFduactSlDTg8W6yuyfJIDuvNa9MwjMBjHKjmVtYsH0OJ/XpTzL
wXjyfPUw8jLCAXgjWp3Al3TGzwBlxBmNl0Ck95Gt4Ki6/k4wlugXirsTwuNjahV40yzfspo3r2Op
4BSR5kwuQAc9KCj/mVs4H/Z0yEHkorViMTY9xicmNZgshB/dVxiRunogk6crL0aLj5GNFoW7+cj2
pYTN8Mh8n7rv4VKB2BF1fGld81fSs84Il/KUGk1KZld0aGy9P+t8cXYjKBq3qAC1fM1KOqb5YArE
b8PNv0xmUR8WmZnQTCK8o4V1Ia/LB26SS3abARjvqH2grembYdrfeJY4Z4OFc7VpRK+d2864Jo4O
/Ym4aVlEtlW5raWI91nh0uoYMAtLBOkvbkVSSV6GW5er9a4rMKuOvn3rMMLAtJBwFawjA59Hxop0
tLLHqrYuLgOPQJCekxXmgVQuhhuBByGAVbgj8LSjnvTEluQuDRLrRkzkeIyu89H6QXVCpdgtLiuW
wX3h9Wmxb8ZlNHvUCzlVcTFU4RN0PphnLt68MuweTDDqEZz9kqXZySb97CawF11m17CAMaxf1I5S
emd6353eYeDcdrupBBZvoomsIhS5dHSwS4M9cc2Jd5MRuXubTuN9wu9zZng6UMxG7Zckq19093bt
fJ8sXiuJ094sQZHuisz9Xvp5v59lp0C+YwFpyuVxvduQ27pRVIpykRdcQYLgIR1YnCI1nXveHDva
OqgSzatn0TrloZDJcjsKff7O4WIp0VBH6VFH74zVU4MpvbdQOTOlmlfG8JfJq9292+CzZjmS3ghR
XtOeBbvrxvTkafPXoyHGWm/T44ObLTgK2KZ0XgOuVyJHsMfYhkZLQQZ/8iLlzF3USciLsHpVTeFd
lzC5t4vla21QOliZBglExAdYu8ZnPueP1riXnmts0XSPXQiIG1RhertY2Y8pXahnjtF6qe4odnlg
3Tioe7csRO6DGKXZDOhlJuN0aw/5gVb65grDt9x3zS2YSbPPOptYJ4f9h1QH9hzd1yWfWFUzwZqD
hEWBqJ6rySZaKGaa2I/lTW9W3u2YLdO+y9qjg283oMjO8q0n2tneuiQ4W7F8m6sq3oosJhincu1N
RTBcOnIanUxcR0GK8wQddbGTmGd6bY0luxPUYuU+aJsbLbzMyN5You9xPc8X+ojTkB0MG4dvre+k
x87ismr16sip8Sft5s4j0ONNWwSo8AvDMqYQ27YmTdlx61N0iTsZHuNI/XQhLK8mF3YqH1NIMid8
NlL1QVV8gxmawKzEeFJR27/GrlegZ390RF0ehqadbuk6u8kN68aaMWxPAAnDW+AW6p6tjFiC5Cqb
cVspOHXWruWmbZWPAPuNAbb7PpOrS7p7+Ue0J1Dryt+cgDxhDkdoh/u6l7ynGXdgo7EsxHSMkEtw
GMY9LyXGawLhN2+t6NwyWq59Ynz4g+PXivyflmewzDIsh/EQZ8ZGdV+iuktPbk2gIm/SuGzJRIbZ
i5bgScZU7UU4VNNm4TpAT2LlmDMlaN2TIcDngilw3ovU3VdptU9So/ywMLN5qJKbtqbs2mXoxR+H
dzJ7YJqKs7tpnm6h1+/b3qKl2sOLSCIO0aGmQb/JpHLCXsNzbtjuvi0Fa2V+L1uLdzd2fTJXl9ys
jpncumLu7umseR50cirbfRBUoW7DbLJPXcFllVTE+2mkvLYuqK+whlvF5OGQWITbFwRC5lWpF1bA
+wRw8nY08dAJapXibn60lE36o8hfiShwsBjiuXXwwbXuTAGVJPtH1R5YkjsdhyJiiupZX3s7yfZx
OI5nIwewDMyfnU9upyuLP9KsOcRtmlxNpe4tNtusMmEf4VG7swrVS5CZ3k3roCfGGdf4ycYZyrrg
trRGFmNFA4pohywtq+ha192v2jM8TLJ0iOXyORn4Zac22Z8Zqam7uUYBCMq6uTYpEOTYvrYySvYB
5wG8+sxcTKHMq4/rthc4N5qARLcSPTGXzj5A1E265CthoXi4DTyQFN49xzrfslOS6ZgcKXbDD5ri
PkoIcYYxZS5dm+pXl5hfuilyzjIi5jC6EaGTsJhjCyP20aYz4l2uOJnUweBiScueSFi+sZy5IRO4
I1nYSAi0I/gcB1aJ4zPTMSwDaHwm2JxXJEIZGbm4dW8xbiq/WFXya7H4dswK2R4z6M6n/Acr33fL
0mOIEIvEyGu7rHi3iYI2OKetcbiRLcXp6EQ5JvM8Fm+NHHg7SP4JZUS3dt2Irwy0VFxHLO5ngoea
9t7wX5Ixc/dpyFyEAfpDSS0jc3HDunCekliz9f1FF3est9YDA9Nw0GndXkeKo/HYkCJJqlFsUrbM
oXEb81Lpw3qXk7e5hcnNMfDnFrwIhzgfHS5HbXwHnZYeLSfGZ5oHD16Yhef1p3X6KayH2m66C2WI
n09C9AwfIFZIl9R4i9KH9da/utthZATe7c5SPzehobdOvleiNM/rnfXhyZqYqav2l2hJxWAJwtZ7
Xlg46Se73rJVcp+zzD9Q52YTOqE/aoDg8bKPzrn+JRXRQFe0vmWnNKsBbGZbqq79i8fYk7WILdPL
gKm/p/ZN9pYD3iR6Qk3KfcOJ51Lpw3orQJ/7favlz7R+Rs8CANMZxRGkTzsWoSHACGgmEAlM9Teo
6fhLGa6axMACj9n666aJrF4dqu6EgdDFWTuK6MkfGuM/D1OfBXjl/npQcUXhVYJBh73ug9Fm4yUU
UrGM5FagD5+PlazWT1TqEm4ZjkyE4KvWQ26olpqk5GXytNwmzaeoAb1bwxtVPJq0y6hk95nZ+Bnc
yCKbNEs6viGlow5w2kvOZtBQ2mdk9WnWgOZayEaCOS/vqA62TgsyRFNGuWXhxURU3zUywmsC3brk
aIUw1c3mGe/Es+m9DRF2NoF7hFrW5HYibP1CJBZgmH7cr3QOaZYoOob9xcXxX+oVsO4HCSRb+Aas
jddz1hOyX7yZ6XV0CCbNJjfvTrWu5Dakn25HbE3btc3t85Druo3Mm6dDNZWP6+P8/PQSQDmKZRTb
yARPWTQZVxMojoo32pt5Jq0hquTFdrOaEvuY0vcVX/rrUOof2jnAG5ztAZseiGbv8AFFdHvob4iR
pr8Mcy5YQ+v7eM6It8tli/20emG+xlrVwTtpTMkukpwm5Ujgj2CbVJYMDP2IoU3cvwYjQTZJQPB+
bDrf8ZTAmWcjushCn1WDOkuT2HnMjGtIy6ffSlwGIXHRS9YTr2BQvzhWTYcrJnzzZfUYxe1RMYI+
DKn53NjB17koR+qmDwag2bHCopnMikQls+mvce8wtPO8j9R4hlhudJRsAKnmv4JG3dopIfQDq3US
B8bgUMwfRTLlR5/3MXXLAcBofpcbjntI8ZOexlJlu5JNA5kuobXz/Avlnum+snPSBibIKFK/s7w4
9EMwsL/Q3tk2f65q38Y01P/Bkm44Dy6rUiN7TTLSGryU86U4En3s7ihmIlZFy+VMBmDTQnUIfDnc
pxXf1jf8CpWyutoThRNFM5LwrUNT8xF4lejzabA/enpNqWJhP+EBDqaW8eYIXhe06EreVdQjhOQa
qLGxN1SGvxv5a1fIZee2HpWWORsuCxRi8DLjwHzv3AWpewGpNElzaUmBLolpS9VrUKqraqv50lRs
zxz+ZQw4m+GhwyPTGfaXpsB+MrBYLkhur+zyxRgqGJle7zJLeouN0N0QcBeSC7Ov3lRQ4LiT8pBf
irL9mrj5ANnroW0YBAeY5ttAMdkGbFzuK0wN+Ehf4TDbF5QsoI3xmAXLQDvXqLed+eMUMVTvmK67
esze6IG7ZPKu9Ah+YBbP7+mdgU3+w2NKX+pxvcncvtcD/FqP8mc91DcixvvGWP7gF/7VYu7v5/IQ
9EQ7QNFCllgfqlDP+HIAD0mtgBxYNEIwDeieAVRBD12QI0tArUzJEecRK30QBEfDCIPGEpDf78vx
FGpcwdXggq0RhkDDDK3GGvIp+mVnHunoLMiZLWh1TT1i21tOJjjO0gzs7MjIx3iS385O2uzsLvjC
DmHazBNbzJ41ApQFWsH3UWMXBGZX2xGFkVEIl5IYOmPWmEamgQ0bcsOC4FAtJv1OYpEjQ5/CuzK+
KcyH9mmx+IdnMCAswd8WDYV4Gg8p4ER6eBFPgyO2RkhcDZO0V95avLpgTHBvDZvIdd+cIilO5fBU
FVjFJ3t6FWbhHCLVfw8NSiQMF26F1SPBffAsnM9Y+EC4xJAukUZe6tHdVRFpNmkvkG3YMXbwMa0G
ZUqNzJgankmK8GWZeaah61cgvBjMTDe+8uba6FFGLgeSiTSOozSXowGdXKM6UkM7zgPGUhAeiQkc
aYsUL8u+iMZ/j/xK3GqQl+25e19b2O7dlLCaAalv9gwSQHB2Ob5xCWsoESJQ2ighjDTOzUczFN+8
NPuOsF1SkEIAxFifaw0kcW7dlxBKLOL2cdt7exoA4Mg8CO4YnmnQYJPbE+UyW+1LzGCFrQkoCv8P
Y1u3YBskSkFIAS57RHAbP10NT0koqhaaatRYFUUFpHxq1Iq10Yun4StPY1jTCmRpNKvQkNYMrcV1
EX5VA1yBRrk8DXVRY5zDeNWwXtTQWg+Cvud9p0GwsAYJqzQclkGJldBiJdRYpvGxTINkEURZA4e/
pT+CjNG5PA0aO4OtSvcl1RF2xOU0GTmDD7EiGH2+tcjO54SF3Sxhc2PZAz8baVIjbnH+6mrkzYN9
szQEZ9jq0GgsrtOA3LiicjBzvAjcc7tSdDYSrXWo7ZZUOzg7B94u0+BdrxE8ExYPPaQ4ztB5SmN6
LctPB25Pwu9FGuRLNdKXw/ax8PwqNOxHP8NRavyvggNUPR416vWuSUIPogi+UpuSbt0e0xef8hpD
EyKEXSiUZTOiQUMJcThCHuqiU8eaqX5hHsOGz63ZKlfvFbwiPCYm75heQ0jGRCONbWs+dRNO3p5o
A3qDWtJso/FWieG+g4hEDHSUt12hDrUa70N03K4Kk/PKeKwfWA8r/LF68dMIbFBBE8ULq5T10DQs
TgdOun4BuenOZXRKoDlHqE4RtE9UzI9HkiraBpJTtcPR0xnq6yFcc9T13TnsQ7GNabg4dKGJ92vv
w5RSm8NoZQAznTVw6jOY8MlMHhIR7RMNpQLZhzvGn/jSGPlFTrVcJP4aojSyK/0t8hzAt8YTl/Eg
NX2a1jUMW+fOORNiZoWPHwIcuuH0Ci6ba5iWi2THCoVFrAdRa2m0dn28WXFbuNsa/rZBvic8g/Fk
kj3BpHiEVkHs2l7AwhoLao/ForYGlEL4HsQfuFTpsxDytM8+1whwqWFgS1CPNGtK2F58Qsc0KuyA
jnFWgSNeKZdRw8WNxowDDRx7Gj1eaZYVZFlvrQf8/Wyp1pulBqqqg9JAc6nR5klDzrn2QA/Ess+0
pm9zhwXcbCbDHrXsI9Ks9GcSwnqXrR4oI1x1SwjAdv1ryTUFX/+1pILcdSCyG41m+xZ+zIWqwJ2v
we18RbjZ/G0T/aOcqUQ7j8hd5teRQn6LIqExxPHgR0N3X2gM+vOAEZEOYitByl1vrh+ZveYQWuwX
siwmZa+PFgYlCeRh/bZGQ8xigh7LwMuMcpSHv3us97qrMpeUNyo7P2/pI2wIcHT/aJpiHt2fh/J1
TD37wpnTvhQq4p2AyVXzDGu73Xr4bedZHGwKcUjYl41tqdG9i/9k5XHTieaSsap3YKnJjaUITyvR
qZO0tTc2et7F6I70cFHpFbRoefZEgmZNJSuyHst6pw8jKEDaB9YqwPUgkyE4WJG8K/Rmrk/8X9WM
Sspl/Uw1YDLY8aXoWMIB/YfbSi/DZUTYlS8mZAPNdDCwS4D/NcM01FJuTW/GSqv7fz8P9LrhuSRk
eipjsjz5vRa404w/HKXz/NOYrYw+BH/dsvEqb23Ja9TtY/8wJcPd6jj4TYsMzT7PvPq0mwFOBWlG
wjr1HpXTeo9Y6N1igHtvO0fouOufJHJBu3+b07pWejuf8TXKRz8yxGdJXld4O/2W1E4sFTc9IyAE
ymIySHHFkhalC3pqUJ9iqYPRorpSx2F2TqvnpajDp5AinsP6c8ZCF5uOxDGgsnQYdfB+P/b+wjhH
DqzVQ+IcXafnySrnhGNbw99shAxX7un5+dZpV85aiikSnPVOQHfwp4dp9eysd52y7Y920J97vZlT
2Hp2oS0E4REacbf1XjCIG4wQzsAOBOPNsY8ZPPkKUdgefnjW/JQuaUc2MLvQ1fWXZxHQ23p/ihSa
Z5vwu1BUf8icPkXCT35bxehKiv9sB117QduOmmqmB7v1qcdEStJ8cV6faZUjDm9tq7/Kjj+hIiSf
McpqTSOiemnIhOGHVGK2z7F3WgGfv+se/Q38ZJSZ6p/NqOpPx6K1mhw/7ytlE+HmLI/GkH2PI/vo
jbF/7NTMy8zSry5eIeayjRfjFE765KIfax2v2VDmBf6gfwOOHMhkWH8PqdF9WxzT36WTbgHig/Ft
CYxzkfngXfqOwu0xs3+/N9enqOZm2Hhzw5xOb8vbwv8RzhDqWh7pmjmC+kVK0fdwun+oqVD7tT0z
ZHy4deKw25qUulzWp7q+X9a762H1Lo1DTFz/6uDRz3yajeZg29Zt0Ll3kZNDl/DXTdd+dhf8tbYP
WcImUI30qhQF/cc2b/mCamUU9G9cwQxg6yI/1ln7aOSHvKmfSVSwT0E23JmlyfYhosiPPc1uQmsh
M6u9qkQ8sIJAjOTMZeXkS7aKipeEeuWN7SFfNyaxMaNxsSp+q1atftbompsqKJ782vqW9t6bl/t3
TW2SbGJkzjGo6a6RLp1mKX79OqVaiGDui1tXN52s39zBZt7hiieDIAaisaFy5hjGoCu+RwEFI4Oy
ij1ehW0Zh0xcURaV7WfHhnCIYb6xm/Ba4Q6tLJcsXWu4S8f8e9XlnGyd6zAWmDiy6idyfPdEbjBh
BOScTfH8lIfihKnh1o+afsuq8Cwbo99Jn1aiNveuyPQPfhraG/loYvPf1w4mpclL7qeclXFS9yXW
DWdvW2yMWaSyUOnHc91WP3lHYnExWJRZCeV2lugm9hBWi70V/IFpQXkzN663GYH357IZflTiwZWh
8zMOMT+xP+EqT+YHdXoRHQTiNXKM+wDhgnTcjNDnsf/DxJ5kNrF6xPBP3EtlBIf1zYjoTKhrmjJ8
a8Vx9PzfZbxBa4HWrta/bMK71cwEbGgD5Nyb92a+GGD5ZXCZCinO/8t6/kesp+V7GMz/Pet59+tH
+95l/1CBav3+or8Z1t3/a2NGd1wncD3s6fr7/WVYdzCsS9ezpU8ho6/LR/8GfdqQnbblC3pOdQGq
zYf+hD4d8T+BPE1L8gP/AfL0HVfQq2oHkj0cJnptYP87g3rOLkjMYaxuS+X0GrxnE3BdPaOrfXa9
9Xn4nz+2ulEDXxdu//+/TevESEERLC25lXZB9p6271ar0WD9SuVAByqZONrE0CLAhFqJybUmIxFn
KBeiZRG1Jh5fK7+yyAsfuRprRcdH2imQePhe9SbVqk+J/AO1hhSU1npT+j4MBgoRkoGbgGl6gI0i
Rg+01XIcg/ol9ONvtdaZWgSnHuGpR4AqtBLlak2q1erUqHWqEMEqR7jyEbByrWQFWtPqtbpVs9uw
sIke4pCeubrC+NsSLiHmSGf8vEpEslGrZY7WzQYEtForaRATBDcjrhVaZSu03gYGQkC3/WEixBUI
ciU/h4GLlR0crdYJZLtA63eYlUlA1Zqe0OpenxCh4i00Dc6Ao6nZubvuILUimGptsMc5Z6XRqfPc
4ewY6o/RiZFzxvI5Y8qJVoDGGGq1kYjLWKuPtZYh+UPtpX/JtD5ZaaVy0pqleWIwWbsG7MdIZLlW
NgMkzlJrneX8EWrtU2kV1NF66IIwykX7NYiKYFt5frNX7UuJhAoaKwhGEf11TojpGav8oY3xJA79
YdEKbIsUq5BkF69yD45THztZPC61j2sJ9dbROm4ZNUxvB3K8glXlRe6dkH195F9b68DEN/xUSTPv
R60RJ4jFqVaNQ60f594r22vgNK0sO1pjHrTaHCM7pwNhf5I9S2nehS3dvPnEUsMBnsjqYAEg2GZc
vKeaKYkI3vH88o+vY+vAkgIlgG5sUxCLospd6r4bMu4OuSjqHZk+m7nNmltf0avFCqffmBnxV0Oe
8der6vu6CLwdjJnBSzomntZz7ln3eqCnrO/sAnSDrNMhGaGFR7/aR171WlaSYQx7h8Og1AjoBMxa
2PuuocOGWrKttbjYK/GER7TOWXlMYIDLut+e8Eg3cI6eRKqZB9J4SVBpULZFuhdWfFfAEG7M3DhB
iVPR4/Txzmzkj7wtfsTNQL89MU7KkU9pn/8Swpi3Ma5Dmvv2njuzVXDeS8kWTnaJu1fWfBuM7pn9
+keqqHOw+0dH2RbxjCRlsVl7NAm3tqL8exZne2FOP5ZcvRHb3p4gMxgR9uU7hDIVyzCIhm1/8euQ
3MuRv5VhNUwJ+xsj+DGZ9bM+v264vhMD3TpbUrmuQTOSBjkgG4QW2VKj89/sncdy3MyWrV/lRs9x
Ay6RiRvRk/JkFb2TNEFQIgnvPZ6+P0D/OZIoXql73pMKVIliES6Rufda39KJVvWKY+OFbw6uWobH
7eT60X72/W5D0uQ0B81UHxDs0G/t1ro3s+K+ijMQ0Dqg+tmZ//1Fgn5M7acwHdtNhM4wqpwb0u/c
TeQFJRorii5Gq/Rzx6QUpIXXmBf3PR0DVM36cUIrR33WPh9y7gkZgcCsCGlcZe1FZMX3Tdp+i7i7
bG3aMQBYwrjVYGdZbbpOkfSTwIxeNHwSE9OVqakx5pG0hzAqORIbVm3Cc38y252weoRWUT+eYDLu
2ZeXye/sCysdLofQ49Iwy9lsu/YbKOqJHzKnJLFKpogyZfwwAmha+bKwNggOL3ypvjLD60/gRwYV
YwDwaskUVd3mBMTv/AQmcl9KXHITlDvripY+POvOobsfq3GrCTQQ9kSPP+z67MorIVo3BIqWtCjM
6LPtdudpYYH+RABI8xg3cDMSS2YX/SpVVIRQoK+M6bVIxYFqO6bhQWZb07a/FN6wrtsLJFtROXOb
KWtsihGMUIB41obvbVRyDaLRW5t9263qWKSXVhXeGkSMliPlatVWeAEm7WtrK1QOhQGl3AbhRRGD
jmDXhptCudeZB9hD88+TfGZqWERFSntYGdoIUx0lJcJiakWBvjOnoNlYrU0UCTL0+dYaJuJrE+GM
2zh6MVMw/sI+rybibhF2U/7Ntdey7z4xIPFpRI+mNU45gTZF3l/xMDhVPkWBKGDQDezkxtVRU/mk
fkdjvqn6t9DEz5+l1WtAtRX3eM+jsnkbSWA+r+PgPmrq4tChV84Nf9o1TvMWDQ00Y6U2jZL2KRTF
p0wAtZVUAtHxQhjEGsHYlgxbzVNvU5NaqyyAdhh3/lnddIcoRQmlUS43XLCybSKudKk58NlEuh6H
gIwE2/jaD+ZtNY6nxmd1E3Rjduq8HUtg8Odm8mg0Ni3sGJBgkyGEiEIw7V72UOqwrLzI5d7Bdi4m
x8T0SzXaobA6+wwaCBA1vhLl9RQ9BL2JZpA06V7dMKspGQOux+6y1olnIN8y32Zq+Nz0MdEalUUI
qEfPhN/ty/atcFMguDbZN6ivT1Md3ozpozJ95AHJtbSnci31xN/Go/MmEmSqCuJE0ZkENwcVh0nI
W34l5veYQa/XaQ7OXhTD9E9xX2qnrg2OOmmwq5LuBWE9hD3m5p4fDldOWY5H1dz2xdzWAl4HUBMC
R+JCZ+Z+WpUtFb4w7y5JYa83hWG84tNHIGKSaeEUn9JShGsUpW9uR9BBr5f7hikdEPKSXlED1r6u
R9qEHWHcYbjWK0m7uQLOBzNVrQ2NFNyaKA2AFd3aYWDz0/CIwx3/bwzNVIRbkmLdtRV318wjUcsO
AbkQGflCFsPxtg5J5lbDM2XaYaXyWu4Q67z650QoykOdkeaeT9pnYHzhfqhle2SugBA3sQse9hBE
CqiBmxIs4jqJy69GMk/xVHPwMIicND095rW6GhsTGjh11E0LrUc6Ghya1Ca5xCUBhYbnwRoouDdk
Q9WcLCwlNdYFu9joY0SLz5rt8SKIKMSUr23LgGFZudrIULIk1opxlY5GcFnOppmuBGJsW1q0b2Sa
XzQBCzMjk3QrdS4gisWsVNNXOVox1EpgLc1B78OXbI7tnODh2WPan0lWtLs+cemlDt546mVl7ZRA
nig0k9tIM7djOQrA0zxZC1+CfSRzYIYnuxR/CHRDwYYoEcJjn8HzRXaSi0G/ARMDw6IMml2FRGzf
RcFtVlTxSWiFucvpq69sp73gGmAOkpyVJDNvS9/j8sy6F1nHL1Okf6VwducFAxw2e5grMu2XEqjl
dmwVOOcoa6jqmcEWt8cDVtzo4GQpgj7Puncn9JB5jrK7AFnpdS/24G61JkA02U71qkt4qcgp5xmG
9irMj5nVfjMbX1y5FCBTSh97p9Du01QVNzRMQ0+cqRI5GkWwbOe76qLMwxyiKg/yyS+6DUkDM+jC
h6Yth50T6VCQ6RlCfAhBrI/UgohYvBKZ3iPnQiKEGROVIFKonT9p3T2trqu8qi5jDEwHII35QU+Q
RZI+guYXkUCA9BpRUngZ5VQcJ+oMUELQ2jhaSv5SATQkyMt2HcOC2lgOuscoQ71hkC8J6sjvqIOV
r7obl8c6ssrjstWa/RU+OuPM1JAh5BJFxCApjveBsNZ+3j9pIykZfTyebNGKy0ByY6NSPIxkM5/1
PDZXkUqyfaR3MKzH6HJIY4u+wDxtly4YOoupnJlTpNF87wLZ07CJukLsKFOuInsEBNV3p6qWzXGm
MR5qb7oZo86DpuDJVa9L1EYNkTqUws+bTt4mXYEoLbTJX4pK/TEl3yMybASdqOli0w+2ZiQxzoH4
GHXr2M44gdLDD8VAAlH0VOeTfj2AcLKMMTjROf/cUOtc6bYHUXrI78t6Use0KO+ES2ywnkn8Mre1
rqbrCWjLtpzScqeylAgzN8/2IVJ0hCWe3PVqQnHkaHc6sctrj5XFLuvwvCe68dSY246Z26rq0v6y
N7Oc1vbJ92giTIrJ6SIKSv+tDFo0Q+8+U3HyLfSZcSwaoUJ1PBb91kNE80MlRLcb/j3jGdilgaAB
D/1NkpFN8eN9l1LQdMx5/WAiVenSESdR5r99l8YsqpjlBeQX1BaLeq1fWs9hY7UEJNvEe2slHBrX
TedNemDn39835MUXOJ6dGpQ0lOS5Y8Oz9hBCu64CWdIf4h+Wl9AqN1rnt4fWHoLuyEAuDiKCPj6k
iHmSuaCf2h6V2mWTqpMibKp+CuYCuj3DUH689HPJf3k7asjibFHt2ppmW+uTQQ4tgYr74vmcX3QG
dhYgcv/jo+9fMIOLjC7QNsPcOll+G8ZKyufL5o8PXTs85Ca9tW4mTelzXZ65ljeul01IJKRjGad0
qWQtibCIIbgxls0lNLaMQ2LnAu2qmYvsLDw0tCT14OwH6gfxrClyWw/oU6BNLFE7Yo8WdRHyINYb
i7wo9wRkirkeGxgc+uVFm3fOOcWlCEy0UswYPR0R/sxvc+dTtWwNqTXBDdPQSgz+d3WY5YZMzOYO
T6GLbqKZJT+1jOCYVKg5I/spzvOinfLDOMP+ZknbogkLKDCex9ncklvem7MKjPnJdLA0C0pmTrut
BCawbNlVTOqmbDftjFuq55dlK8FztW3M4XM3/6inb7BVBt9lVMvFF84CqlDNrbJuyAiRj5J4vVxt
PnMdY7vsOCdpvhCLgAQiK96G8x7TZChxf4mhOPTUmIPIcIDW09dZXsRcv0ZfX573kPGQ3Gf75aMJ
PvDGZRm6irMHsaC6rLl7hHkMfsO8tbzN7KLaDlaLpQaXvzs2N1CLaLZE85UZ4XX51+b8fpxjeGM3
NVZLEjJYcq6FeiEe/PtleTuBSl2hDnOzE8Q0OlrzQkyf2hOLOI/wFZBXGksGpMDppyAAkrdaIn2X
HVr2ZbhtcyM+LzEwcE6W7pY5F/SREhYg/YC2OzQOFqUjHlaEaaGbEAxpRwwl5q2we4ME0bkrHM1N
4qUjHHOjbBCZYnidr/XlhXv6n63RmZtQP94v/6wvH7pd3BN5yxr53/8PF4c+bZf3TWum1ad3v22q
rfSs1l+HBXpQ2lx33zftElsSzwrmJvOHUUexPa1CxvkfP7kgFYZ/cxWWH+wGnsNUb8hhm5u/JkC8
AhH9YXmnzwCtZcu1qk9l20hE2vxUhdrZ2Oq+ntHCKsSm0LJwE+XkKVszd2v5mYWl/+6tY2R7F4/t
vp+5bogC/vXrLavWNrENOHc5tsth/dGAXz7r54O+bH30I0E+iUOXMaJjc/+nR4ZJyCOpzK+cg6Tg
yTLbTq9IYo959qH61/FbElM7jy5StFyZy2Y5mhehjPDzDtcLTlAtOMJlcFqIamrZpIxbbqaSZ0KT
32jL2Vzaiz9tLr1INIcHGQbd3l0Gye+dxtzNbJKioE3MbTLL6RSkah1ZGEPJjz9/ebsALpet5SUo
ys9T31pbcx6Plubc9z7dj/ceRKG9ajV6auzZ0tlbtjLGz6EzwwNl4oooB8Tdy+fLi6irAQJylW16
f2SFN1L7m0cVbqCgOiybmNhzOrwEdP0g1UXzMLy8HfyKFWg6t5ub5BkpbXfWzRLU5YVGt8PYNL/v
DQ3zH93nf8E9vl+E89tFyLC8FdTfdkZvXy/vfrqAm5BSaExrZL38S2EF8T4xjONPP7dc43pjXBpC
I3fmx8W//MyP7yiNgvyylITV5bMQ7Qwr6GFuodtk9y1/4PJfaqfAmzs4kkw7vSczeAGv/ECfLLKY
d28XlQwdebn+347Mf6cjA+jC+iN9Y5fkVfjyS0Pmn//zL/gGLGDLUI5OjewX+oaS/9exTAdbGZJ3
ML4/MTgsY27H4ItzoAv/08T5px1jAiQ2ZxUPvRp0ojil/iftGfMdPRh1HCoCyzaEoDBp6TPs4+fm
jN8P+qSKnKd/nLA8Zty+oiYaHeuivGoGYGROEgT7MNXiU+ixNm1N0Aw5UP6ouLaLCbpY215qTUxI
UoEUQvKAJN8NF3SC8tBtsxqqQ3dRi1Id0MuWezfo1OanDtj1d1zI/8nalIj7rKn/8z/e9ZeEbtq0
sgxYJWBMUJ68g4iUJWalDqDtXudUUYoLd7GWEiblMfPNTLNDYQoWzZUvMick+8/fbbwjmHz/chf3
vC5tm1Py7ssrK+oM6PnNvoJdqrp8XybWNC9SSYzH9c68H6tSoa1i6owe5I7vt+W34f/5r/kH+/7h
93PaXMuRXGO25fx6/iZjiIvRtgkQU/U1Nlo6Iz181FmGk0q8n1V8Vob9RkceulWCUO+/7P+762fZ
fxacus3lbVpwXH79/gGAMowWDr5AfbOOqu7Wr6hFWaMwWKgFihJI49McD7/hbwMXP442Neu9wkKc
WuQCFJX2l0Py8V9k2XK+uagBvjsizRB4nlU0zV7LSSkDKQJVzrDL0192HEDOz11NdlyY3C7Y/2zH
tJD9/brjta8sKMNeux8moC6jImOzgov3WFABjZ3GP2fW6l1OmOSVSSBM22v9tawIcEuwa58Ky56F
0Y5zjBj0v5OS/r8XxXzMf6LqLH+awfhgWsbc0X3fcBVlZ1qB0bT7unyRno9+WQu+0Z/FPOHdh3S7
8FxRr/rzAfn9sAvTNF1TzCx0OA/vMORkc0VYj/OW2oIQ68yj8FDobr7987d8dNRN23SZgekzV33+
9596ybqqzVnNwK75tMMmxW5UOcb6xMIs9uev+ugo/vxV706wY+t+6dPJ3asRUk6bdBu/jV6KCFCO
hcATHDiWlGC8+PO3WvKDk6ekcoC5k7MDi/7XPRyD2FF9zw1tSuZJkGuzg5vqxyaU6W4qcLd17lVA
NQdHYH/fSBvyUNkdGBrcVaFh/+8SYW37iDjR3jEPcSI9/m4Tfzvjrmo7+rpDfCqp9AHSIF6JvtBb
RejPXvPMCwwq3Tqr/LfacKbDGF9XIJXWfkz1xxhNFC8s9Zsbo9W+2BSCD3/Z8/mAvrtsLd2WOiB7
vOO/Xbaq9h2TlU2zT8wm3hlDeGM1GYFLPnulIVqZOTHUn4jE7dz7OrFZxdnjNQ4WuRkG0YG0vUtq
IKG6hvOvBQJUKNxf1hjVuCppInRcLGZHymFdUWBPRH6p5HSYM63LUt9AlbFOwrQhWmIQTvFGwo0g
cguZGrGwLE5Omhk9/XmXjTk94Pd95tk1D1boMpbH80/Xc+QmTjyJpMHiI9MtNeNjX0avQ04Tt+4f
pijHH9Eqbd0LMRzg9lgrTbxRmoePQPjRFGknP3/J4AmcdP2zGTq0ZArjM9EsFBEsSAauMHZOK5g+
IxD2rUTeU7o4uPrXSFPBQzrQvevRTVMsglxiMpo1FJrWtodCUG/SY+rWlLQ1/g30883QqRs3L1Am
nIyYGM8MGp6y5IXZUJDMBJWJYzT5FPADOQcssXpvuxu/6B9Ud4wHl7Aj1GX0be90XTwokdxVkRAH
1yH20cnabdMpZKPQdOOMJZOtSQAK9P5ys+c5aoePcBkUsjPVEIKu/AcrCq8BH11Vs7sGOhJd1/7b
iK0B1Ctx8oZPKs1E6LOMz011LTejk2qHrmjvbV3QXtUI/+vDY1zbKXP1hzIkdW+0E3znHQownVZ9
NDVInQRI0KTTbmkyuCjVvgWV+AYn8VrY905e04oqxRfTcO7tyf4k0wAXjTucQTSA9yot+g9QPSgm
tg+OTyxsJKpwn9NnhFg/Gz6q5gpi5l+uqt8HLiUEs1aGYqZ3ENZ+HUGG2qf0i2tm39rNDgr5XnWx
NkeN3HtDpTbAqiAmgCj+87X84bcKnrqIfeT8IPj1W4kmRW6Buw1s6WONlLXNk7e2ci6HiQRwO36K
XefTn7/xg7mPEpIngeEaLqqlhS73081T+26XaUnL3Msm7Hcun45DdFdpDQiVZ4FAfOvqR72ZUcpi
uv7zl/9+4yqhzHl6TpqHZTnz4/Cn7/Zb0UV9h/FFk/mnojJBo5nQvCbMZtiVzzGwSu1F62X6l8Ns
WL+NGHyx7SjmuZZlcah//eJU97SUpmJDN11eutxhpL7TTkj8cTiLs/AZbbazFl0D1SWYLmsGT1Ts
ybPTPUaiNf721/z+1OevoeKiTCENyZTo178mDkmhcAq33g8DsyB9Hjb8It66c75wqsgsSvrauKwl
lBqcEVex521gYhOcE/T3uWNS10v0zZ/PjPnRqWE+bBAuhXQbvOCvf1NZ5vYUdrImFZD82iTRtgUp
LDtSMR5hLr11de+sgFd5yCBMn+de8pRa+e0IsRuRjfE5HsDnH2h0EcBAslzcGkhQHVxXnNcNBut7
IzIvmlCXl0xFuv3QE5HkpRflFLwFCKu2FBW9vxzmZVrz66NRCViJ84qQIEDxfk6LklPT8EvVJC5P
7j7bND4aXOml26xreSiD2qcrG8JusmjjUc6PD1ON4ArBKTd+ymqt1p1nc2Lq4nRwweJ60xdFA4aj
BvOaWhvZJ8lOp9G1iX2AAwgR7nUzp+QG8IgkuZEhzD25NHcOImeH8fv7EN83Q5Ic0Eus8pC+2J/P
IjE475+M7LJrGBZgSASEc4LOzzeYZ1RuOvtE9jRZ100QIKlHzBNoI4F/xqlraKSLwD4Lei0BfpSR
8Ry8RaG2EQETfihr2oHpOYHnHq5EFoA9DVV7Wk3dSJ5DlH9KB8TY0byYbQJn1yS4I/uHKkjUeZIZ
9ZYCO/Mfh7DrAruEOaePCrOw1k4Xn8OJ9beFh+YlCMfnqUaPkMRE+SVebcErq+/63Hn589FYZn2/
XQA/HY1391kPp8j2wVvu/RbL45iMFbIqCB6QCPpNEat0y7hAjx4GpWPAfHPN2oQ1JB66qLn6898i
PhrpmYDzkGYUMuT7oU+Nnd2Poq33iBhmQZEaj7YZ4x5zt05pjEg6gBKQpOBhIPQZEBLjKh3y+Eq6
xZlrJwdghBU+RAKEReHSSc/Go3RReSCBIXt3nuNEEN4GgtOEyS8Jy/y5MdruzPVtDJElfDEOxj2/
9r5SiORgLqK16fAyGSrOtqkK35KsGdeeNK+aRHg7kTqf0gJWl3KB8ViTN+xjyq+jpZ8FJkOUshQN
Zh1P7eDCyQn1J8v2ng2ZPzhtxLO9cLeyKZ/ahpCw2SAflhaeev9F0e04/8ux/f2id3RiOGzmwHT6
58rTzxe9MElwRYBS75UdP/tek2+0SQ9WVJitvyykPhgksbogEmahzG99T16tMcVkFTkU+8LP3lCo
rlM6vwyd14oeN+khoE1TGyFnZt//eRc/mPJSCzMV2FnbdqT+fuFcen5bSE8wPGdi24JfIlJgwA3X
1N9MS6KIVd5Gmi3JLlnsEH6h09mH/0fqm+aS6ptj9FMvdLfD/VQQWTcCWCE+Y+c5RvCXYfeDC93R
wbtIy2JywcL217PR+GFpepGOTSrwXbRlSESi505PrjGtrmnPvtUSecefD88yaXl3p1PxM10FOckS
zvsnqtsR5xqG3F1G117qWC8Z+zdSgvghJNRXMMMgLgHbB+lKleHW9NQZObTdpnchM1o5QEirajZB
0HTQx5loTuF4DznhSBPzL1Og39drnEjBo1NyXmz9/fQrbJtOIK0i2lzlzYaWNub9GM4BjaRwjQzm
7c9H5sMrliWScg3KbVT6fj0bjhsBogB3v7cw8zXmhW3zrWbmXDI449nn+l27+Ps22t8u2N9X5Mox
qJJyuXJCEMf/+sVRbfi5YRfEaE/NUz/a2DpYHXqBxHs+VFcsV9aGz/ozpj1MSR/+YiRqkgA11uG0
/dcKDAWZgt1OV/E5eIjiL49K4/eiCH+gZPGoczMr8X7U6EdCaYM65o5C9MqoAnuGPIcdfvgL1o2v
QcjsuLPVzoEqqeR4V9g+TOQJp3BlwkiMkjdr5BD++XTZH50vZsicKVa3eADejWWN33mmlenVfmz9
aKenY3CmZeIsqSd8JiOT17qZSR+hr2Oehw7LxPGsMCkigoZJr8d0D4MzvLOG4bWNgv6uNfwbPFD1
pZ8diX6djqUKLidGmlPpogZ2PIHEg4nmZcZzAaftRaOA5YZu4F5M6Oo3WccULtRnuaTjdk91eZEV
rBDQi7d7dIXNczKIT1Ob5GeaFclHs/RfphJ6bmcE+z4LhovE4LFmVVNxmj2VJXOAPx+wD46XArQH
i1uXzKWNd9d3oKlwFJlDqjpGZbS10RZULD7RDB9A3or7MGhvHK16w6X0lzHH+GCu5fLUka4uDV2p
90XsEKU+SmxZ7h14UIdIb+1DqHne3vQIPlW5Y5z1VXXeIYk5Tzzqm5ZVClLTrb8MKB8cAdZSwtad
uRvx25OhyIqpKZRNXFc4XlV2SoIqHmkk0TNeMTCeiZs2Lsc8O0U2kbJ/PvofLSb5cqq5LGIktfx3
d7k5B7PkLV/eyBEkgR/sTZV/jQrfP6V+aaLJIHrXnyaSxyH54hH4y138wShDLKTj2o7hGLZw351+
ZkpZ4wai3CctQLvCPcNDG4G0I2ksNTeV/tc9Zin0wVqSOSWcfulKZTGO/zqyqdhGcz4ZfGeXul9z
UwLqKRrneqBoAxC2ukswVmyMoXTvNbQUXIbeiyWD4CjJytj7g+deR9pzFgGmbNORqJEQYETcEzje
ms2pNkpCdPNWA6GDkDORlvagcDEWI1QO5snILuNBPtaUmCCSFndmkDzVY0eUVl1Fz83g7ixa9Td1
AgsbIaXgCaiz7M2G8CFrin4bkoB3ILbMeopt+2vnBGLbm0PGnd6qC9+Yf5FteM+xxPncrQ2c7rdU
c7R722MaKXvxCL0nOqP85V14YYJGNre1a6F31c0EdG7V9tYNjY3yoXlDxQmPbOicJ2U9tpMRvXbU
9auZbtCG95IVxE3eC+2ir8BpFGnGmpugP/c2ku4IUWU8Bm14PUGsfawzA/LwaLmfvDrK9pYEHwry
yr7K3OSRmUx7VkX+dDmY+lEUrXHeNO4XFkHxRWEM0YloLX3FEzJ7RDpxr1d+u0GK5e5coxk/B8zb
UsLVn+1cJIwdhHQ3EyaZWE/6mdeU30Wh/GYGxfRNj40bqJifG2zwuwwdMtHabXjRDs1LMdb9OoBc
P61USmAZzMmJ9R6O8DDPWIE1yYS6P54Nh0Y6ONsQKpFM6NcDnWZW3yZPjRa1e2N+t3wkUX7OWV0p
QHEZXvJkDy8bMo3O0dqeLx8ZqhDnjSJVKgv7UzS/5Lrdfd9aPgPth2u48vZI+ndRbIkTpUfntGz9
eOnBE22LnpqcEkW6G0PJYw9m3AW6hPDCtwdqnT4qOh8w5DEYdJIKXW0GvMrqy+AAskGIBiMKxTgu
fbamlFiqJAFdhPR8utLyaroCdW9iUrlaPqHzN16FSYQ/e4oPeeWcmswT1z9eSmy+IXOVS5nWwUbU
8YA3icV5PWYDc9zCfoCLEByQAO/7pp1gZcKSQGVgq3MXiujIGdgFUkLWN4R3Z88omDEznrQgx/86
y6I1psl6UWi3DQzF2yEvbzrSry7yKNOuDQLDwEyCZkE/sRG+8O79IC5BWwI8Wd6mTPEvYM5sWgLf
q05LNcSkcX/NNKHqxwSEbhQCQoo3Uo+OJuKDG2BfAnHUkJx1BXp2A4TZLtKd6MbOu+iGAhOJA2M4
babRofzudMHR0sPu6E14nRpLuo/JGOEozgu5bTLTe3SiWsOS3aTMrbBiO8P0ONoIdlG/TheZ5k2P
JiBtzTbcm1Svqsf0SzJ/aNdBcja0AN6tQu5Lli8PCN/GOwe2ViWN8qEcK5AysQ92GeD/1slbWnQs
ia+cOrSuli2mrj1rDUjydYjio2GOFI1WdcIlDRa6jL8QYyvOEZ3gfQoSh+vbhizj5ZcYs30oIU21
F0aAirOQD3ONkiRDBSJRoNuNMstAW5rBbuiuoc3WW9C+yd7tPPehCzJnow9K7q2YLyZfF4e70RcX
wOcn4r3qXW0ejYrcNbrn3g0M7PaLP9ifsJwcjSnLrpzetC7RYXto+tWw0aq0uaghftpOEbwETkoM
ou0LahB6iddREAdZA7hFdJ3eTWlLDMHgfE4jWJ91Vwxn2oCLXQyPAlzloxUiKiw0CseQvOG/l+pz
G5yX5uh8of9LemY1NYeaBJlPwqHRPn/uICbcJkWD/wRP08pClv/g2HixzMocD22ARw9PyWM2hl8Y
SJIvGVjYpIjvIjOvrhU5148BiXp+mD4Obd/eWCq8CMbHwi6Ne1W5+ZVKhwe/rbwHEcJ7jRrt2/Iu
scPwIquJh4eTYG76TONsUHu94SGDh8jx7tz5ZWxsoikC/BgJLdBNgZn6YGUwUyaKS4fCNMYH13Ps
TRgWFv22fHxIbBFvE6l/HXqAsGUe1XftEBgXaEpvq7qr75r5xZjJBgPYb8D5ZBDnnaDsnLn9eZ+Z
M1WVt1HbRHdhRqhCr38h7aHDPTrIQ++4nwYri1mvOdyLZsw1Ykt4F3H4tX7lRPcHiLAQ+ntlX3uO
ZD2ONyjBwU9bDujkEKu9KhvaFH1VAk7pHIT5qtiCWAKiFfrjFdCi8WrZ6gImMjlp6GLSCOgaLPp5
Qx1fD0iPrpzk0S19f5d2gkxlywf1DPiZDAEqNrKEogZr1Dx3DJ69bulOB3dM5dGivhYXwSUgoPzo
G3FxtItU39Z15O6JaoRmJbIdLdr6xgyBnVqDLY8lELZj6thcpRLy7fKwy+0ZhRr1LPQ9fbpcXgR9
AyN29b1eV/7Jdsut8g3zDK338xQ2RydoUgxWr7nWfXM8sNoJdTZ24Ojit2yRiu1YUeMAkQMqqsY/
GmjsNiIzImigoPjH6VCxjFgJO9ySGry3rOIFKvZtHGPUb5MRQX/4qo3VvgJaBZPWRghp81cw7+vA
ReZSHSZzovkKQ7kO6qcGLbJnVi9Rd7J5jrOAgbhjfybD9VbXxoRQwPaG6fwmG5CkyBjd2dgJf0P2
8FpL7ROZdk/m2FxP/dxVLq4S6c9PXTpLno2SRJLSFz8p0zvYk/hmmjgeakwtgCE6knBj7Q25+uVo
qpepgT2RoY5Drs+kVap+XSVw8fWmWNMKRdPuk1Mg26laa8i6WQxF50Y+Pbajc1063bTBBnMWV9OZ
NSY3sDjtliVTUvRncNZIpxuMnZVN+zrUtmNnkssD4C2h5SjHV1acN4VFf3WU+BzTwqYCCSiHw8aU
VbBbRcZcGfxP13T9ySke4rjE9BOJ28jWITPUto6YGxW1hcsHDxUJlqH6puYwxDDE3DYlzU3merfO
SDaDhn10X0fMTDDqzEVGue6pxkHsu0qiVsFc7BtSeNKzBrh7iqqR3qR2FQ7Dczg5OyDpxkav5rg9
y/iSFfolpRIQJ2qf6eZGTqw93Xp6CXpk1whJz5qO64tnUrcGUYeKt6rUDpbGhYlLeYMiJF+XhXWt
VxqZgyKJ1p2Bkdf8ZLbqcqwR/nSCSxUadrE144jcxqC87KWW7fTBqHa0qoAFIl0mzse8FBrriKwq
QjgMpnsEMnRu2vIVBgQ+GGW9aZlF+qTI8VRM7mXcTTd67bJCNoQJwdnZkjiMCZso1wN5bjgGB+Lc
/ADAUxdqLcxzmhbOdCGDrj0fggC4r0Vkap/P8aMPzTQ1K5EJEJzZW0Yp2c8Ab7Xpq4qiN6vOYXhN
WblqmVnAYwNemnKO7a5+dDrrCxpGBAYVguhb+yrUaEb7Lvj/vh9A+ZHZHJL7oFShI2CAQV7gj3VJ
ColrrFJ9m1x0nr+bTOcZFQfkkFLEmI1wdpRtx2PXcDZG1KtVOTYLzXIT6cMnYWjaXvb9VVV0+EHp
fEKy6I9tznOp6ORZaobV3oPNYvn6dIZt/lvGAzAqxvCmGaurLkqCFbxoucnKYjgC6hyOy1Yd6pvK
d0Gg1Dx6hsrGL+UXxwIK6jEk5ficOqMwiuKYKFtDCgLAfg6CLnVZbd3QzTa5Ts1YRdkGA0R1hLZd
oTKofTI8BCX45cN2tu8Q/HGyhl7t6d2UR4jXVBRxn24WW4/J+qbAaV9g09PbCzl/YQmF4CgRfwIu
HAR3qVrlpHKshxz64vK3Bym5EtBzv9EaCI+RP4RHh7U7/CWCersKTTTHGXYbXOWjKCEnluks+6iG
aUvi9GUexwfTr7Rt7aVfOx8nOchAwno7EptIuSmOcURzAcGwoIuitcdAyPGAMHkf0GxPB7M/S5VP
LYdn5kpjEXiuKkJJLQc9tXLbw1ggG+l7XB6WNOvj8kJfcCdr0z1UmtgOdRqeVY3AHlSmsMKTgP5/
WansGArtqdK8flfP75aPWIKfwkxG26lKj2FeZscpDbKjGqYvSjBZssAsocsh47h1YMvk3kTESDQf
5ZL0tI1RTNmRPy87m8AISEylZ5HiwU/I6LHxq+QYz1tGH8BxCppDnLWfVIeHi3dkqc8v+SQb4iuN
xyzxU4YTIVfL51HiMlQum0ist5Tp5KHMRuJXIYURUsWWG0zQChxWQb29q22jP5DLs5dVaZNmU5VP
QVEPu+9v/4uyM1uOG9my7K+01TtuA3CMZtX3IQbEHGRQFCnpBUZKJObJ4Ri/vheo7MpM3ey8VWZp
YclQkDEA4Th+zt5ra7GfAzrqlhxTGyRSzC5vCRgGAwtLnptJs5PTWD3nJH3/vNtTlrcqnVRuEMTn
ZaAs0bLXwO1cgJw4yiZ7xc8RbhlmeMR59znreH8VS+527LYXQkQhSXjM0HRYet7isXE5fXIFLtDg
iK+gSWZ7gx3c1hwsaNM5CUOe7l1yOlaXfEQ4n/p6HTT4A/mSZwg2WlcGUfw2e0Z4osknIXBJuZbl
IXUaPbBJEoYl4cEVh2MwZJ63spg9aA171TzTvw+dNqwNslPWk+7/mEwVjF4MhJpIi2FQ5Zrc0RiW
8OJyIFENYsVPd0ZiVe3pw/HjfNz708jRL1ahj3s/3B12Y6RbEdKq0CY4hroe7z/uF3EJBf7jcboD
5AjByZ/NHx8/gmqw1sAbvJ//+vN5ft5+/GqlGZBsO02uf9758UuAE3m5v/+5eoGKmbDyML39v9c2
frz4j8f8fCX2lD/b5gxcZLFn/P7AOIyd7Thaz5XZw9j++NdMI7TDHrlMR7U6lgtU+eP/PvDKv//4
8X8f9/3yOKQcAIO78vPH/R83w4ek/vffxZVvB8R93X3cNSewdWVRvX5AtB0PhHrhk2L58ePvNx/A
7WpuONof/8uaDnLbH+2Nl4tjZVCLx00LVHBoACdVDUhIzbqgoQQXP9ttkKm02I2FEUJidL2VvswC
RwIY1ojj3sfUUJiYcIonhfOdC1G90lmcdwRbHURRzhui0sW9mgy4F2E5XhwYJKSj50FR0JyRLTRL
qyYBdUBgZWbDW66P+m6OC8anxAalNtBwpr2J/uqxdbmLaXWwz/5UuFggSAuTLOSYq2d33RYQY3So
9iBJ87d2VFdpmzcEK8g+RyisYRw+E2aBGtkBl6TP7jffvbcNHeR180quYA7rq+m22MbZ/YfqMwlM
PLUcFnBBQrR6cojl7OxId/xUKsRF5dzs2Vrdz5MIEr+fVm0UkuhA80QY6pzLXIET0Ke1j9pPOGG/
yoAEiIEhcFL50LhKue7dAgZn3rwmn4a+uSVwVVa1ENRP0b2oxnszrd6VBRWR7LEV18+3vjfIwlBs
PDwc1H1rHdOZaAI7ZYoworBgY0eziB4LHTFJhaTYlGr91qgq71yImjS5u04vH8KsGXawBDwcXPAM
3L567UsQuZnX/Kij7lFTMFI6ElHWSTmeojQmWyLQCulyZBdZYmdtTAm2tGi6nVuV/imSaBMSaiOj
HDQAJG9OGRr7uP8cI996iAzKGQJTzhr6lJMxHaa+Qo0k9LPvK3LBfOITkq5KNnpTlJsuSQwuz9e0
/lFZETklbIEDw46iVWZX+XpODGcFn9vd+ZGENJbpqyXlcm20YMxamdHWMrKrpkngNuH8hsYxu7rW
wm2UOFT7MUFH1g83gfAsKepnjWzpkwuInVlHR7VjNdUlT+o9Jjf9MGXJntbTk8ZLONm0PlZ12DMG
DD3yBa3cCio3DfetWb+wuyXdWppQnF2zvwMrpHeUfKXGWL7uCJfHVILDn/EmgvSGiWLhsiGs2LvT
Aiu2ku4A/5A8sqGZiC5J+hU0zJZ0sRs6Jp/KhNoAqcHJkc7n3vTaFSCzSQPMYOubtCu0w4ygfp2M
pXUonLKGfldzJSpq6mBoKiRXtCvQEzmqqPgrviau8KS3bEQq5VnRH2o9lFlWQYZbbUeo0wfvCwSV
/Oi9ZiCa7hpgdaHEqW2b1y6iwwCRLtlnekXsC+qP3jZY+uN4XKdTXwRQ2nyo47ZPlIb1bcj1ft1a
Tgwdmnq/Y4DLtmI9G8mzgO4fJGVn4xpj4xRXFKlEXOVrnJKBpuUt3Q+CJd1qIPRiKqcd5sp728zl
NuaP+PS5Dl3XAutpB84aou6mkqDM3DOvuclYONMtSnvHseGmsTDn+suiAas1STHCp8O+jo5+Pr+X
jJK1KvmqVfV7N4wWfstZI7YyIqjLQa5VzHUQ2X7B14jf90d8yZoRfycqJhhLu8EVj5M9Tnz3Eg9x
jP4ZxHJTIue0IUVt6Pud0Tl5BG+YNpdOHM6WHKe9rGCXpyoBP2QOP8g1n26sgAhh+q5byWbsjkmW
NsE0wPWVc+EcNHZzBorvU7EEcDpNdTJ6CjChm0+Whu2xwNdyqIzOpgTS/P3Uh6emS8mPgc/5SY3i
R2hfqvrapsxxtB6POnVEej9Xhn+JK7EuZpvaTBZ8tZdv0SAasp9G487FOdev/L5gRunuHDEhy6RQ
vjTLzbBOY4vWXKnco3J9a6c18tz6dXb5eWOyNirhv4dNTIHFEAK28cDoDy4xf8xt4nNVIlOxk3Tt
Mg50GQHSHATiZA9Zd2oRzpMhyEbG9JhfFBGpACjoIGQWrFRLNWnubBkdyH0g3Swp0CNopbcCNEJA
jEvISKkFMmkOKuzkaixfLCMFZyDqhDF5bG6e2r50ghwRFq2tcInxIYmxkmRQmKzW2pTSGPKHvaV3
L1M5xwc37PlbhEGG/hLMZACInuOtVyf1tu5ISPJaH9CGq/JTsuDVyzgJnCRqvw9F/93Ux3WSUeyU
OthVOZJ2VTrTW2UKeN9iN4EXoRfqrUap1WdUzrueCvYejMgqZS+z6pBursxOoK6RxN6ZEczypHye
VXqJQ4Ya0VAAtZW2xumG0aPoqn1E1ytAeSWnR1Jl620eKxsAYvSVZqO9prhFuwNBXBtnk2mOL08l
oHhpEj5mskZ1fDMJ7doJlse7ho9viu8oU0FKdeSa4IZK10VmuEGbfqbljfkICn4p7vzZA3lkuzkt
dSAybo1xP6ogRSKy2A7Fssfy8uno54Rhad14H7cnNYEBM5V3l1EBRrkmb1LU35PM56Sz+uwyZu2X
rAEkMtF8CaquD2y6ZlvqZGJriX/Zyqn2giYzgM2wCyFcbj1A+zy5DNO3OYv2JooswEmyP/bxCIiD
Tv3aRv181/pcXET/QBAg+rkUbgrhIvSV6sTYTl+xdBTAJkt3k2ZEpbglAQoVLS8STRGwAas/j2jE
D32U/RiMqF4Lw7HwsmYMeHLxmhPltbMGyRpLr2tvyDncKhewPwO1A32Z6WB3MjtB51j3qg4PWjHD
EvLGV832xalRqX8efT8KcjSVqLFMhm0jBDUX3d+VVoB+zvJmbXRhijuSPWw4mXcGqbfeikiE9P4G
cGleZYxX95GNCZjVVp9XtjOae5xb8l6ED70Uxac6jwiajMx7NArlJ7TxGZAGkOtG91V2Yf1op2l3
gfzyla9b86i8jrLejsmJCd/NPi2+JF0PDKPWxrW+/Igyrtgox8yOMGhJ283pMZCYGQzjYLxrSX7y
arWV/rjBwu5+KSZQpYgA6ZK47FWnarwjvE9ib1DsCWgl2WGa7sFSDRvXGOY7wce8slOrOOQlJeTE
H8JPmwdwj7/ZY3/IU6+/1U4cXZmZXtVYF49J3u1pQRnI0fJ3ZaueGDXCX61Cf8/UXYqI/9wMrzQk
2kuWYtNSOdLKhaOZFp21XpCm2zQZD7rRdny7gIpGBNicUoZZAwqYXYGoh9kWZee0eID9fmBIwuaF
KKNkL2qHpZ0yxebEPerm98TrtvbUC1R4kbG1kpANbqi+maK6OmZRXW2DdmFYqPEALuwwpCX8ZMxK
2TQHGsT8+574AoJPnQND232vhgfbstV1SqXOFcTog7qaTNKguLqGtguVVMQ7oev+OW+oYYfyizRh
HJo0L1FV+vuiNl9dpYsDaW6XUdBGEKPYOgPoYX0iUCZn3rQSbcwm3rPOBbkRWOtoiLruALtqdgg4
G3aEVToHFScQXXJSw+cOjpYbWVxwQ4A0Uo3WHqKe24cQkeSQ3vWsukZi2LcksYGRhZCXijq1ArOk
I6IxAkNoMkGTgZilD3BQZ5mHB6Q8hznOAbJ7ObIqVopBOoGgVbWxK52oyMyeViRXPcWNYZ8EjoVV
gU16E4+FD70CSNPYJvUnIy+2uHgRp6Ju2dUOecIMqpJVhN7xzqc9vjIbiEkugzdDbw+sSCPSD6en
8dHHDx7Bwjqy6tb23wwrxNcs6Ay3gqTBKaHoG9J6Y7LLBrOTUC14XEb1wtK2ptVdQHtMATGLZKmy
/zzNbGeRu4YMCezkm0mL9WB5/rdoCPuLtLdGnMb30YhZJO886iRHLyguXDoqNbs7drRyryPWFmNT
nofpiHCaGWnakmQS23InkmSHCBPFuTMewkzi/mzdKRjKJbIhu0/Txr3KBoStoY+fyaYOU6k9GyNT
GVfe0qkJA02M3ydqxXNZ4eWmuXaGoDsT3kvONAcm3EvrOazscKslofbNGX6Ebuk8G+n3elrwLvY4
nS2PZGRZzszhCAJ3kyy+xCUOGMMqPxfl2F5ClRkP/fBYZyYGCGQJlzj1smuhWElo5e8yBCe3Iu5o
D+WJc+nzq+2xl4s8VNMeiHoq21bdQiqY9ymX7lVLoBP2NuJVByBF4mmcvzXtBSJ9yLEqZtxEy01r
RaCU3Bm2U9f6V1+/MfY6F5O+j2SV7eU8P9axSs+MKKYHSTi0NmvsNbqU8ZNtfVkYN7ePG9p2ewhO
bzUhNNtWz11EqG6ypnbHDBRNj3OYjheuB/2D1evH2Iy/DbSJ6Vr3TGhiVGmu5reXGXIJ+wJNblAD
8bGK8laJzFhrLky7ZuiYsc+5WFc52mevHrwDFQOJaTKU9yZxvXbgo13cWqWYtq6jl0EXF+lZxO2W
FOL5RESeBPChQyXSF2SR1jPOAU9uAz3ZGVM43DJ0IwNDyiYdvTPe0fEIl38EizyQzjwQ/TJCNmkW
Ko7NhrVKknbTxw222iKCxUXIe2B4tBWNU5ZH9acSHBkgP4Fp6TyRbzuJMg6kXYcglIE6zyE4MaWF
0TnxynuSJZN9zICBDihxAqL+wvCdVcQqk2BM02LjJGq6E9VEAPnkpCDPw25bdqlcxxPDIMN+RYuq
Hey49najkRzRG8jTx40moTbWIx9MXSXFjXT6rYPw5rHnGw8Pg8TtrNP745R4X8swetMwb97nQiCV
LGuCFugnT9DfKRnLejtnRbGZBgHgUhLk5jdOdChUNMILb6KdO3fN3q7hToYEKxEpQJCtFi8zfqih
th2oNGx3aqA6bBLvy9zOl5y4otUsBnmCMFAzFCm/YIxVnBJ+so0143WyCKyZpnw4wpBNdmRUNBvA
3zdz7uS16JPxLgyrE7lb5mYqBLxVVqFdCdZu04PEQj0UP5OObrBI5u1WQOtah15KKZQO7qqmI3Fn
Ry+++d64vXj2qwFdn5N/BT3NEmmN6Vf66jVJLOtmsJwDG2uH1RvD3xCLBsmAkEFcDI+FkcoL6aCz
XSS7zlFLDFfoH7DA0B3YZapP9njsH8s4rjch8dDrwR2oPZRHWGOmugNBjEhXyI+7die9cN88sgjX
cRPaG9OeHsmBsA6d6qAstIgVTETIhKdxRBUwq8pDJ9AheENqo+xVojmwvqL5h2Ohwq0YjrN7JEnH
BJu0qzRFiGiP8B0ziIqqOgCPBPS+cZGssyvKFOBXhQiPvtZMpmEZNishu3KTJcZLE25bw6TS1xj7
qdrf5bU5rkJid2sL1GJRxR0YN7vf5eG88EbqDcFGS7bzZvAipp9kvluV9T6QTAwkPKPTb4eJuNcM
oz+GjbavdKIicxpX5kj/xwkBEBXa17EYv0cmvZCii4hBm4koq6HaHyptupt717/UWibPRqXg2KHM
YKDJELUxjKAUZrLler98dQmIHgsZiPFLWpmUKe6xUQXrPZG+EuIgl3riIS0/rfeCciqZBlKdSqCo
Aoe8E5pILmnJUEugr6uJzSacJiiq1FtlaQz6RaNTS4+fTSp6nprkR1RA11zOZPro2S4LJ/cU2YFh
gEuftbbcuCXNL9P21Z6YIRNKSikgMEKk77lGkb+oftAPB1QiCFrCKD1sB4ZseVa9MCZzwPwJ2loa
1hqqoG1kxuTygkstlthkmELhQ0NzaRqZ13a4F05ar0B2lOqhyQiv77IIOUSnWZ8AxrqmlR+RwfYr
Bfhv08S1vYcchHabxlqvErGHMaXWWoJrwaYVjuc2pY3eUDkW7nOskTHcFjWhfHCiN01NnDU5R27A
anjiYI34GiR7E70Rd+QYH7HfwZEhH41aFpG4NGG5YoSy1nHckgiNKudQDMW976rqXJYpnZ8WdJ3r
UnM6iljWkuKdRCX/Lk/ogyT01pK0saGRqEcqKNLJSoFYJm4PcMXTjYWXn+FntI2U9HezXiCnAMrY
VO5GKxp57dz50WBStnSk3KNhLrDhriJEweODG+qJ7f8SRatC47HJiPlmhTtak5NhuhleusE01mla
aetW0N6LtwQ1woprKN+iyniNCRZgylH+aNm07yAgh2uteiuzNj4jsfMC105/DGDQEchE+T7Fcm97
Q7UxcREGlhe+mib41/Sjb0sjeyJElz4S5t+OsxpWjnMw4I2SLc/8BUhYC5y21k6tnVLIYi2EHFha
rLPFG3NeNllEGgXhDCdf62kWeVpKY6EeL0J9o4exTilEnt3hMCnpHjNDGWvDTjk6XsNUNC6aLQb+
oz+LF+mmepDocQZUySFCrjK2ZtJ3h6ZMOzboLCXUkbcyfDfIZLnplr3gZj25LQlF2DkR30xynUDC
sm747DZqH9tIJJYLa+Efsnz4qnIiNCI13QhjX0eyqc85zoJ16lRMCGf2w16LDGuwBZ8x9UCS0wya
Mut7aNCisTLFUR7sPcTBfuXYY77KSJo42p72mmMk1vG0BrQcuR70k3caBW/PGj0H/0ijNkVoyU3E
yPHOn+K9cJF00aGNNlYTip3LsIUI+WNUePCOJ6M6eJqT71LafkFvfdUnzTs1o4KLmAzJwbWuwD5R
HbHiQJKLDBumhOlzBpgtX+RcPgsXmB7GvmpXz7qzrhg/jZbDQF80NSqSmnXfUv7p4yYf7B81vTV6
f0kT0LxIDsxk7kOvts6xFK/UlPr3XFo3O9Tjazw1XmDEycXth5Tra29saQn1QRmy/8FxxgFuw5y9
prOn35I8p351nQfC94hbu6T1Mh5T0aNCzkrBlKdk3hSHJiNvItIjeShH+ybI8NuRC2ESE9kw3ltz
yYgjQrrQeXxXlGud9J5DANibeBDZbsysbF34ZHpNk/icuuW+6NoXs2qzx5qW0I5xGQqPXjTXopOP
FFXTYdRhp81l/lRSI00xLO/ehzqOEXwbuhnbtJpwci0ZCMghUGU9eRjsm3BaxcqMj1LnKkrMK3vD
BmRv0mZsBWZcGEaUHsGaemckc8EiZN9CKvVubVz1a22s9WCa/G8uwrW17kQYx0e8B1i3OqKYFQEp
lTiNU0RSH3sxldJ+y8Ai0GgYjEAK9jRzpV/82eA66Na7ImIWMy1xybTG3AvI+l1bkXPZ4S/nGIcP
1zzMnSD1O3NrwVpbtbVJhyYuw0uhj3t9tPxjTi196HNc5g6ZgSuXSMy4BzQ+RgGvg325lj5MlVui
t5niq49lME7xT5iRke8K5pSMoMb2MNcWW2XtklaEadi6lW6EMdcHVaoh8LB4EXwUrrCD9LQ0nS85
35X7wpgkpUJ8KFFQ3RW1di0m2R/IqGyJKY5AH9Rxfhn4XsZiNI52USE2GUNACGjh4uwaK6tbt7md
nLOQWJOpV+ZOljmrVamn64+F3+vZTbpaTYCtIsuea8c1mSgV9aa+r6L0Tpg0fWer3+TkmJ84mOB/
OS+3UV3r+zrrLnTlG4LSpPMphEe3iaX5icBsYoMGxEd9xmSoT4zXMq3L+8Rtt4Dwra8ejZY1ViBe
Ev6ObdkU4knv96p/U7WyHhuhKzJR1GPZop9iP2yuM4B8T3Yev1WO079VFf09e/JXs0QPaxNKTPzW
dO41Rxxac8wunmntZn+sv3IZLNEgmuk2c6r42AlJd7yb3GucoSlZognXY9+RZt7kB41RepiYjwTM
P8TFzEmkszufKkHEc49DECWnuCrJ9SNMlX3X13O/jgERVLTy7prlZtKLHLesHO+tcTDpD+jW5xnV
+IoECHxy/rLHBasx5PdTLcZ9O9bvRZ01a/CVjcOmH0GRNY33g29EV6kTaR5XD2XIzpfWjXuy6XOS
L0VsMejgBRpbxlvSOt0NW2v70LQywQSAt22uqfslWtqUohYdXAVDQbGpMwcNH2+UfTNs4w53srbD
thkHpkTkxnL/jTQjm4q8UoekGqKNSmS2nc3MwUEVt3sLr9OnrJjfa87vxOvLR8vvxL5hH73K+C7P
eq/fDSPLT+pmaFZnGKhEnVeXQi7CFsvrGK3O4amQNVOWOTljaMyupnGOJMPtCkQ5AhL/pvKouhuc
CsBlz1mHY6g9eU6oX3qrbK9mmx/0pvokbFDIPc4conIlBY2y16ZLxWX4kfg8Tv4DzX517L14Y2ER
WE1VFH5CI/xkDd5AXHiTnRqHvA6z5QtfQczcuCKhQ0Y3j3iMiuafiUF3jM3izIyWPVbd78kHn4Iu
VeatGj9MwfamIUL5PDpRe+10/WKwZmzarjK3+XIV0XJat06UoLxD2zQwwLLzmWQ+9KQPkVbpNz8+
ts4Os1X+PaM9RQK03t63/X2l8vycYy5g45kZXxAmYuA2JAJzxgzQ+2/9cAlry/sqUlUx/eGiaND+
oTp0mS5FEVT9qHspxxTpolNbx8IgDHWq9JMpuSb4idjq2MHdYapOCj05R4XFKcv7+H4YxWPlUetZ
RkyHZLnxGFCB3OhuKdfve2wQN0OABYcRcrRScuLS1EhO/QQUXDX4jVp7WLFlHThruYkIFaQ/MQz7
vOt2fZ8ZB8LX0ocQYZyjN1uXdXFdkGhycmhg7CcnGmjJFMeBAIpV7YvoSSa0XaOiDc8c9RIHY7MA
tLPyWx5SiADrSG5F2Zm7lunoE7NtZHo3OnuOld2ZBYK7Qh1rz62fCsLmVvgN6bDvNWxDFyvSP4cM
NN8r0XAJdO17p6PT17c6fzX0xJWp0C0bKIY8FU5bQPHhpuqKazX3CfUTW/Qqq/WLTq9/FWXdJ4VA
mc+1TJ7jhvZO4+EXGyYZWMYk2NEaa3Iyg77o60tNnPCmQJXJHMpnEU7t8F4WzotHNsYudvpPphbd
yRjBbZeV4y50WjZtIU8joenbk+edmNNXTILJy7WbPNyXOeCf3pr624C7ZMB38MWRND6zLLkZuA0Z
lJgO2VQOLo/wgPsvcFrT+UG6VeaE26yiN/Vxk9qGe7UiS79AY9pEG4150JfcauTJyTnhjazUvyjZ
E61RxB60dOR9XRvD3dX64gKXG+22bXefY05umr3ZE2KqdEf7kC3VHLmHuo0ICiW65nViRDQlhn6O
U9AHhBXYR1OQmaMqB31ny6heFOK7h1Toc0sLh2rABnDvkqaj18P4ME1OddJU+DbSDnogFmIOatJz
1v5Hv6pEY0qwiWB2Q/vKkW1x9qZ319XGcSMEyk6gMsYawh3pYmpxHSSp+GwDZl4nZi+ObdiT4Wzo
v/3o1FzvoMVNgcz7bq9XyMLzciwOJExiFiiib8TeJJ/z+sGv/eqpN8PoYRADmos0vfkDTGDAB7s6
Dh/p6kznVvgx8jzfvRHPET8ZH7OIbqyPfUj4Or7Pxzifz8q3Xdop2fSYEZ2uYTI7yRwRBtsccRpc
LFGRL5svxC7jBSgiUuZm9GFS0nPwUbMBFiB3MYOvatmIsMtFXj7bcty1xeDhL8nLqw1Q/VwKJrkT
UvNtD1gwYLqLotJuq6tZFe+0GrxdY+ooGMxBHKjI+UpQbKzGggF/OGksM1S6a12Nc9D57GWpraeL
Q8G/JgiCnHdbM/a+Yam7fmbLW2eR+TQxe1Cd1z3wwt4nKf3NjDxk22XxsC+Roa2kysIzsm+1ZarJ
gDWUzl2GotjL1qrvwlMfUfAWbffO4aRBGBGaB6xYBGWRLZdiQ9yz07Xu2VZ2WH7sU6GRuqDGKtta
z5NdZI9NpMlH6jeo4Foe7+ya+mgo2WMPs5qv9kijTE3ucyf07jMSW7a4bjHdGO0YV5jBmy5z0wsW
DpsJ5PRNOsq4fNxovcGwBw8k/QvuY0y2l43f7yAdnzhW+RG1nvEQ2sek67Jb3YbiFBYja5rBtsZx
xeNsfFK+Zj4b3/O2u3qjHz3FmhndQRR5Hh1w5bntVvjb4uGuk+1wV3jzGQds6B9B3qQWkSr4SMqJ
EnXG+MqYuNSDtpHtB9HgpGfERKaiVWu7Tsz7zspfUh/t5ZjW4hmdVIzI7pMiG+eYOkYUVKKXl7gt
71yr1+7YMCACint6PHMqT0akHduaIw805dmZjW5vkYAVZG7/lZ2FccA4Jk607KL9OBoFbFo8MzKf
y62PDpTGSWY5I1vV2N2aUUjMB9453GbyKaYrvmbY/ZJbZvx57u4dOP5bjP/Ddm67t75WD1NNeuJo
kbgNqeLYV8IGHhd9jvxGP3WFssjx1eYN1wlvN5hW/9Nw+b//hMlr//mf/Py9YjyVRLH65cd/PlYF
//3n8jv/9Zg//8Y/L5AJqxbJ098+avdWXV+Kt/bXB/3pL/Psv726zYt6+dMP2w8W6a17k9PDW9vl
6uNVwIBcHvnf/cf/9fbfIZouJAOMoP//jLnLS9u+fI+79k2p9j9++6OHH//nP377zd+4po7/D/h0
Hr3qBfrkmLjSf8uZc8U/bN1xAJqidrVMHvF7zpz5D8/zWNsdCHemsP6YM2f8A44iNCWsqHTHcQH/
T8Cmv9hpLaBErg4K3DbgNhj6v+CoBInmWa3Ve10OV/wmmwXq78bMTsktAyoCUPffOIj/6hnxkFoC
47Jg5f7FTJuXsDJmBEz7AUE1Hnywqp9N5zxY9I+HkObtH47J/U8ixB+pp4sf+Oe9y6HgTfEGeSIC
HC0aiZa3QAH+CKBirDHLOqv3Rh5YeYWvxMU4NWcvTjM//Y+fCgYKeAGbJ9R5tj8/Ve/mjPkxvu+n
NnvP8ux9gQZSdnpZ9Pr3z/QLyWB5UzyT7cGU4Bz4l6OmwA218QKFD7WB2BkEALTmHLZghKD8m8/v
V/Pzx3M5hm95Lpdfz/jVbx/VzErxhtGTXiaWLGVPXiOJWnJOo47NE6lyT/P/QKGOh2xqmCi7VxLf
2UGV/4b5+Ivv/ecrWZBpHE0GdL8CJty+8DTlD/Xe99GIZuHF6aaHKRqfSHd6GuvxocUTEibRv/sE
/uIU8hzhOI7Lrsv/F1KqRmdPuDh194aWHVJdHcDRr9JqeGjU+CA79NhlhAt3fiLPBruhlrxISwZ0
4Pn+UD+saPA9pk72+PfnwMcH/8uZ7TnI2wmMdC0HCOafTzdHVh0pcWW9Vxbyyii3947LsykxZEhB
FYXupZMNd6SAf8DZU2fmtykrmlXd9Z88BvOMkoPBiYA2/9cq+BffuL88TDa0HFi7us7y8ufXNdOw
YuxeIFXvGrmvsRZvZNczOoNPOFh8I1y1dk31tTar5t+sLb8SGn6eIn947l9oWJ6HLEnr8no/kmw2
6GkKoQBkRzSi0JLjE54bPop0xF/ovCb44yUjgL9/9395svzhFfxyVIasoJtX8grm2MQE7Y5Pzpi+
fChACX14//sng6T7r5+27/G2OS+R8Jmmu7yeP6xvVVjY2J/rgrlVjR/XPTlVxnCLKcik90ZgNcWu
wXSTJ587hfftY5SSe8ODLcVeEW+wQgZ98vidRcHqh5w7QiOrllhIWn5PNYotP+uvkU7xKrqHKg1G
u3rGHvnuJ+mLY7SYu/rxac4Dv6zOdcTUsYAnSVNotTy+c2Ci9WJtDtWumsQnyLqUyUQOtx6jFOAk
DidolvEgW7ExE921nCVB0jYTr8FeE5ZJ7DFfqLEfHuDOHHqgfbER73MDoWEseix8folxK2EeaCEB
aaaXoR3vE7LytEgcQ5ROlc9rJDdyTUfsXrkM9vQYLk3B1njlxNmBcfGesTJqOYr0Rt9b7Y+sS18w
t55ovol17wck86hVPfRb00/fCzt/r8z0fTmfTJ9T2Ch5D0mJarn97i1L8fLJ6Bl9sNhsg3ogAXo0
vyM2Dld6H787cYKH1r0gNEORzvsyRmc/jP0jKp2tDRFH8nl+LB7KGU+xVA2BOLW2HqfixeA5LTY8
TFimp8GX/IFpejASj4PdvQwab86bu42ZQiNdBm6hy3kwKOhhFQBsSNcclmost1NBsnzIArZ8/KGd
vg9ZtjUr7dFWgHg09kGyaANfMp11owtYo3hFlBZTkFhH9lx/90nwskbeqjaw9Niz/gQ18Jr6b6NX
ixVjpCfi1ghqmwemyayLtX9sYnpvVQcF0OKVhN58GwUzKC7Cvtc/+Fhni8I+xRkaLHvB7d2yxVrn
1AzFbT4C9mWbMvnR9OOJOfzL8hSkyj7Ew3Kike+1PB/9228tYZ8Iz17EDBli+aQofq6Miq5upj9p
IGE0S3vPquzFSIuX3sV0IcYnwt7+L3vnsRw5knXpVxnrvbcBDsABLHoTOoKaTDLFBsYUhNZwqKef
z6Nq5u+qauuy2c+iaCxmJkMB7n7vPec7yAbJq6/jJweOKtGf9nMWdDvXAi0G3XjYQuN6yksqxdDp
yc8LuT5d/GC0vG7HyoKQECQ3riraXcTxYuUZkaU9HNomZTjXZu9ZDvOI3fFBxeMvADZMl403olPh
cmzz+/pXae/tR88fou1Aiij31e312YMZyNE8jc9m383avt6k7xJ99Nq27xOeYzBLt+HgoxGwcYa5
qEOLxHozl/JkNmfHUvdCw79bo/KU2Xw2KSeLo9vGQGzHN6fLmJdxrD/n2fJqp1V36848N10kWKuZ
XbFgqajDtGQBbGT+QLXrZA/Xy7H1yFgyN+5ach10ovjiyPjJB1cAUY6Hvi4lQVp8TGp+CwvulfrE
cruJ++nNYWhEJCNrcUu5DbsNX3EdZRsVJu8ABvhEc+aZZmSxLC/9ypnwumyNZqtPgOxOM5dQE5Oc
MhfKBFC+2eaD2tax9SNaMXX6TxaIq4329TNm6+TDrxsojxZT5KGL9z4NFr/L30Xrntp0+Oall3Hh
HsBjtsFh/h6IBlyENZMzw5YVThyB5wDawtQKWo7mL4T6GLeTSaElX9ismYNh/86Kp45jmt/Co2AF
JNddOPe9GWIC/5vxaTYrKEK494B1Dms331idsYqH0Z2FeX8TEhZ0BKbsAZyeO1/uKoeEpYm52EaE
cXqgmXEXeIbRMMs3VZi7SzHxNCumGvRClcudPncmfM1GyNQMdrhPibit2wiLzd0KzeI2h0pB7ykY
94jgA/SylwYu2tZKpgsKm7M/GCFdY7bJeo42wuJhlSU+XWcjmRI4fEWwlQOGuEUQZpBURIE27kuC
Dwe9MgzAosle6YaXeGbplIUFb1xhW/tMcF8VCe+VmpY3WCuk9JoL8np4UTr7MNsBY4QPL1YnYfHW
sMQNA6PxZbB+tpH1kiXVdrTspynCAayzQwFXdhcp4k5++4iW4bMOjRUqvlwvfl0yzTZWPoHy1vhf
qqx6t23UCnZBkki/5MhT0WQY21Eyj/W+XvQvjXV879Xqpa3C5TxF2ZlMgeqQMhbBytKozayjHhJD
99pqpkXwWw9BW9K6Ev6OXsd3pQlzjlaML3aYD3i9ZIubu5X4ebnmnVgcYYGkfIB63HpS7ANCXBk+
rxJdlEo2nRNf/InbxxPch26EjygGYqCzFf08PC1j0M8IM+DyRA/Z2sGwWavwnFYGAD608670iStN
uQk7VUPuwtkRjBzbg+VXGwz3UrNuLeyZm2j8hXgRDCQ2Z6ZVGgmSg2Ga5uMBQyU/YjFv8eNugnQE
1Qrm+frZ1QX3EI2tj8p96zv9QK+j3g2Yj3ZOKN/zZAl2OeKvzYgbXXaIH9CGThs4Xu/8w3tp7PmV
j2zfjcXmeiZy5fwjzMA2BmEWkv6oNmHuDNumWBlQeDhJvIT6gjHuzkWBSPeXs2ykmQLpX8xoSaIO
QGHzojKXidGg3qqZWyCJ9MtaTU/SrOWeul8t+vFezy0aT84XDBEIB8wS5OkyNXyefcKUV/uMd9jb
mt57w0j3q5i5bZ3AevUn39qtVebBxCSRpsZPti3wJPNkYMIgRb1tKQ8OIB4uFJqEyroxc7t4Ogxa
QyKUHhja6tOgmpS2zgCCLSu7PbP1K/6lPq0xqYrS5g7nYKC5l7Fez94t7hrYki9IXceXClGoy7z6
DhXrDyItIesF0/csDrZJjiIgBjASYwlD8T+I6VNWu7fj6BBQyMhil03pl6AfUeaE2XQrAu8mT4vo
6JBdIltoG8xH7+J2tnYheYrbAffCzoW1jaW2/pGGkMvXNsuPldhbqU0uOIs0mP+tnIvXlK10Z6UH
f17b89Ji/yDzlvnpShx2Q7bwMFcpvVfkCm0nLFSD7YJ/ZNnXuTp3iXNn9fKlmhRz5W/Xmtzlsp+q
fD9o/xj0kX1ggg0t1sEvpVgyPfnozcQf4Zd7yNWA3VwEpwYhW7iM1T4p6JqlS/Bmp0t9HlB7tTle
KEiIj5bN6MLzcWzjN79xy/bGyPIPWpETpoZl3DObxMrRDj+JAsADxbx9xk2bOmmIaqa88UK35abI
n8OCq4j82QnCSGOODN3MApZbsHmaCI9WUqt9GSGqIn3vw/N/DDPbh2XG84CozRD/oXPs28h3q20q
OlxxGY4Lzlvj7H5BYwJXHb3JBm4MBy2gptvWQVenFff/ErqnEREFMJUEJQgPGLbwSAj2wq6ZswWM
Ev3EhHoTJQ3X5YJQquvxZYXBkfhTTJ8EBscdWkQ91BM1n3G0ZZZ3SubuMPlLe5vY/aVeYmR/3XzQ
S08PN+wecmNw8uga7qrBxbGY+3sUy6jDx/Er0+Jhy2QO2cVIKq0TFOShp/hUZHXyQRrsfJ9gqmnM
EOHmKJ0xLIYxWPdJI4+Bmrft2GF2QxItO9VYxIWjjcSRE+5tEX0fe0w6IW/q1jWPrqC0Dx6YQU8l
Hw4SIe7B4njd6aB6UGS66XZQPRL9Geby2q056tnmxHIWAjuonmXryiNGeDL4YuekQ2eXsCscZxHv
4lkmdwz68OHFr0XUAsQa++9FKyI0DiXgIpl/q4shJEbwS6sIPrbkeMgBAR7aIY2PLhq1YFCfAlQh
B6o3dYjS8U4tPbCjrN4u5diCP05qCC7zzpKcDVYdnILZiAgrjum2xlFqcxGs5kgZ2HI8jjq88Sgf
4PDab5UEVxosHNMFx2QvRQW0NPje2DB/6y4NYMdgW6Scf7Kay4d7HauL+3n05GVB2cURms8p9+mE
45y7qUXL/i45Z4EfxSpTbawpZxFME4RL5tiK+heNA+lidv+5GBBURlQzGT6YQ1dOj3Oo+q3lh0dh
zzxThw9oIrSHM972+p6sTvCprupH1qTPdRDfX4+6Q0aZGchh3vRp9gaNibC9eHi2iSSRv/AecyNZ
7XvYHM1JuY4k6ABrQ5QykZeVNR5Tq4O2Ir56rB0sgribo7jar453Mv+Fkhedd9nHiiuGQ3xW7eMi
emDKEWzCih81E0Y/zLDIUvL3ruKggUZxZ7dBehIk22KyTIK9S2F6aNJum5HhydBe8/s5XQSa+q6M
xD5KSm5cJpLCbveF4GPMTLGlTa9Fm3chCYgM0Kn/Cq/uO0KcNw/x/jZ28nfp8v5Pa0/FSZ0m4LNe
Wj6xISuyTUFFAt+XN7cucPrO96vvvZSBug/pHDZuw7I07Megva8jc4t565vHPo2TmAFC1jAE0u0L
CINyP81Gy1S1J4JKC6TfPWCivr5xxupW+CQ3xFCV9lFafV3ce09SXyL7s/OIWo9yJQbhYGIBOe6h
zEIxbY5UQ/XkMxFvKoovHDTwDfoIcCwbqilLFbw9iXCU3PY+de3frtBY43TowvWG4EZE8aRPdyWf
tXnaOiB9gmjz7WhTLcAGPknHgtHl1DtAn8VWpYu1gTD8khbhKcexB459fHbKkFT5xD7FzvTsTMtN
2nE41j5vPCd7CrSDoQuLEMFBpsdnsqMkju0YjVzNRE5TmaJTXqV8u34GOsUDAafnlGjzHMy6Whmx
8GLqY4t4CVct7xp7HiyudNkHUWhvfAch0rVKdor1NPviHvo7pYlloGjch/ZYcHGZJyGhZ4SmtK0U
U2EOU7xPHMRNsdpk6432Xv0M4IuoF9gD8la13BO9tzy1orr1/eWmwPQER/Sw2OtFLPzLvOJvmF9t
+h/g0r5P9auLJ7nRcJMyrhFExY8hLT1HqlOtg2/NSM47/MNbtGZsGX76jg+lheXHkSz6fG2/XZ+8
bfacBsf1TpY0KjI2KTuVH4MiWrDmX4q8pM8L6oXOs6l3683ac8HnqbqPSnop9nwTlPYT0n5FCwYJ
J0a0rfAeGIfveOdfzYKhq+ZLwdAL9cLOnzGFp07HRcrbgwmVBa3obzlocAim1tMocJ325dpNbgnn
Zav/JgJF80xSXubucmP2ZYnxbFirXwzi6aNQ1I81R/Zr6IBfh7cuxqaB0dkW9ByuCTJ2OWKE+4FK
mCuYfxE78LHjI9aa7fWuRbZjU9cWP1GvG+UE1zxK55vmtxvtEMyXSvff8pkCxCy0zecqHX927fhs
lhLzqSarPqnae5+L5D2zf2RVvo17lROkULHMiIfFkXdWiJZ3TXnZpgUx9tw98Tw/e/6nXCc/Wvuw
VnRVOmSY7OpnnLCCOSbvyRg9zev8xbxMJUxPmUUR4ChOG5qZvuCzN41L3UuqSWk2klfJ3dEqGhWT
6+b7uWTnus4GnAFKVjTMvIoIp4Cw17dW9B9zUzy3IdwW/LtEzbGmclDfxEl1nlv0xGaAQfx3jPhZ
kgRL02usCPhBvesW1B2m4ePFycfiGpLzxLNOenFm1HPEQPbmm0v7+iVlimenG8y/GrNSitUUXasq
wAvMXIK9yZZgYIGxbX700Vrsr42F5FPhQZuPMNJjduDCi1MK8AGVAP73FNX2Ae9TwbE++dBGiux4
9NnB0ryVRfdbx8MJy/eq0/djgTSW3onyTG3NVSlJpe8F2qOe5hxBO7TPsmMaOoQaB9HdBAxs6VnV
Q96cTPIyeYlzN32nebhvuwnBOuJ4bXPwK20MlaN9d70fhsjlI+yo7IlD2qPD3alS/fRWrAB5u/DI
+XCI513sBZ8doqaCYeUSv95+vf/JiUZqQ1NqRzjTZ6e42PQYRzwt24XYiK3kgjblPfv92MYfKmbh
Rk9F8AJlkQryczfp52JC2tpIB7e7OR/YLuDFEYOCOVF7dGGvlVZsWmXFzMpQIXochhJBntkfGbhs
rj3SUrDrpjTdKu92EpRHGdbzjYo5vVUhQtcmpjmV8IF4BZdku0oWUjp3JYBN6AEnylNo37ZBLKJR
AFFFDRoOcIWW9KVXbXiEIWt8RPjBxc6mQLac+ilRnCax44tNhMgt43e3LK9j9oorhCD7niWm8Iqf
VTfa99fas8LdmGbo24qetwgi6Gs3LLeYRtilIi22xVACvfP8d98uOTHcx457787lx7VLIwQvuivS
XduQdqpAPB+91ILBztZW0Zq8bnYcFfN9CxMOZxRLuodbKUNpIBaCERPgDriIjcMAYiK+uF9BTsmL
QYSdEu3NtZPdNHSjO6PIz0NcVAVn5E0VPtZZ6R/MUrIYGkQTMkNK7OqzO6sPPbs0ELEQ13QRUoeA
juYRSBxB0CsdpbX+0q/DQyMovaM6p4gqPBZUtjcnXsSGIu/mWjNXDlf1dW/LFcfowVe/2l5MyPs5
HJnW1DWeA/WLz4nxgS7DhmF1uVG93kH2OoieA4n08NO5unzvxpSmgREpg9m67lVCUqM268P1NHd9
oRy9ll3juazNFHl0ZsvQfOjOwC8FAjbGMkV53j73QfM9ZMB4LNo7e7G+Rh7H7YYhQBQX3zBbgWBJ
nIiWg/1bT+BqGZrac13FqGW56ucc2wiCLoE/fccVciQL46uIOKs0UHLX8Gny0VihNhpunII6FJtz
ddF3PXspS2knTyniuoyXdnExDAdo/6Nu+Rk5/mfhVs2B8vzoxZrFLVz0tg3LL007XGLYuEXHy4Jm
AHAcJE6F1qb90RRCHRLvATHaWVjN1zUO/O3iU+tGQ29sjM25gqW8YbkcdwCKbiaZyrvZGvULMtlX
FDsbUZJSZoCTjQhBZ83PTZgQ10b7DpSOaDYaJthW16J769fDOnuXOuoDJCNOe2s7RfYQ1S6gCXi0
s9QHa2zvR5wLG1GMDTnpIwB70Ex7WDHetm0LyD42x4ZMzw9AXa1bArQ3yZisBytgMtdE0XiKs+lT
p3Evl2m/nThuUx69V1CcdlHwCnfs4JU95vhGfBvq0PRI4+y0ol/bYyz6TGwOMDjt5bd2NOGr96rH
CqeVvSWd4Fm1eoCcDGsJkdeA8J8v3uq10MGx+MrZv1y/RDbf6a91NdoXrgX1+xev9i9DtnD8t0JB
o6Ny/MO4NE8gSNTl+kUVWl087pwpjuvzFcrkFRXeHBWDYhRAcxxeDA71TZfQL1YJKw3ao4EOIasd
Nh65Q08JTLYofvSWkBddWl8rqJQHPNb4FhIMy/Vkl5frlzSPvobdEu4lPrcLuK1//3L9GRz0YJ+A
EoMCvVmKejnzbrqXoZzcy/W7P/2vk2jnGJMZf0W1ua5GOhs2dFINJ+5/vjQT4dd22OCabSNaOO2c
9ufMwAgjmKYChZ4j8pq7H2toufFZBRyk77HzUk5JcJhCfZided5bpLKUwyKxEfFFJ7lz6XpzX9Hw
3//PH2QRD1TkdDRs4diX6xfa/fK373SeI/RczZ8Qh0SDwpLuYcIY8ogpiOFeYz33uW09120WH/KK
1mASqXNSVf5tLtNXR3XtrTsMyPpEWp5EYcUXPqXnGg4P2L3mxVJgb4Zuvlc2RH8nL7JziAaRRmSV
blUAGTSoOufJs4V8gkvX7FWWpPswrIxaGB6Wy4mARYfwP4a/wcAFZf6XRnv7OPEY1/+bJ3wZdPjR
hYeoprTm6cTT0jyvTtk8Ly6G84AsgdP1Zz5l2IDA8NEVDzNcnae1vacpthz8Nf3qWnXxkO5mSkPl
0AIa6e6vbu6yEfEW91oo2t/mW69KftpzLPfK7x1KANu5XL8bzafwbz+zVH8YY/dLMK2GER/p3ST9
rwKfymEO8/bGrfwYl91mDtP5Mpov1+/mEY4MbjJsHOzgfm/Nl1gVHxmD9n3O2PBy/dH1i2WQdtfv
mg4nkl80xZ5FrzhL5gxyXbihkm88wad85CqX9dCw47v3y1OIR4NpE1+CZfnBdgTNy1/BB8tjPXUv
nhg2QGCWU+CSfm7uYt/cnTBErKN2s9u27GMuv2gfiGo40HG/9Rabn8iYUPrWsxAs3vsGvOE5tMOd
DqNKylKzS1pzPu32y2DHF0ykcNvSTtC6a2CcpUQquoihTaz5SCSotYV0/3vieR3his81FFu3BS4T
59j6G5mAf6KmJFVW3idErDFKlKeIBEA/Dw6wmG74u4oD3RgC6eBXKXJaD1kZPKCBT7BT2+s2XWeC
xFYBV0JVP9qWx16OLkTKy+h2+lKbJxNjIEDeb761AneE4hRne1oRM5mvqXvxV8u9XL+7fkFn+vv/
pl4jD2UYsHPq8+I3C0iIdrwkyuVBpuT3764/8+LXKY7WM91j2MSYMdE/pmvFJZBitI2CYQ9pyd30
6OAXm7c19dmil/GxSdIvBUy5rTN3u6TpFoy6w6vMfT75eZMsi4VpxCloPEzxbZQGF6mdGfdj1Nw2
IdbeGKu1S8lTFVm+gxv1PQrcY+bf9Jl1Sur5W9g2b6s3fM5nTozowE+ESFJWcg65LGSVbGJcWB7x
HIBGO5xwInmw8IbteyHoe7jfLNnRJxj7ny2H8qEjd6SIZbP/cIiHhk/BPTsF3jlZpNrbPjIyO98F
ygcEmwMUCP3+S+aV33sVfKcw2XhQGunzx9/nNnpfXMwNfv9cEYlmwqKYh8yHWCRn8wIsCTNj2wTc
EnPiHNecs162cLjVAYkoKC8+DQkZYla1bUi2SFmQOyB0SdRiuXP8+yJhtevUt7RwvsL/zq7eZoBs
mPA1BLWEVqPtlZ/jJq6ZaQSfZBh/d/zhu1OB7G2f0lxhgIs5wXke5fdadl8mssRX57K2kmGcZN6r
8A57a0UxSybALdC7L6xCd6B5urOwjSmgbY5S60fZNqTpzJoIOGATZSfAlY9RT3+YDW6F9cAsDln9
E4AseCETvuVV0QFnFPWRSXIKrl0eV+hdhXnCWLQTUwgU2afRx0WEIJETdXGd10XhILdZfSqj7sm2
MGj5lE/Xjl4Wxh+mFTRfCyqLDktQVttBRheYvuU286a3LrSQOlvNJkNuYQ0RBST+MAodKahb3Kyl
QeJ3j+Dw9o7K39PQenEMOY14I+apJYg4PBLBSF+AnFxaSEgJNG0hfLnvsg3E5uS24d/kjrlGwvcH
zVVoURUgawqZCjr2NY3v39Q2/brGrgYqgfneO11zZhs083sbPtDMjMRvyu+c9CLKmILtDKPAtd0V
MlDTEgNWknn7nlM3DYrU3oAVYsZn3sqYNqML8wm4QSwpZznymLZwfz9nmFy1R3GJWvmDYyGKkeVD
OVwEOuNMaPmntPaazUS3p86Ujfj5K2l077OXia3AkripC1JgF+I16mwHc/NWIWP57yIk2wi6/vKm
oCG1fZKm0T/+SffoxzJeAloip6603zRyoi6nZDVPCQf6ne3frNMJNTjpwzrY/ffHlv/hsQnRljwo
7gFEsX/KHuvd0Stp9Renxky8y4iOEQ9kJ3jmkD5I776Wy7NCLbLM9htxyudwmi6mCmMs+hyFMVgC
IE6cIxgpD3ddEZ5nvLh/I0tTfxGFhZZt+V5I2HjoOAwN/yjSqmCKof/OuWxw1TCopUAM+n7asAxT
TC6mvVaRV9goHcK8QVeFZKyd8g8j5khTPkVylslqLmBDUxGjNXh3PJosQYH6E8bje9aV7wWtQq6J
gys5lIGF/Fb3KYfbx6sEMbZM3W7agUPr3rdfsgUixBxTFF51GpQJHwyCFUiXhOxnCnmZFw2MC3qp
6wz0l2cZOIlEqM4obu6KO8Dnp2nBVVx64/NSJr/Sanr4Gqri2RRs9HneVTc9F10/bt35szRNxlS1
Z6/ifJu8gzvFuOEsL8WcnP77FWH/OQQUHo+FkU+SQeb7lvqLYLWBdSkCWh+nVOVgUy13j0aV6tfo
TTqzkrm9UUWVzZkeDeTPail3WaHkvT26B8xoNdsBHeXATzkZGwIlavLp1I8CogQ790Ko7GEtC7+8
JDH9ky6EJBMxAG7s+nbtw/IwWutHuQoYg6hSDqpdSBU3nwkW0a0TJ9syeY97gRDOpl+d8tGZgWKV
0iTLJtZ+EkY2FhqVjVNy6pI0RJ1MnhrfeOfLTd3RblNsoftseJwSBlO5jXsDB/4Xf6UiZqb9XkpI
GynOomZh5eki/1sx+JwKzZ8D/qLPT9e/0eJXkU1gFmAR2EDoyL74UYbXdn1ZSk4KIBqm9JhY1buW
tBtLBxgEDBXXwOUrg/LPHN+MRlIoYpX1ykGPfhUdH5fWXC67W0GTCw0DrxrIxPO1196I+t7183PS
iF+15PKpKng1deR9hZe4TUlbYzCSU2BZ6Mr6uEfIUkPr66ejKKWChtM2B8Yl2UZkpKC9SydbLhOy
KQIPvTePP2RCcInr6bs7JYbFcIhcfec0uLCMSECl7BPGd+504ltccp+bp9qe4zr5JXBY6bweHxZV
BBtbW4gB9PzmwD5Z5rZhxjV0l4LYjr+5XP/DjgJeSNkWTgAvJCT4j0tDrNGYuKLPT455yWY3AMk7
cYYLf4oBUFBG0UpiEYocWDa1Gd6ZgVltlHSu0TAQcvE3+t2/Kr5DJ2ST8LiPJB1J+aenNCxqUk1q
p6fCi782ZfbI8flsWt/FRFBst5wjozjD7PRmpFdlULxHVvvZCby/eW/+w+LuhOitJRYJF0nkn6Xn
GoRdpIBTnYZkblDecFfpjZX1zRZlCwGPofzRUaqNq/cDw1u9i5Gc96a/oYx+DD3FtodTAFch+GRh
EZRusuzphEVbyBN/o8QNnb9sgq7FmoNC3sTPun/W4XLAdhmDT8lpzrNoJ5iio6zYWWOfbQPQLayz
lPVrofy9x8d2U1k3iYTA4Ftut5f8QxrUtyBtp71OSalFP+FvpelGpWXB0uumO/qs4OkwYOpah2+b
npHk3ppKiseqFptmDPvzlM+v5ZIRML2iipVlF9PicHeh8MK3kFpIWs+yexEYMffXnngMU4WzxnqS
4Mjp9IX7caKxVnxuvCE/FcQyAc9MkwO3xXZAWfmqSnlQZXivkmW9wx4Io4a5hXAAmbqNumQdtw38
iGorbXsFvAyevumLHZFgNFdD68tSINYVzsn0HK9S0YqeWhCKT0R6fVjsEeC4HkfFgkyEz0uYoI2K
nXLZlY44h5b3WOn4A66cPirndEUG1X1AQ7ueAcKoLtmqtSXmsGmei6UyqGlWKxP1derS9Be0p/q3
08f/t0Z9Wppf//rH+88yrXZpP3Tpj+EPBicOvuja/68pwJivfvc/GXfXv/5xh+DsV18PrDy/ea2u
tqjf/tXvtqgg/KdLMrvvmWxd3BzYmP6PLyr0rw4nC+8TMYe2p3gs4JJD8q9/uOE/HdoHHidNXCCS
2+0f/6uv9fWPnH+6Yeh4oe1YRGLzm/9ffFE8zB9vaCtERGVJnzMhz8+S11Pvvx31nSQP8dZxn1aW
qJOWzRRom3NTuyPtjaXnIHejmsH5Fc0JSZ0NJQiXYoc2zf/UZrKMP3zbgZtiJaoWry4YsuBtouHS
f8QLPqT31XdG8XPMAorWbO27y+qAIWNOOHJPtgj+7Rapti+yXc2won/pPH9hUuT1/VsqGQ3vWQYT
fZrboc1PScw+CduqGKMfXqLneMt5JpY3DbiOh1wEDrivSSR0T0FvmRJOz8mtDkMQSW2VUopYQbI0
DyRuYKpn//MkheQIz4RXErOK6aL6Rl0kiDoj+0IxQ/FUvQ3Z0FxoyrGbWrihB/uXJLWt3/a9WGYo
AnHZbJJ2HtR2ZBvuGfLrXsGf0/mYPOgK6Z/YT2A9+55HyxarPyexB428zCB32O/Ih/L4jFwSF4fV
F5a/4UhskgghnZFhkrjP7oSZM3NWwHDAZiHdO4tswArXUf4dzg0Cf+GGRXKHSbTEL1D48AtPlusW
JkctIRKIM2QYfQVYiIzTIqm8YSTvlI5xaQPCnWYn241h6TEXU/4SPuo18adXZwpa54W/GDY/FSnq
GDGn4geC47U/9nlLDlwGZz89DB7l0nbxQBzhM9BoD8IpugciUm8lk/5Ple3htra9Kt63Gb1EEy1R
B4hZCTDKXek+4SZ1YCcyQ285K9YMmPs28l+13xD5QU7rMD9BbwFMmogsy3ZSLpZ96TpeaowoJc/1
zu6l2+zdFfHh4zr3XrpP1QJYuGv7Ru2YUDNEQrBSM+jRWMoWZDZj9cjUSgQI2CanR5W4ToAdgYHj
Sy7rEKiMn3Y+B9YxjVNxU8bKYX2Wyoq3btNg5ttVauRApsN+YmuWPnOfLJhaD4VpQZpJZPVlfB+j
YpCnLO3NhiJVb903zWi/ZG4js+OUe1N7Vwx9HN+JOSb7svJEKE9LS4F1iVhRyJfQsdJrvk+thk8F
QUjeT/cQUpGpLy1JdnJML/kaiy8kLi0vI2z3Z7vr472IUm/b5+70aPlLfMsdkG2bwfMebHxuEMqG
Iv2JEzf/JLAbE2hLppQnp/R7O6oYvZjEW80A6WSC5fDdldVRNoAyfMHbvAaIsTerVYFAJxbkxu3s
9i6NW2vLZuY8iHwVuzAV86eCgf8RsR58Mr/1b+cEPBtlGOoJUuRh0EHR7bx4elFtjLF68JZtmdnZ
iaQGODXAG94sWKDJBjChd9+vzi+3nBCu9EV374rRfeJoGD1NIz3UyrYrOFZjzPvRJ1u6h/0THgf9
fSzs5qyt1HlJkC+Sfan95C4oZv5i0aojPRv7S1n1gHIRf57Vwq1SMC44QAypTzmkDNj+QQVdP43z
k2Aksu/g/d0i4kfi1NZ2xgbcBw9E2lXfqtmFAqXD+FGpzj/qLgM7ypEduHxKJNUyd3CwZX9ydVM9
MYtXOwxi3Z3DpXgk5Hs9ANn3Hkc3Eu8yXWZ+Vd1gN2mGxwCn2QGpxXIo/Gx8WLO4OKsMDSrpH1i+
vdR9tDyATPTb3PI+p+1MmFpmfZQWQOVOl/29zQwn3ChjsmWOURKj1q/is9Ws/d2AnZNhGNCFEcNQ
3jwmTuE/hURxwWWY4510Sn8XOyj1gVswIq6lu5Jj6MB2tMZhI2GUbLWNQXBlBnYAVmKjlIhQOQ1L
s5yimEAISfl+zEtmdUHvMZcqDYYp1T6pXbT5fmhbZlwhFsutpZMXNAHqvpu9/r5uk5oosKo/ybTx
zlGZz2fZDOLg5pkgc9dxLm1qmwnjRIgI/fA7kcmC3WqpjgGxSvzbkICnCIlqN8HBzdc2vbUopQ4w
amhiSac5klWudihgYfT4qrsPuoH4wKVJ0LcVy12iA7R40uLYtc4zMCqR7cOasyhetGGbldxjylVQ
gbmVjjpx/buiRJsb9BoyRpB5Nxzo27sB5OoRj9D8RK5Zd897AFHSqQC15QiRjrTikC83Nu6oZZX7
MCK9Y+la1AoScIFVZumu6tzkIGK7Orfgmna2igZC9xrNwGLRlyQvTb3rocRm3dzPse8gtRjt06rG
6A5ewHhYiFvasiGgBeWOPrjxGh3bBsJiRPTe3bB08idN2e7ey3pmW77HJD+oy2PAJG3b5AaMXKLs
C4JpPoucWMgM9yP6W6fdOz64DbUs4zkRAOGqUpNB5aD/ZZRjnUudhZ99v1Sv5FXJB4FlZseG6R+n
MGPSPAwuTSogmNzeLKLDQhrkwG7ReMlyaHGLf5DdEd/YpAce4OB2z0GwMNbwtL3Pph6lLjI7tFir
s8vXgEbkokg5QgB+0SAadqQYTBAWCF4TuhzvbVYOaNeZCXRUcHvnMT5mLv3/igbrvrQwiXoiwVdV
40Y5pTGuu7SCZDb2TX9n6tJdaTsaDjI5LnMYOTsHYMI+1CNynLWYIEHUgOrYcK19C3xvVyqEWx4U
x7Mm2pA0WZtoXHKMdn6YAaGzuTNKt1qYuSBhnquQazjtOlCCGawggKrEpFEBJLRK2EAmkKvsdzs7
tqB7NcBXoe0DTp8j1BgZ+Q6byRuyfTZa7KGdVdymi9bPQtAeBTtcnVbbULKXdDiAzOBjb9cI6h/L
DMgScfLD3kNKjfkprZRmJmCmQu6S9+9114B/tUao2PXsuAhr9ORvRdskTzR7mnMRkGyMza3vPjeQ
ZQ8OoVP3Lv2W4pC7FLu7DD2OPPQ5LsA7co3+N3dntts40mbbV+kXYIFDcLqVqImyLFnyfEPYaSeD
8zw+fS+6s9FVf+Pg4AB9c/pGqHJmOp0SGYzY395rt1TvMVMgyKZZjrkftXGY7xzeJKJdFWfWxxHY
CcxePGKtJ+pyOPFQT4u1oS2cS0uQ3lxlld5F21i4WqWvsMyAdSqhrnbKpN51tiM+w7kXOgfin639
//Qp6P8j9MMi7CPR/p/PN7flyPFv64+6SKP8H4ecP3/0zyHHdv4y+VY22XE0yb+zHxzjr0UsIL9t
s2nRneU89eeMY5h/QZDQTEc3DEv844xj6H+pwlFNTk0WqpGB1P6fAIw/wez/IHcAxPjz/39HI+iG
/q/pYdc2VZB7bMJUy+Dg9C/CdBfpTOhjHuo18/edBinwLqq6x0xwE9rjSz30zbVvKkB3Y997Umjm
XTwd+5mFtTMtZ3e2M1yE0EKze7t6CGxIMO7szhB+mbsXuN6EDIJNMN1PdQkYX3V/xXFqr5Q5gYRF
Tw1AItpGowjpCw85Cs69k6XxzU3UDU4J42kKFn/taChbDSK3N1otmP7E2LVqWODPc5x1WkP15YYo
mHP280a12fyaOCL3epGSYR7drc2474jKhCkJFyvKxEbjB4W5w1PUrcv8wK7Fd0Y4SbU6VAyeQ3eH
BWSTTMLdBm1IZhH/KZOGbdOU6c3WcAVlvWHtIbLu2aWQEI208qjSm21UkMAzCk138PyfaPsgwpPG
KKHmrhudiLpE8suTOzRvCn6MVVNj/ohjd6ukkbgPgKWuMCW5vjXkX3VCEWdetJPXFzojwqQjBKiN
FLVYJsTGqHlNCxSjXpHPbZrvYxz8KyOqjJ1buQedq4rOR1vz08H4rJsoYd5Q5QctPNicOB7dCvxQ
EVUHengFFCHc7bTU77tAD31N9OE62GTQ3j7mvqGa6gnd0j0CyOPpQmjYYPvEZBHovqWmzgkfWwgJ
h/xQdqVck2ofpRFngqnZoXGZkiYSf2QQEqc2OwVk5ZTyYG6j+7hHZFfd8qmns3ZrdFOFU1aad2mJ
gVdK3JZ9cBc0NKgPAckIAMTs9QSl84X2kpcIPWptP48FRw2yOZ03Bap9RZr30p6uz6DqpoNVWMOa
51C8mQb6Qy12ZDP9C88BbeBMIo0Dg+aroCNiW9Gi57B2b+i4uqiBFRwNsOHEgGgAmqQ1U1LI2XBs
zYfaNpIrb6inICOD+hse8XDB+HXVFvKdnAnDxJYHnpk5ZVJQxIoLZxvWXxr/3BXpffvCJo0tjIGw
qpUf5KziuzTo8welR+UVgLXXtd5bLzIy90M8sXFg4uwVdnr+ccgmY0ldb8ielPriUyZtBXLeIx7N
kqb27OrkFPF27Y1C3tmfarlxZCiPbKHuXFgrfrTsRCrbsB+CstmXiBQwfMM9oK36LhoZ3RqtMA5y
1g5xSttayzhrDdgYTL9Ju0irzA9V0Sd7yI7Vcf6KlWL27Qj3VJ5lN4tONz2NpgeQg19Z52SezhiV
z5XSH7h8+VZWbkBhDjFRLcJbWjG0cJAAPKXMhz3za+2oB/R9vnPQfqyimu74wMviytzxQcmByeEU
O3ewzYBia42ycmgJ8JM6eQJPgvvcdREWcowEeek7BsFEEmpnCochN1vHgnkasF1HWUchBUsixvyk
YV9zFXJOriwHum8LPxjLbpf0VK01o16fh5lJeFttiX/Kx5pQCpjizKFKPFe16D4MbdjLLjZiTbEv
QWE9sgTZl2HofsORJvKfgyuLigzCPbuvOzUPWTNKg20RbgCpCmsXVzVWpgQijWZV1KJE9l3RusEu
deh1nCLMmF0LNVWADcvKavDjyJIgNKd8PXAS3ChxZXhT6WI7NPR3RrNYjqrE3amy+8KGTulHqO+U
ME32MWg5Yrb1t01yYDMOiea1qiI3Q+xkF2/qE+c41AqVeoFO6I2e7gw6P6d4nNvFBBQfsN1llmTK
5lH2G8nmU7jBMwBSUgQabt1IscSueJmUDuSjQxVcXAUBP/d45q0FeTll1yr/zsAbPNWdhqglPPYo
JkJM3NGQkBFEAUbqADQP4/5Qw3bnlA47YzBVgJR9SrCNh4B0WoqLpu+gXFKFFSeFmsKObdtULwD8
EqY1NfBNfg9GsNefAbRjE7OpxPiU2+oSmW5t1J1gSbqRIFfzX7NT+V2hUcOXD7+yJYOlJ+2B82m/
sScSpkWabph5c9RNNXIDOla3JekTVdDmtSWNEE5bfSIpspjPy2ls1jRE9MzdkgUprVdbfvT96MpD
5SQ2AQVlvDiaVKgLPoy1pfqdXfB4mFk4jNpk40vfA8v8KNYzkgVumBcRhU8Y0km9wYQ8YGhjnjd8
mqDoaWVwKNixmuyA+vWmh/OnI9Pgoa4P1ij6azNBuEvMB0cV0QWrgea5LSQNQa+092M/bvBM1ezY
oUpwa9aZEXrdrGyYUp+MYDRXfW67Wy2hOonI4lqhBdVPNfxerqBea06z1gP86fQmdmCbbTmluOre
yUk+kTH3Bkw6q1lsFFa6XaE6BICryacbM7/PhKCuIMsIrcFW32RMnygoAzVgkq/d4LbBb0V+lIzk
tHcXbPNs1C8GSZq93iJTanmUc8LJP0Ayr0d6GA4z4gB+33lpKBi5SrjA0mpxtNuNeyhKNAfGFmOm
7LMRJJEM530ziy+m3/I0xxJXCxEypp+/p8yhF6GBdJi9avZQXrM+fCmq+VdOLnAzt1wz2RRRamM2
ZwA6qUIxboRqoyi+1tVvxFWqPZ4PeoDhhHggNShNa2xr59pzdtP09pAESrOKWL+3lRnol4B/gFE7
2oNLPXWcK9HrBFtobIK9o+M/1+mAoUV3DHzTCnFS9eLmRONDk2vytYf6TrUdbZRxZz46gfLEskQ9
lmxfbC38kqJHak0gJdtRR/kyO5h12BbqPkFKpVqhS2+CYxPtopwkKuQzIrsg6GJM8K+jNb3rU9ve
EyFnbgSDONTFR6+GjjfYQ3BsLe3eqSJmV/A2Vo3V2h94mV6DMviQgG8PqsjEY95hmCzC1IYNPovF
NPTSc1pdYd/rtwBSwiuqK5k/xpr7eUq1TUuSmMP1mPgdXmjqZfqT0WNC1me4ZNRIcCiX3wD/lyx3
Hd+SAEtYD6mKwIxhnuOB98MUhQWvRAebXslDmQziNxBnlsb0btCnb+mod7a0ywPlrPggVII3Faya
QSYT0UlqO+tJy33CMdz5XXtn5dckq6kulaXvTm796LZcxMwc+l9jYWHTqK6RgyAAlaCh8YnDeVHc
eKtU8iMRwlprLIrPnN3hRg+PDqnGKLSB3FcO/NnIpLGE47k5RvLRii/LPqvP5i01KtbOljmWhax6
4tm7teowOdgV0d1ONa9d2Vz04RAUtfPuBALujja7txk36UYWc36K2K6yVhN6TmcohVHwrfPwX4u2
ULwyN2ZPWS4c5AaQ0EWo4AGA+0qY7XfcIBPJVlj7LFcvjmSX1LyIway/jM59C/QyelVl4MCtLnnA
oXkkM5KKQUbcCotn5JzGy8MS6jOVy5smY/w40nr/FlygV5wg547fFH8Akpfz29QYN8U2PxtgQdfc
6A8T43niEKwgjpHugK7iT3Kis8Zlybx3aHfW8GoOGq15JrtSRg7lhpb6+jto+Rxt4iFnpxdHCmnJ
pyu/DaYvx4pUCydzwreKNQ60Z1sUAtqJgFxBORw4gpb6jiC6WMLLULCfnU747OOkNxBaPhcBdkBt
SL5KZ5FfBm3aF8H4UhXNpioVCmOn2X1L4EQGFT9+jANlb9YjMSbxHDgOYCtV/z1kRF3Z97SevXhC
gUHnW44JXwYFPomld8e8oUtBJSaCrTB6/mkn5ugxrxCnMs9c/szPHxwWMynSJeP+ZXzBDv1WDgqx
7iIh+70r4nQ+Nqp8ZmxAyVE/fjkmaapYR4VOYbyuBid4thafOxuP3u/CcPiPF9bnA8bpB6XVVa+A
tODL6ODYXHF6bN0XWg8WIKpPhAugmJSAGLClD/7Py7AYjqN+eNMQIUkLkeg0VJLoDIIIQdSb3ioG
Pwktd532dLTM4ZJ9mcIZo1oLFL+WduUH1Kd5SUl0virjF22ak23XVvdKY0c7zRxzoAZY9SOdlNLQ
dMfQZnSEgttw4qzQJNVu8nWHosKBveXGoKxjsSR+Ar9QNshqYGtT4AN90D5WIzWRjRNxppvDbain
FDBPdu+1k3yg5M7aEvpwDmxP5sq+Fj31wvLTSvrkrv2SvRtyfojPmUmKAv+PS7SpORZjGh4CTLV3
IzVFOWOvpIXFDQBFnoity22ekIwwnfiMh5DRlIw3YRZjJgeud+rn9LmQOP3oI4iuCclfrWI01rls
kGUSX7XM3pVm9U0lhXpTYgrFhlhBlMvhgiRBPHnR3L8pg5KtUYfVbRI6r7lOaKxoB7HDl9sN3JJN
3Eg/JrXQDkZ7m2PXBYTlvMVjsYegL/dqnr52qf0mYmvXltqdPchPaWKqTzLxooA/pQe5Imy3Ciqt
X+sxD60+mM9dO70xAtrOKiG+AYysUykG/a2B7ywrmyQf7OL/5GByTPLYF+l9GpmrIGO+SDmcMNVp
h1tsV8u+34PoGOgDAF49OYGPc4qt8Wyy3eUMuKqT2Np3VUnLPbCZcFTPwiIbEph3/ZKhMLrqo0dk
XXeReVWaIeavLVXaCLPkGMnnZHDwzhkX7l28AslLYOBKcNvM10b1nhkeaKz6/PONinnU9lWZ7Kug
9gWj1L1RGhrTqXpl2vOLHuKACgruY1k7HAt7TCNDQSmGuVx+XZINnIKQD5Ya+sB19UNQq9yl2bSj
+wnnBPmUenCpkE+Ucz+M6xYYzsGdKDKxM6aVP6GXZskKaKnee5HrNB7NfjcWnge4vuxxMjaRWaBH
HkVhzbhBPiSsmJ0hkdV0PlOEdS7HWAMubSh+V4XhkYlRcFBgWHQcemvX7mgqotZ+orzGGSeHfid7
pJhqpBtoeSMzRUPWLZxHTlYgzZc8S8zmzXclgRT6nI9lKZy1CLFoqRq2s2lZ09xuuIk5e0ut9ozU
yJBvGCYPNjQWtdp51Koi2+euPWxp8SMLIMNf7IZq9vVhhFnJxGJtPg0os57bK5DS17HWXTVq3jYJ
gIwVhdvM0NJ7FSTxhoajeM3j9Vm1JklqXp5CO/3Ca0TWvKdYRlF3QILE4lPsOB9IcgwiKf2kG3ei
L9HC1eDJHiLpddr0PeRvTTVmN53u69l9zkYcazo0jQGvIrMv8p/GxHAhlecMvvWSQx+8USkOXdrQ
TD5qS6vkp1Zpe5heHsFHe9fqziUOtfdO8xo6kg+Y/99aNEC/gMhjTrO9Av4S7wtS4kFDhCFGIDe0
DxdFAm8wMItmMjchNVMrGqfHdUhdHVT00303uQTrUcqW8CtZ9O2AMhY64dFqHEosG5j+FWySApA1
Rn0i1CHx/C4xhnM7SqbJaqzDNGaaEVE3p7PVX7fL1FNNaSxGr/cLsaEaDAk7ABlnal8D6WUktOUM
gDLCdWkdAyW0V0Qs+01haNWZpMxXbBZPaomMPpPirzJz9pqxMNdDglkc5qm9UUQozzbDXHSaIfH6
Tu+8gGKUVUKgnJ6UidgkJ+CKy3pfU4xdzuklySnsHYtv8qHQtWW4j+zeWVObfS6f5NLKMlY4Jetn
Fxsh8KH00rgUpzXRuy6VgllHSgoTzgeo7yfZsqAVSCGzfs99vY2n0s/G7LtsuRx0Ut0iqKBj1cNJ
KuRisyDxRvK9cz9RrF3mHyqBg6qybpUaL8Si1ksCAxyBUMeVKZaC4XHfYzxZ2G/3ENtZrzjG2ZZJ
3nY+wWTmuVCwZzGIAHP+iMSXE8svdEP83jeSzt0mMQw+oPo1sZK3wVrwwAdR88lpOBaF3e3MwHyQ
If/guk8/Cqmd+hFGEbx1mPxLt40ClyvYh2r+5dTVYVwQfsyD/IB6ZBUsFhN+UoOZavUU1qoHsSQ1
OFQd1Vi5lISsUXvOtE08Rn15cyQ+NFb4bcz+hs3RlXukDalMiiBCAQRgW2m9hKAoGNqsBBIFjLgr
ApMf6cpnFBjWaulWZ/ZFrAVio2CZD9twH9CzoQFPYVFTVvCML3ULKcQdWXF7QcCieJnd+tc8iG/M
Lk+ZsDYz9fEYA56bwNq7+fgroviejuvppETGpzJWt3kAjRNHX72qXe158FS3P8BwfGN4nS341WhF
15jXdenHqFBOjm/iS2sLguMttw+fAweVe6Ejm3JMOLiRRe4i1MifmYepTA4hGRm3AYNTtm9FZT4O
nAIG8JZ0Ax9SCiebXmDWNVazVHYZo15pF6iuEHMI6Rp8oJKLu9TitaIaXwyRPdTRGXdMZCPb0Nhi
FfyMQXO1OYWQ0OSXHKWi1LnxJqf8RAa+yIPIvgrcvbSGnox64MGqAr2ZB7wzqZhORVt9tro4BuZ0
KAYTWWXMn0eT+AhYNzrm2Ze1KrpnkX5P4pArAVc4qR7CENl+EjQvOl91MLxhkE9hXLF/hA++scr8
XM3lUTEuqdi0SvWc828vkvbick0BlMqqyAugfVW0WFHwEOjA6BmLQoRvDXRcnSCeSYyUFJtdrEZI
UcCdGgD2HXtraSq3XC6tobF4ToynJHF810T/YGC7mtGgW1zsiKEjaJOEY1TiPpFNYW7lzG/SyfBL
B8Z8MGKMxQlqCzUCv5vcuG9Ne+L2dA8Q9Dd629EfBOb9VBXfEzoY1ZAbItPGLu8cZW9112qmpZD6
JonGwYwP3JvAZPRsdlc6pamvB3ZyaF15ChL6hThLbtM5yClMjc4ZbQTcbCrvCT2xkcLSi9HcYiQ9
7OqeOl5NYlKeg/EzTEjIYQquI3n8gY9yCk/XWjaQma59ioG6Y8poQu5FidG9V2k5qILQwzcR7ZQa
WUqU3HULM5AZereaXZ54TsMZs5bgRxhRIlXBsbhTuK30FERilBGZTTWsK3YpDgLUwmrMOjaeODGI
iX5YkgqRUa2WniuqR7j0VyZZRYb35K30yKSuJdkZVFDPugLVzISEktk+QBr2QF206nrzKdR4l/HQ
mNpHnv6qlj4IRzIhqLGc6jSXHDEea2sANcMhLsJ8m4ZqynJdbzUmvdALdPYYGrqkITYyZ6eV9zFQ
VT26zjHEQsUV7SGsED8pBOOkHiobGUiAd2a5r3tgDeZ57n6pJc6eYS4wkbA+C1NqW0inhTf0/eOk
g61TlOtcwrFobCQJOERyg6MDC/+S1cMWnaQQOqMyGXc8F8VeHzvFE23SEOO3aQEP8ucJFa4Ow0fm
1iYB/uglIWG2MgdxxtZ3WSanu8hyL2olHqmBITXgUGSGtVQn9gZ5p+3Na9nE9WGSxKIxsn2SK4bt
hh1HNCHrToiuWuhUojTNzUlbh9UArwW9lvQKc5hk1JxTRo8CtCIqTH4doX5bz9ydEN9J7uE6WFF4
6l4o/dmaGru1Kay4UgL1jjRVT42gvk/anD2K4/zOY5eOWtYqRug5yWBrzyx4Ao/wUk9KeRGhtdJq
LsMWh1mXRs1GzdqNpEOFKNUzG9x6bRN69HU0EXYg6S8S5wBF9KcwsatD4nIIM136l9Vwfm/MzOK6
Nor7fimdTKunDBwSSVtwfGTcOeQNJV6I4AM3VooAiOmmxxuDKgXfKOXbJj3n7ap/Ru0n0dp9x83k
j0b2NbQ9OCoiq7NivQkrP88hJqSi3FU94Jm4n1/zBj4VrRi30eaHohbYJhEwourX5sB++F23h5uT
I2G42qBuShNBIUy4B/K52nKqqEAwZLAVPdENvNUhXaz1ROgMcF0s8nSvjc1es5duUdyNguwaHIl1
U98CJJ2I0fvKjjnAqToJdmxVGDVujRGc2RYg/c/uBhkT2nZswPeiyQTAC2dNjClAIhDrje461SLx
XBstndTYh+Q3JyL8nU1f5lSfbDWgc7tk7Eew7UpPKOwPNt8C03J8X2b1ez20XLHpm8l21xrHu0jS
ETyiuyvlhBhmA9kz+kuynA2MecN25tRmL9bI5BAwIHsutfqe055jSsYpBbnL2CVq96CPwwvTxQ0w
H6/WbV9xu98zb0lvim9npKVHLfkuQ7jPuPYi48MImo2eZF+Z5o2h+1BM0L40vVzb7nCnqxbT16DF
BWU91KAO5yaB85ZsbCs8VVHz3tjJpi6aZ3Z5Yht1zn032ifFisHRcWqltzt97Lv2tTQDf/letZmc
cvAG7Fh3rfFaEQJmYsFha/Q1nq2RGHZgrI5hdq7s/NXVp8ugWle3a7w22Flz/6rr9h2fJJZMYJlw
HTDjN6bNPoXVB98uaUudJXJFFs2rC3OTskjV7XI+UcnwFfMC8phIjLBURpl2c6b5MWry1xGho8UN
Otr9XWaVRwMYUyoeedc87tIDiLINDc9Myd2zOXTn5fPqFlh8Fp/5K+9BqNDG/gAg4n0oUbXmmLZT
q+OsPQKToX50RZltQF+UMVHHpac1j5aMJ6NAWy+NukKmrx5gHbxUMK9E3fAE0K+6BU6sNVexNV8s
nDMgR7aMs99iE99mEVcPjfuQa9Z9NclDDcvDkukuZ1u8woz5HHUYL03VD7r8VNU4ZctEeRxzOg7d
4QGnzYg+6DKswZi/S9P4eVTGL6aK65RybwyT4cXokqvq5BZaeL8f2/ooUuYGjSI8GuYEeQRxrmih
jjv5VaQMXGVFdHOMntGeJSth3a+IputrS9XPcKXEO8LWMZ2A4eREvd0+3qtuSH2yTpXmzEZ/Ceqj
Q11CWlRarhFFm06R0HZRLLERyUc9ZuOtGNu5nXZJQzFCoGzNpAbsxNSlpKGwHJkqaQAtghCkTHcL
EIFbhTOtSzeqKJjbuLAxCiBRUX5bLvxWAUaXonrwTCv6e2rDKD+gqNewX9NEHmvFvU8T4pyt88Sg
/XVIAPCZBKzHluWqUl80UsokdX/TBxvysG4eJm75lUaH1qroB2U9aPmRrcdd1YuDrtbU+2ikXoNH
HfUBLypqgn4/0qJGg+AH4+u3ZnT2GoEbMhLZzh5+0aPh5Yw9Bd0vNRsXhRXVaZXPWWu+ukw8Tbrz
1Eh0d8SIL9Coj1NibRRFP1ht9cwc831mr9gF76oZPIi5+Z1U8inPk21iJg/MnA9DNq8T+DLO0pqc
x2dIfEpRPVqy8xhSEe5IP3WVObBl3PIQY7HZ/UKG2c+tN3WA9hT1WqfNW8Zdr+TlHcjWV70c3oZW
oVZVGDBn7T0V3peZEaxRMPsO9XpbJTyAsoJ0r+tLOwam3RwcK3zSDY1SRlrPHeeLnxUjuAQ5Ve+K
7Ellkmbx/Ky07BKPj8yXvoPJua9C/b5Jk3eKIlehHe+JZ98R2793LDwnSn6aDXGsjfI7AnBZJ/3R
VLpXg5vKAlBiTdTERsxME/UhbSL84bqf1timYw64HYsJN9iLqZg02OKNR2ws7QXyWN5L290bPcMU
tR3OwGLPg1777WzcK5mG/Mzz0glp2kqo0B0eEZduIBUDAKvhtYBFGk7zpi24tFk9TfLcE5W3QUZt
Ucn56UpWG/c9QFOkSKtrwfwvp6+63qS+Ottnc9Jh2pGF5aA9yfVysQR6dgnCixbQDV46VNyiX7HO
LI2gTQ1FN0e0ylNEOgzcUwCCsAa0Ep5Fn+6h/z1qwtn0xrS2CxNKc1FtWrU8g7LYdPaNhsWDSbAf
m8wJK+urOdEdnY1IQPZ0s61FjRk6lLSabmxxiicdNkj1aRD2DOtyR8fkXcAUlTT1fZY071kXXSkg
ciWOOcO2XybnPQC+PJrjr0IpmaRo+n3bJNdg7czj06ARhe+2fd3cDU3zKsX0htVykyXus3S45Qj+
pKJpf016dBKo4IxFdqW6FIrpbKeMujiMeFkjJdwnGDAZjTHZwBdDLdJxcNHiqC8YaW+M5bwLSDHS
0o5H0eBjGkrQKqOFH1OROsnufAsCmyiauNE/Enq9rT0x3Tq5OSC10PY54+wjkT6Lntt+mEO+O4Dr
BctlNPtcq7n8EJ5McWHP+z3x64HmbFx32o7a2aroY8KVGRpw4KKXZqhvFhQKl20E0wHkcrkullIy
8O2KIhGoTXeDi5kgue0nk/WgGjT3VvIkNXThmtzbavkLM6Hd7MyMPGCfdxBIr67MfY4deyKcTzpO
/LYvnm0il/PJ1EAvU8DJOUTSpG46R0Uyf15+05hVL50dctyLvvVGtitcrI+FXj50cgt8miwYLTs3
OmLuRDd7SeZ+6k0Aq8owr+o88ySn/YwDHGHGGGV4bBgjzs/U4O1i4C2lQoYictaWQBRRakRuNjsg
TnUEZqoDT6B4ilUy8TgYh31t92c3sJAJxSEYmvOk2KcpNA4UXNGLbBzEa98hYk+P/QyhJQJM4nRn
Eb2Fi5Q5FN/x4Hyith6snBmoVFfA1T4r94kRzT4M0u9AOKdABvF6IrjsqM3HHFjXIIPi0cmDk6Pg
wG7lL9BXoLO8aWaJLLNkh4S3pmj1PWea5plMyNO08LWEMAQeLrGZeWqt7dxWPJux6jpuM6wL2AaY
QAHwN1AAxkx/W5bMsBlfrazK10x/rLXSnGEUGms3Vis/KeCesjzimjiZMPVgcvU+bNofT+P/tLHz
f13zl2Zhh/x5q+g7+9Mt9o9425FQW/crmf6ebvvzh/4YPx3tL5f9ERlaZMB/+D7dv0wbn5dmki0C
SmnQUPOfvk/3L03Qrq6qqmFZBM4wa/7JthkW2TaHWK6JMxUZ2fx/6vwy8Jb+E9hAj4xFsT0sApeK
6J/c7d+jbRb0c2cO4OQjweVMK1ZJVWpehyMTz0RwgovgMwUh72yLx6wEIjI7ObOj8SFSUj8mKn3I
W3ZwLlmOrQrUfJW6xbjBkDFD9685CxNd99oyU9fpYspIGNqzUwUAChhWtfDoBVRmMEuklrMavmt8
R1o3/19izMix//3fyTtlqo6qWzo23H8NMhN4msxEdywedLO2LkwQSlGS7YOKuF2gulC3HFBWrRva
Huyq2g81vhYWjljbVcMOZU5ZqJGDsM7NgEp2ZW1Cvkpi6l9rZu20iNau0fmdqz1hhWjWWlfcckX9
FDITl5+XNAM3ZLmjuglcdDQrRHgeDpECWs4uccJQSYAJps+KLWPQ4aikBc3qSrePaNXYTPZI9Weg
D0e3SUJ+dvGRGNjOsYa6G37eR0eRmm8tLy5Snp9N61bNVf/npWkH1Z+Swj7MysN/fdm1F+ROBkA5
bg2vQX7YGxFmwZ8XGeEVCSg8WCddyiqzvPSABn0jAEgaFdo2MFs2RpqVxdsiMN4KsAT6d1/IZD2J
kG6ZugWcN1WvhRqRiZGcmmXHe8ZQKGBaqKp+qYRs6y33HtAkQe1xmT4x1DPXTJrmX9rifGqLhzTB
DEI3KZJSll4tYo1+WWSBLywD3llCe0O+/O/cqu7fXn6+ppS214jJ3pdZLneR0VzG5Xc1XH5NOHRo
QlIB9zARGUxp9E10pta2xm+m2HYKD0lt0y/gCr9KewT25b+medb85iVRqn7bah3mKxNcVJjj+kyr
fRkys1pNC5mJTUvvN9wOHk08ODQjlm1hzJQttHTtJmxS1AU9JzWj8SdDe1BbvjSr4J7SsLtzLbte
6bIvYWfxUlqcAYywiI49vgrMvM24Tcru+edLPy9hOPKLgCa2wGoeZlUqOSktZn4/L6XzWysy6stz
xOJQvFO/26Mj31lA9FeVOgKaXOZ9siQQgtlDA6sD/auej5HhdohJxrEu6ru0wTRrRfq7Y72p4J03
hNUA2yld4yN8Nz6YAE7NhvIM0Z1KlsGKD2C5cMxFRN7JgZs57oK6P5Lgyf1wCTkWOHfoYiCQbsXZ
Nlg4d80MjzSbrUOzELawC1hL0OwxjGtjDf0THP+ly7TIr6PklHZZtKtcRmpj5ex1l0QO98YeExqO
lnTEDEBbHhKqpbgcUzgMKi2l0ipVnp1SMYqqp+GQB++d6PAABQ6JR0Aquy4sah8oROWPaoghsdJ5
6o7Fg1JahY9UiJ6CmQRdCmVtsA98XICUMJUiX5I4lBVGv5bxditN4ccut2jWS0K1BbY3fIDk1MRW
uCOH0eaYVJgrSWtR8dx+EO9Q/JEU7+zgZlrYYJ3dHxnkpzsZVbewnDiZGB6HaTZ6Q/5UZbPjlaUK
5g1D58qyKWvInA1hQVJsaflmIPFs9Sz37cpsdgHEEbKhRgH6LNxzFbsMwzRWPK3KoSJb2XZM0vnQ
h7+QdGy/Wl5S98rCMR0Sc4bXD++C3RWLIg/Mai+yfhNUZrWbx+yhsSlgz9SkXkEtDDdZ/shxb6kh
NKnELqZ+nTglo99xNNem1itbo0zPSmNMTEh1xjHhkyxHwx+THJY4ZWJhgukVaCc2uQ0My++4UOmm
DeOto8d3jTYQ80rdV2mLJdSoMWBOn41iKHAGE7mcKIfCYgEJwJQ4EiKqFPTY+mgbNtjd4n2RlQKn
qkoeh7BkLmQ85Xrqz5Oj7NquuocUDp3dCb4n+ybC/D1oWXzxWf9c5riK/TSqm53lZO85FI8NNr/Z
D12YbjVdJp4dNlzCtfWqWDM/pd5vYlu0XA8dGdkmDbxO6oXfhHh9QPuFjf4c0P6wZ524/jt757Ec
uXZt2y+CAmbDddP7JJOmWOwgig4e2PDA/vo7wNKTSucppLj921DGUdGlgVlmzjFd67khKmjVZ/SG
fonghQPihiB3xo3ZkMunasmTWaOujNatiUxSozH3626X4Ntc+UjeV6rq7IsR6UuRI/NM0ALBh4Ws
7a4GO7V3sazUsrM7oPWWA8cXV2iN87Zya1aQHYdXYd2yUaBqdnT05NZPhnJJgtUhlp9s3i/C04xV
2KBpr8dq7xuFfXZsOMl5xxC+7eQq9Ug4kPyENbXuxbAQFlsxK9QgVWpp1jCWSx1PpGlImNouLOrU
rLb65L+NScmOJQ3uVVhD9Qh1rCN2f5XgDS09xdCH3CQhu9smgPiQRlWxA+2xq6cNnOZpl+Q0AoYf
XLMgS1dYGX6YyIHRIZFQYk0+mxnKF9Y1b249Ky1DjNQaa8J1rkHUj7Ne7VPN2SWh3EXWAOxdn7W4
qEdRe6kz0Gd/mVZpDWx21Vi9u7QkIgylIWuyFf7SluVhCKdzmfnVbDEQm17lPI1Je3Jj7Auq0LR7
p5m/PiuqmB+YUi2x3K005z0Ae4vq3WGZY4oVm0I83i2SSbenRYHhRi70vN+1zYYJK9ctlxidoSp+
xjqV2XAbOZkXDvHtZA4Ed4NjVg+OzM6skddtlvnL2oMoUuOYmS9lG6st0cI7+VPR8efSH+QIUu0B
AVvEpu2s+7q+U+SSAc87RKrXF0UanpFeIPc0cs7z7l7X62yrdSj4uv7VbpkcZuy5QwFFGHZytDZE
SgpMa8xIYzRpYU0gQIdGv+XjnzPGCaByuk2FIknoPtoi0OKniortB3EodoRjhFHJgEKpKpoauyPL
ctplnBMbdAUvmS/bpSg0pquNJbbm5KklxIaXBHreOugGYxHljnE3NZl5l0fDVpTBC1mA3lbK4bEa
MMVbvfjKYB+VU9ycUk/fJD4VGTXNvDklHYmd2rRq3MLZJ6Sar5ovLW3FsUOskDBQbj3b2M9q+6Ig
NpPWrfxVNhbtfAvXL3YSfzdiRmAPHVTbMGPyneOXB9UmD+yY2pPrV9xCHgVt886R+cnA9EooHgDJ
BGqgYrY1GCwg/GHZ6OHwOulnMXjTs1fme/B97GdZX9VOw3GK5KJ3pHt0Jb2kn32AVF7mjSpehN2z
3k9n4nJ5bjNDLAqtIR0Dd/nBS61p7buR88vF8Y8nQYU7bMrAR+eNbYrupGPHKN2A1WBsIllMMnSW
PGiyzs+Qh6q2eynr/M0j3Y6ZHLEDzQcf+kNp9fepzfbOz3KoqNEiy/KCXR+b294Xsy3gqfmu8+AE
Zxlbg6loORWmN9VD3jLSaFvYmG6qAAWpuHeVeVWFa8zyUwSqqcaOhDl6GBQ7kMdrKEwJDYMX0DUj
EAHo+znKNRBf516RrLrqCvOs0Qcjwa43ZcvCq438jRl0r2PmUUulUGck02yWpG0zLCMcLr3Wblqe
8ip1GI2EeXNnlEGxMIfQXmVeR2iPxGEaaHv46OjrYpN1Emp5UKldioKs/NFOH1PRQTAunAtUgnrb
AwqAY1g9mYRrjKP7UsjgAU69uUB4/9Y6mgstNq93/vgsC3frjsJj1h9s4UIuCRyC9FpyZNd71Nkw
oK1CLkxmkFbDeMRKWUINwmbYHxnMWdt2w7CPKQSaNgQc7aWXSKT5lDeFlxWbVDWrsPLXXSDk0rab
o4XssKrkxWUxy6yOmbQRqrXo45Mo0AePhVkcDbhbke99loRINuYT95stEH1n5djdlzT7PS5vjtd4
cOaZXb2n5vxyu2zYwNBiFYJAlViTs1+GRy29V5TZt4ZyrLRwZBSxuhksgSHUBfjFwnYV2e+q+Cm7
lhlrQBnUY4nrKExDW95Ib6GK01kuwofPmLHo35H1yEQr3V6UTg/DK/TUvkig301BDUoPJmanK3MB
2m6KGP70hjpy35f3QXpB51qFKSp2ab2BCb3VxDZv8wx7u7QZXE4sRezUuTNbMayHoeI6XLFYj6if
ELOjkgn3Y0KminIAKA+gWBjVslpmY46O1wbXFhizzH8YFi0CWjPFmj5lFSFEBEmgUyUZLQ77NZZh
8joB8i1HnUIy9JKnKivviS0Y9rVxB7OpXtS8ZpvNwha678WvBSlbpX3UpPkBKA/z3NxV2X13GLE5
Bk4cbXE3gEai5R4RdrNxNNYyal7cMryCQjIDND9VThFTR7zoMRcbHYgKrh+VEcjnvwpLmucmXMKf
NGeoh8Kofy3G6hlHWMgUWRuXNVDqBf1Nxh3zs9N2k+WnyMjZInasrgrZGjNZb6Sz024RqsnNWE3e
FhREvlEQhZd1LR7Tan5LuRY6HiSugJWlP6KJLhq29WlOZkjhXBHTYELByrjqGpSKXca+r6tnzYL5
Kyx6lI+GeWWVS9mWGsdKs58yxzrrtfcehAMJNdJdEoRorUVmZus0fU8M1171sf3TnpOZ9ChPKaym
ZYhz8lBQ7+pQ5pDP7iDa7EIL2ZfUieERTrmhNyN7S/QXLo4qpHIMDRIS4vaSFRittEkutfGLZOOf
Q5wS42Eaz37NDGRqAGkP77LF9K1hWrEEtpDBJpKCRT/5I3F5DIa5KDGEACLHlr2JTn7uv5doBqyO
FrFEtLAqu303DMmSOTl7Wy5/AKKPbkf8YPk1kLnxqBFhyBragNe0t1BcrfPcqbd1VrJ1mTGuznSn
OToKBd1eGw2y3ci2KlyzDotjZS88ru9Th55UBkiy6y4WsIqIUYiTeG+ZcYKEl9E0kTfsoGxov+Qa
9MtvrSruSrywKO3alrlqP46kUfj1PbyPJwT+TDDRwTZpepOF/LSc7tOkFxF5ba4xsLjTaz82OEUS
l5N+eM067yGuDSboKWkPBFXVGTsHq/QDxPqvLhW8PmCmL0ZXX+Ktecka/DqCxiFzGY7W1QO/mLIp
4QLWeOmLjhlQpg0A3rEeV7pHkccCJdq07Yjpr/0ZZ0Oxz8PpYEyaiXjRL2h1qaHDk8Psf10Ek0tR
FF46erllMuA5KDKQ+BEKvyTBqKsTiVhWDNsFV3etp7kkpQT2YEhqpE6FbfuyRy3qwWgaUdEoJR91
BAEg0sx1ZCQw/CMEL1mgLvP/8n3mx/6iG1OiIwqZblqoh6bN4TqSXjZJuP8UJFOnEOdHL7giuL9q
JUKiyltgJAbTnS/QXaZUDJwOlAXdAlpNt5K5y+k/v5GpNH94p14q3gzXYeaOscI2MSLqKWpauyFu
jdHjApbOK1AVVj8pUMGhxOQy6BW/wgc4mj6ALmK38KkxC6jgyAJYMgOs3/adTZzNougRtTi2chZm
ru+p7Z+T0t2iaHnyLWdaj773yBYRW0ANfCAqkUxU3MjGAOk0bdGSMxwBmvcBghUuzs3vGZYnxiGY
4PBUQ+GgZ2RdWsw5VDESDvJmcLW0O91EtkKYxcjN8R00IZmmJmQM4VYd/b9JL48mnWidcRc4vG/B
QKBcCkyJjAiE25OYmLtVdOSSfftITs5GdVa8EQAsYa1E4TYgMENaOSpCh6wK8EwrLYpvbOSTZdg3
xJjK5EiqpLWdgojxickNKXkmgfY56410O/rVCWfG+wB7Yx20r3Gk4GK7u7Ltz7UtWKOeuYb0nfZg
Gz7BJ3H+OIVX6Yj1mEOKDnqfbxt2ZhcAeAkY2A2bACb+KwpNq9+odBq+KC0irbrZSYf23h7JzqiU
RdydvqhSz181MPiW/rFG4jLN+2aq/KcRS1MjFLHG3Ci56wmUAnx2dWiRWslFFGUyjjQ6AXyjhH2U
k7Eagi/qqv5C9umtaoNwl6VBeshZ2VRafejqZtf45ckUVPNZ2Y8731BPVjU+BE18bT2hryIn+pRC
bJ2ywcA52TeyYp5FJO4TaON291za4trowHbyHAmGD2MgO8IDfUBbYS97qv4oN295jQAXuWWRB/4K
5/jRH+la1TIvEm4MWfAzoLvBbcqoajzaZHnHUftp1ANdi15wpc33IBJ3vtZe9flcs9AY18WP0qWX
UJhP7b59JxHHQBVpApFEitl2jVz3fvtYF+ZTYDxgaA0XCIq/mnY6e6FHFozWiSVHz7jK8hlKWI/v
OMJ3rnLnSDOCEmoNFarOMqxBU2Dm1hsFG3R6VoZdE75UTryfSIejiWZr2/bxHQBEJ3G+zD69uCVL
H2mEvwisugvoOFnUXp1CfBFX81DOr1kb2ifMKPCbuZB7Og5q1zBxVaP3dROR8Z6Uh6rwzqZPOBc+
+V60HwZRJxnv4kXqZ8zFJrpKuU8pU5dF7QVY6X1j4+qQ4uiDN5mMh81YMzhjvk8HgpQjWkwKadYU
M0JMPNzkVJIVzHbbgPwTo9qK0lbbh5r/ENMrWJXOXTp5RmKhdhklBzZY8v1QES7xP3cYXhUWRUIT
SRPSr2Ehl6j9HbLAoTi0AZCheMJtHy7djJLZIzyVLVjN17uW+BJl/CwnhHG9TKttipijdPNoB7qC
abreHAMH5j0lNiNMhZEXM+ii79K1V9oFE0l6cycnyhsSP9WrTk93GUT1nG4M4v5ovA1zo8fi2bOp
aLSemHiisS4YqQtkAuotk7iKJg6jRYzrgPCpjDFGLyFWVGLjq/QHWkACrJsbCcvWysmj7GEEQDuO
zjprCNCYp0+7qixfyzZ/8uuy3ERT+YGtgmriPnNwDUn4F1NRxzjw+vHkRfVHG4U+/j3ELeU0oq8l
sOdM6DpXRV/9GnN/3IO+FBehOBAqb7rLlVBHn5g3ELnJWbLkb+sQ+/3EPYQraN561yhKaTFYGy9c
S3e3pXTidWaFwzJQGNzqXYZq5RIrkh6UQZBw5zorr9V3+iDOZpfKrZF9kQeb4yIusJlPDCpbSkte
N5kxDQzlDjMK9TTjZl8J3NXlo6mD61AiczaGRv5o3id3k+aDAgnHxwEX2Ko0UI4zHQdG5fRrrnFo
Pgt+Tg7ARAvEdMrp5WpMZmCQZz/4Zh4dYQ8t0XseJArII1Uyl6+pE9vGrd/ifCTJLS5xE9sHV2Z3
WWEkkGGJxJGBbm9dxxnWQeK+1XZFhinOuMKzLqB230ZmP8eqVKAYHKvZjMgsfPQR6Mj7jss9SC6v
bhK0bJB4zZGrYNn8SlJyvXrkpUsaR3VqvPwTVkO2DiymUqZHRyCIaVlqMrtvNEOcHaS4gvH1Jk0M
BJEcve2YydsAemUxOtY+7lHe4sl/DnACHzw5/mqTqjrVhUfdG0rJntzOV3gAFpam69domPbTOA8r
RYc9B2yDibjTjLA31lRxVtLbi2myrjEauW1hwpuwDXfcdS6m4TzyEUSb3ZJQq+k2lcT24fhMMFze
x8VMXTH33Cawp+pktggb/e8XYt0B8kLwMVQJUPBSsczwNXZ22snV+/joei+o6gPM65T4rlapc9dg
9DGt8upLYgpZ89M4b8jm1gFiL/Mw7RHJsmryIiwpY19zhl4r1LKHICMFnsXpidHsrJZBDN3o1Qfg
gls4JTc8zudWOS86d49UdC9kmdvbauATdelB/XbELxp/Vm0u7qXZPdEu4y/zvnrFghJg+cKegzMl
Lf2op8Mh1LpyPZHsDY6mu4kyvGN0NGy5FJK+3XoPRU8GrK28x8AvoqVZlsN9M8SfuDl3yIBh+eGH
3SH7esZmxMCLUxJd/q8itbztvC1cxcNor2Pdf8F68Gi0RXuFMNGQBsPtz5rClzCg49BTcY/kH7JV
HPUswUyBlDr+IdkSbMLpR6jSYxsyRFXS/dkZ1q1JolXkW3gsMnzHQ2dbZyqIzqM2DAt08nFR3SeW
PtAD4fMx3H5nemLa98PJbZljZnMugPQGsYiC5uCmabSuTfRCrhGdx2Ha2TB11p5sKtgV0BUhZpJm
nKtdmdob2VYh5M/hMpiKc7K62AfwmmTHBlXNIUjPCcP5JM8pa4lbg3QEExoV89xNRum4UrgkUT67
eAyi5lNoPM8I/UrZo9B0dHEG/CBWvafe8waJR+fhyAvKY+FXL2Kw8GoBD+lyZ1NqGP4rq0Fb3zl3
NrI8lktCrUwjcVjkGWQnp1TlUTET6zGglvbChSGT68FXUBL17bKzMzoxMa9LL3i032muom2CI8x1
/F+jNC22MyU5ViUu4jBO9m79SdJ8ssIhgNLX9NEQacK92MEd2ARx0ivM4ikNXjohEuLUu3p+9xqO
ybJvJgzhmvejyntMPUN0Stl246pn24nieYPUCVNjVbP3QBqptTp+y5psa9rmddUEsNYdfWW1GUrq
dtpLECWLvqf6G8T46NqvaaQucS6yDeu37mDYAsMJ8H5sVRvXnyDN67azC3PW0lbTbDTwEvtWyWIF
X+eh0+Jn2Q07X0xiwWAxW/Uw75Kc8UwCIm5pKo+swCYSmzRgXe8QX7D6WTKq/hH1gp9uunWt9z6s
GVieuS6HI8Q6sKdFR1Q7slQ5wHBIy1NuDNiV47LZR1VlrMx4ANETOvv0sc1StU7wEJMBiziZg2TT
gi7hQkWs05QgZ5pQ4iDk2o1xba6qWZ+DE2CLmIHNjR6/UzaoVevFwFRd6z6tgmYVM25eALtQO9nj
A0jc/JZqA8W9DcZwUB169wozTF2mH6EogCi02q2FjM/74oZ3LrjEtdcTyp0R9V5n9/hInKuKcbYX
yr3ZOXcDP1YXQUPIRbtb9sJ1D8I132HSYaUaPbKSTTPEUXCtu6+A2vxemYV/aTS1hiLR8rTxbaYE
yGCP43C7L93xweqnatcGjOWG0GqunW685ROYlhjjaNP13ZKK/wT3iTFf1kbn2bHqVMVKF0P1XDtq
aYSZCabUuBZZuq3RPmc9PK3O/0yjXwOg/VznbJIC6XOIT9YtxS4cqAE7YxBbSLA1KkMoXBA93a0R
2WtcDf6qLRNvJUSTHT1Est2PRMkv8jQpkVv8M7X107fL4sNy8oNNwslUz2I5l5wbq9u6yqi2mHoW
xAplR4ViXGpjtFG2S1MUUHpjr+Sdgn3J5SJHQbPUFIDLviRsp461RTYMN8LuUEaQiBnaMFXmcAya
vvDNnRIcRD2EP/J0z0CmGMNPfrqJp/4EJCPaJGN+6rqUpDAaB9YbhBtNobbPZNcfjVRtuzmjrhtf
6qJp9jq10bLV4vXoRPopzcs5roW5niy7cIX1tT0OyPxoSV0+qUl7ZWQMJiBX985AAmM/qDeqDSBi
9S8yrpJli5s7aAsy6qD4zX33sDJHsU1BDa0EctJ7DKaLymnRczR1vJZD4l5AlS6DiRte0lvZdQwU
XLS+3VYCsb2zY7f2ntRtuXZrXGZJoDESo/0wAhUufQ9qSiP2A6J1hgaEfsgiu8WNulNIya4A//Ds
u3ycSaXeWFeeXTtLPhXcSXo8bmZk40G+wJnXNbdpik66bFbStt23pEEE0JEq6uhleMHkwL1P4VEN
sUYnqbXRGRWduWss2LW1V8ep+fgMTum0OtcI14XJtaLRPbw/6NJzsyvvTIjuEIOxzGFjind9gDQb
jxTfylQbvknOnKchf6L46SfF1Ub8ix0EInYLFms00gdXP5Cfm52+H8A25ifbDegsEIpHkmOhQcNB
EduwlUyzlcAEuCzmzK26pJmPczwVXQNoV7kBuFW337iSiKYSZlkdKfw+OnF5CXtFVANsIppKP7aj
/RK2xRFudL9KovBa2En+I89mYBzL98KJ4Z21NjqSedNpsK8C12U+pe3BmgDeav6B4HcGwb6XcmVu
Rn5zWRw7AJx+XD1icXfXjfRJHgeD0/kHqAcWDb25rWzHWg59SawR4nDUJy5a2HS8S8nJtMYWc185
ogDMSuTt2kb51rCuKAMp4j7HQrG3ZI45dF2/tny2B45EZu45drmWhgrW0USBMst7hTEc0aWorV/k
29Dsk0uoebdUJzQ1UCSccA9kcAcLBNFji7pn7AdMGwzJSgwsEi9d55h7WGLV5ftBd5N1HNvr3rbi
vZA4Fkor0rdy5DLLTA4lLkhPWGaM7ae+2OpkZi4r3OLAMYJLpzfW3Zh15ikCL4FFlla9x8RcBO1A
GJXaK9vyTxaxUfCT67uwx9Q2OofSoXYaWzYgUwhzqDA3BnoCGBNHItWfw8q2T2YUh1s27eTxYbrx
bFGt80ym7HbCaRVMhD6aQ/KjZLE5ZZAGq948jSMXplJWe+05EWg3pJb3G+bOwy5uuLmbeGA2UvXR
NoNWmjcyuINNYEAG7AkLIQnhZmH2WhrKOoVd6j74uXr38Mub4llalLUk6uiFJJvX6fJT0nqHDnuO
B1YJt1lOLGns3oX0CLXpVWvfyitIopm2s0f5ZaXxh1vp3qbSAZlIt8bBTeoCExTBKaBwSimOptK0
3zLiV4/QT5liIj/TNffUzJDSInT3Xur8hPPOdKn1z12uwoeExWNSIHVOBFfG7Kky4Gcj/jKTcm3a
4ZVNCB1d4e3p/bnLcOFnDbuuVTjDnuZhIcxwsqfHJcAXSHJ86A3dAvQ7FmpxzY90ITiR0dm0Krzr
WJAxvpsabdtUyAMLbMbcxS714GBnAC0XKnMTMCxE3dxHqzpihiLbWlDUkYmFM5/w3WxDWBvPFOC8
mU971oAsqykPCFSPIb7fwjhQGz+OBYiLzlhpU0EQ1qNlsBrSQXqUeD4WQcF0g7k63CjbKvLXPDPp
tucgkXa60fJjDE3YxhC0CcskMJeEgdc3UgLolZqZbQFmloQeBhX2YSh9RvGsI+iRO+pbfbqqKPMX
SXZfNgWd0hgdIuR8W19YTLiHpmcLStProPdDi68cA2NeosMsztqfDmzqnW5TP3Sxdq3sAXiCzXVX
5YzNdM9Zl/hFH3sHwqwn1T2i6XhtwenaFyVZQZ3dULop/4iOPtjNI+9RwqaKW/HhT/T2mV/s+qE0
ttATD4jVJvggxnNqABqmgYdzPz98/5eY4RbAtkh5U3rfLMaAhSkGuVUaImH5fvhWYyBN6MEM6SNL
6AiNUW0lpJRg9JYHOg4WPjHBpzKin0IdRvx6tmQazV6IL31//fuhGasQB473xFNn5ZvwiR4wITP6
NJq7aP5/3/8UMo6ueoghySxtiwXCocwFOZqB55sV9AziyWOi6lyr0ofaEDUHEgVZylSkqpK3ptOH
WXR8U9cfmHB3vx+eAbRjl5nVZ4WWPLo1MbUJ2Va//8nHSrj8Py01uVft9F+iQmzIi/9JSr0kl+yr
rIv4Xyi6v3/q71pqwxB/MyyPxZ0PLhe6v/uPpBBawr8JALZorbE3mDSP/1BTC/NvuuGZfFS66XqW
qRPY8//U1ObfbELYBGeu51mu5xv/K4ruXxi64I3QUBuElTA7s4Qp5iCRP9TUrbK4b3TdeCEx2V8b
CNdkO4pTz7h4G5LA8VSKsdh3IvYAxdpMC2tWq0Yby20cdA99gPUl17P3MC9PPbhAMkiLy8x6rCIM
ZWZxzXVfOwRieo01D/NMjY5z9AWTePk04OO6FskEarH1nM0fH8S/wQPbf4mmml8YmhyadlfowjMd
pOp/vjAY3Fj0yXi/hMDut5DJSfcS70rUUBDIzD6VrhsxHYDpXtTEmXVUWqd6GI2LjMRnG4EZ8Mf+
WjpyPJsG+1arQ3fhUS6d61SSXVR3d24ciaUvcHgaY0hR5gXZGanHR58OMXrz4lbi7Xl087JeGlx0
mODJ/hh7BYMevfhq6aqPbJdNTD7gV4uK+MS+SI5WNyTHtG1QjrqNu52mFE/xaEB1jYY7kH3eqpnt
7R3LKoYUIjpGa9YI4b6gGXpwMJjvCsH6Mwzr+L+8pw7H6p/S++/31HGJKUaa6pKw/RfgMjf6yHP8
qb2Eamo3PYGtG78XHcZuN3zsQ8LopeJqrARPNtZiQMQJodvDhyfCZguO3zw2rdxk6COufd9Zu7Zs
uzWJGwggkm091vYDmrn0ZqDD+q5Lfd+r2PRS02Ztf+gz+DO97DHQIkkPhcfkfEgoxGN9eExL8qIi
B2RJFuHrzNIwBokjjYVr5qS2EapIkRrUK046kuBLL7v2drDSu75NVpXhhovJHIxHi4ArBtV3TC/y
5wlBDYP+YdXaMjqnRnmdUDG4EhZEPKl2F5n2LY09hZ6xzZ/N9lLZXXWyrIylgjMc/vnQz9yxaUri
35fl376Nf3OMG///yesKRt4c5TguHMucz4E/Tl5au3BgTNtcCvstDVV59NLa4q1LtB0sBmZOMJiO
vbCd89iz2U9h6jrgIiozOrZVnRzMwr50rdBPcQuMDFaI3678qtKf//O5SBjSvxw2ruG6BgpW3+Qa
w8N8WP3xNCGhErDVhMVFN7XmkKT2uXBy0PTRgHBicvz/8ue+nRF/RHrq89/zdVN3BUFDPqFm//r3
JMe/olIrL2wWjeiqGUxVUySUBKCsjdogl7BNC7gbEAgrTqiFLpoVKpnyCAd5EXZCv7k3ZJjhc2vp
+Z6lPpcz2ku2tRltMxi0DNkaG+JtGejFuvEn91yij9pIc46whsB8/i/v3/yE//UFca6Ztiks4Tjz
3eRfXxDSArzzRR7T1FqvbhbN3A4O/tEzai5XIQAEZvRrWD79uumldrK4Eh1rhUs6mWmPsYlKdxbh
GvyQNXE1bKRx9/2QCv/TKJgiQd9OtpOhUtaQ2PlGheitgZZgdjVXdoNX5xZq2LCRmkemwwEvN96v
nMj77zB1fV4pNbWbXXDUEMujEveHn5cYXaPDZATRxUg612Dl73UrQjZCXzVcAiSSYglsOrDT8awN
QEhaX18Xholf3pUI3pvuqwUSeNFqvcXbwYy1i2Pj5Hl00RKs9S4kXQrUWUFCm2iLy39+3+05K/Av
7ztmJ8QqNI7Mw8R8/v1x4OpOZxe2HWjnCV1eMJoLQ7OHe8+uX4ZI48LbJ6yLao9xSTR9pIaXfFoM
jehChl9VCmK5ThnCkW+k79OBQJjWRDadAPFgzsf3QjqFDT99MPa5iNTaj6aTvCYlsv7cm6JrSpb1
XZXlZMLaGVeiwhG/BPD3hS9vovIQ+9Xs/adekbVXTXcoQIeTSlW3IrOM3WZhPAzmDI40YYlEyuuX
qtKLnWbr1aYQo9gRCoGjGnw1Js1qDb0iu4Q2gLWg/tlDer2iNKufhXtfm834g4yX9qwb6//8Bpuw
Iv76FoNT4oqActc34Ca7czLhH2+xU3vgB6KWRUAegFcxMuPowz866g1AmAX0322mHEAv8xe+H0YP
dzyQGL6n1rSp2vzzZ4xAe5dK4sT+x6/541tsNyGV7PuX//O3IY9g1k3qCol+8+/9/nIATfrv//n7
O5UDd4bAH7HiSIH8OP96bajzvWZmmz9+8PsLv//k9xOMGNxvfCGef/+b9f0M/vnHGQDyYZCeou+x
oq7+7Wv653f//fcaH3noTYffz2F+F77/6y8v6/dz+v7K7z/ayfyaGCvIBVhTW08/4tn++4+S3g5b
/Pt7v7/y/QC5mbf/+z9heK/S6hJxj98SzcLOswlPmhUcY8P0dzYL/6Y79waXPpj4BLtqMsCL23Vo
UyzrGcryF0He6WZqnyZt+OpLYexhvp1o3b/0sWV8OsWPLQPfbGwVe/nxDeedzSS/T5aD66XLcTx2
vi6fgs69MO2aR/ukWSlEEWZMuVra6lx0+hplVrjtivzIDR8xkpH1G2w1a+Q/7IRBnM89OQLGijIB
MNTFNIdyOY33AymSZKYgiGZ33w4OfBdWWEvVMrNMXYHikSWFGdTlwtPHB5Jio3XX8ztiSC7IfT6p
ztSy0hDx5fEBAeSyGUznR+OZFyf+qJL+AiogOcdEQPKxtZvUqe+M3rx2oQ96O8FXq7foCXKHqAS3
A9bFaQAYwYu3LCBvkQV7gtZ9w+n7KrJXL6+RHMxiqxgxMUZ+wcA1kstEoC8ofZ9nhVQqdzwYKzVC
9FSeSsDJcOcIivKF8ULMG0wEi3mVCwS+iY4sbsC0wd3Bb9ntagdeY1GbJ7sKK/45fUkDUH0NmAEj
GyHpyQdT1N2qdMxbEtZnv2q9lfJhkIaCN7gBfOM3TJn6g1YETF8lvjnkYaU+rIuuf3cZAddZgRiP
ucF6BB92tcRr2splUEpiMSYGTZE1LrwGHaXmkPcUOsax1LkyErObTfG+ljutAp4TOc6BO/Yx7bQa
i0oGDgeVhJ0iACTNYakSiGxVdsvdQjubsPKnUli4/cZNaGjMkV0MkpjckmXh1cgI2lOO5gZxmL0H
5ScX6InjOmyZMZH43ESkctrTlhlgsO8qNLP1TGyKW4U8dEzMBTbycEVyEtVNzqU4dZ8MJLKwqkKE
HTHapZFBs8nSyVWly5uv0/r35r52NfbZA1ReZY5f7pAesvFZ2MkHbIRNOdb92hbJrcDbdWLveCh1
aM/lUDFKG2ZMbv9mudGJTDowVvGt5T6/6FPjVFTpA0YIL2EoHgvWiMYwmUDvdoFmHFtihsckAovI
MpP8xZqPrL+rK6detXR6bHgeIsS1CJrBesM6uGi22a3LhKFxjIvp7Ib+pq9EePADY90nxaPVy63u
xTgPSlkz/kIQ08Ygi6axgGsuuLQmKvtQgjGjKVtwxmiYJFl7qMhtqu7+0uWEeItBP4XYMmStZZhr
nIsNUWTjuOiBvAgNegp3YjCmTYEAotfCKxcsJmFN+jxBqaGzw1BTmNZhCqAC2al+yNGJL4WLpi52
wntcFSOnVgKx61fuaO0KSSjHwejBf7Lbw/+wd147rivZlv2VRr2zmi5ogK4GWt5L6c0Lkbn3LnoG
TdB+fQ9qn9un7kEDhft+XwhJKTElSgxGrDXnmPqIJoZE6kv37CbZFQ/aWmdAxBMJ4nOaO4kNmvq1
GJJL26AOyVusa5j9n6tZh29MRGK5gDIHl1N5KMrdxPwSial8YbK1IR3lpXfwgaHMPBk6wHtlVh/8
hlA3Fh4i+hRjhshRx1Q9Ht+pEh+ax/EbsPWt0cKYG1vGtJraTIe7eyKiD7tnlhuQGu0nkxkqUPyC
+piOxt/UKqyhyOD7pqIbKhqgKrF7ZDn0LbIcGz5HGpQa4nlPe4VSyOjnhG+da29Zig3LclLodqat
iJMz5sR+2RF6wgCJbULS+9LH0UatxjiZsSqaEjt5yLx43Zljc2v0hO6pPYcPQPtPrXrrONSry6BN
MY/6cHfnapyCad2q9DPt0MFzIBvHSZeZeouadD/QMV/ULiShesC35LfqMoqbxPe2p4rXQIqgetwD
x0Si96Am01tbwHawXfrHeg5M8334zTohUkOmW1vbaBduVWnH7kqB2zzmM+xJiaeYcL2Q8XA5R3Mu
7QDthFnnTwUpPbxPCqGsi3aIOIqtIT5bvzshacTNUVjPwvRObsA3PCngCV3kLccARXkTT09mNaME
FfRLUxrDprO+OMGATrTxS8rASSm2gR+Gawxd7nFKY5BIvY2pJA3R8ieLwScgZaQ9uagT7tZu+Vql
+iOdvOmj8HPMOfQuCj+h1Wg573U1XCKGzjKn7B2Y7cZ1IfJLm5ZojsUijrJ006eIDexY2w4JgMhA
G8abpOawxtO879Fxr1rLgvmRYS8OJCOAqUWYidRzq6HLqAw4j7lWuRtf+UdInGJLYeLmJsMTNLOd
lNFZ74JfbZH+MpCCLwxklGKa8qVhDO96YeCunqE9MQ1eSHYReKehPVdoQJAuI4cJWxLSRfHmkDC6
nPiRI9fvVk7NqikS1Z4gn8YHERUeYrAiP/rY341jYLybQgMDRtf42IW+dikaSb75/Iz75n43nYrw
qhNoSjce0tz9ZfPrDQ7MDy/kf3fTRMN8aAf665m7xYcGUlTp/7zvo+khdwLRfqu4nm7sXDcPve9q
QDkQIU/zPgrvoSMF5NtJ0nglIYxcBiWbU9Zawcrya+2jy+v1fV9YZRAScQ1/MLVB7lmK5ds2J+oN
1qm+wF/w5Wpl/dPMjaMTN+pds+HfeaYmT5Rd+rOmR8PK19v8E5H65v5UDj1iPCzOT0nUjaze+pSc
m6l+qG1+ur/31gGqabIfpkv+SgakgTAZTx08kLEbg1LLS1D672L+v1Scz13gRu8jLaw1Nrvo1LdK
nMN07qPa/vg5hdm6J9bl5+BCex5xmz0x5TkOrJrXI3LfXdcZ+L/x6IDC4mm6/WbRPvumQ0KAdlzU
1zEcjINoyJ/p9Tp+dU3v9f5MMdmXJI/MN/orpNJhJDrmWhNeolWqAYSiFaVBHpErSfn7pxcicST4
K3nCqqBhn8P56aKUfLAr00DkxGexYfXUetF8D9K3Edl6JPO60oeBFKSbTq8VK3jv+X6AjKy6cbmq
3jJB5gDnQX+s0opsRBflrdTN+ktKkvzmvaIvbBHQSmCJEDZ3jrTBfrdx9ZghZfl9uAnGQNXuBV+4
2/2lZ2j2BQF5etS0TFtXiDdfAz96uu8tbMPHPpnLBvTB1jVKmGPO7+5SW7nGVK21vxSdl98H0tNg
EU5F90ijvNmBYyx3Rq/0x0BiW7nvre8wqLUeQvyQfYgGm1NrjOUJoZl9UeMwYoXI5Y/eftOmzPzq
gkgHXFjrtJAkEUdUB38/odCOtWVn30ms2pWm1cGpg8WDHUxHdj5axQ9fsr7s0XM4EQI+u5fnESXT
uZMGEq75X9BJwiD8Q3dmzYkHSjhw3Obct06+qpLR/fZg7NzfSt1SXVUg5D2iupGMQrvLpcc1uSHf
Iuh292cx5QMExP+6yEGzTvcn6H7ifY3a4/39OAGRFcUY6xd0NYpEKJzl/TQ1X7Oq6PcbwgK6lLgx
LiNoW6RNrr8qlPBwZhADNL8V6hA1cZd5dWXwFMdoNqLh9lafONV+f2rh0yGbI2euGcvpI/TLco23
JPiI+FXe99HUYbzkAEW30BP5MZ+Hpnlx/+HEkqfyXybF12MiDLiRnuUdpkw314RmRx/F2G7unyWw
ID2Z0tnFiRazNqgmQBUFVAx6o+8Jyov7fpQG16BynfQB9Fp1CLnmbhxHS967EPjV/B1FcO3AgNbD
Q2Nq4QF/6QyN5PRieoApgWekoWoXMafEAyYkSG25PmwSQkBa05WvEiwgYvzhK/bQzUC5j4+VkOaj
qPQfvZYi47Q84hcIFLuSxFWf9YiShju/AGPbibokdiZayzui0BUNULP/NJrj/YWmSADdUdc4cD0n
h0iPmo3jFS/3P5YSP2Y8ls6lF566DKXIf+81SafHvtfb56RunL2oYPzKNB6/QMKbjIVfMKhz7HKR
3PuZjlmRAt/97euOAlw55ta5CIPhaszw/vvb7LrhE/5u+tQ2pMrGkvCQ++NFRMZEo/qPcpTMTopE
7VA7mq+Ta+/ub1GicFz14WjQ7Y6tm4DJ9HuP9Dpp4xOW/oAg2zx2I2P1fZcOYn+TlOF3b1D0KrGf
bHXfSd9RZ8PT4Fh2QzSuvCmmcKDXwYMifwG7Bos0zWv8W1kYUIubyriVTWydJoWK4v7ZB/BplHmm
V1kI1mfG4KIU8qePEkW50Y7TjTZHi302AG5R1uYhTuz8CZbwx+93BUYHRabsr3os7LOnzbao+Qts
kN+loVu8dJNTAhROWeMOgO+Uvri/2xaA8rpqYqI2ZiitBKF7Aorx+PvoNC1g7bBsGMsDtIQR6cz3
vdZG+9JTGCVlsM8ApCJJu3+ITDuaXOg/PRC6xMgSvayTRPPi1THLU75gzdAM5LT8xNqwD673n93o
sTQ0wU+b0Y+h49IdGulw8G3otBZTAhV47gLmAC6iFu9anTifmpGUu9wS1VkSHUPaktVt8RW75zLF
MuO5cLeqruOqCjqMdjXxJ5Za9DqLVbBFWzw38Hz9Nlsy8/OuiZoeR5r4Z0lklO6VhCqyguUS8+2M
qXYzY3si1gAXfNf0ZA0RPQQam/g3r6Q9YxD2lJNB/CI9fx8n/Qxtr8BFdN6uLlgDxq5ycR2wqg5n
Eiu+qjWd/u5Jy+xPyhg7LAvitSUAB38HkROto8xN5HKONgIQZARwGG4MKXZB5Za/N/BwodZRT5q/
tOLgejGu8fvNQYj80HbmEQJCtPXiID/8+fhfn3d/8n2DNqg4/L7b2tE2LLBTzXu+7+D++NTV/I/7
zT8fZBj3l9IV9qK1if9YNHZK670jSNHG60ggNuUCrxnP7EsuB0fL1l0KzcPFM4quZ86CV9jwPfUa
R+8I2iAhuBi3a8T0h6alQV/Nm7TVmeuWCILHAiW0QZ//0Cto0LWurYQ3+wU5RJsM57gCBqL5hjog
l4EDZUtkgC1MFjqPCXLJq4sM9/cTuhERVCrxqubz5n4rhXg3xjtrMJ+QV2JBozOv9F9SI5luRiZK
omfYjFhkJ+FjskOduPF7MMUtJKC46t6R38gjoNvUDLJF4+L4s0V1zV3r5IY1sLj58HCWzYTaPoHh
g1ba0VgwJFX3cv9wVEdJA8hRAJdzyZHMQmV/p4q9aqxUNoUbvxgd6I2mUc/A9FG0pLxA9TXHClbX
BKLNOMWG1Db3x+5/LfDrL2ARraJ2TFfFQJHeratFUeDwYSVewmm7v7HISvyVLFnFySznE0+JFvKl
bZmOPTcpD1uNdovygKwFs7vYgIPzlqWl61tro8ibg+cB2ilHQDtyZrnIAo1w4LSo2lPsF1SvIK7O
B+D33gVyQRxf3M9jw18mA5KXCOy2ESQ7QCRQdA0Sc0KGKloswLsnutZYvCk5JDH6NjG52tLpkJx0
qn5o7TsVj0Zq0makKDTuydFGlCEEiZCqXWc0RNCxbaa6f43teONKeDwy9P0Di0VbifgQ6UkNrECv
AQANFCE7vK7CG/Bdzb29sgT6bCTmuDYiC7b0EPzom+Zn4iIJ9Noa2XtlXeyuKLe1dK4ZkEwUlf3r
PSxJn8/IRqvwac+3ajpnlPgB5GwU6WdrlTrTrqit1yn2nXOQnRyvdW8aiUUgVWZWdVJ6+5aXnpu+
65ZZ49ubugLOkSSCCG83TlZYDAEAuGBaWkDIeEGcJVatcQvKxl9bndFetHhK9gQqvyrRztIzKyPW
yS4fp7FKVzEMozNyaWuTWIDhxxZGI01Id4Mz2zpAJUQTBozSHwfmFkPA0phLA9lSmrVFTVBcvVZs
iooCcQhURC8Rvunjc2j3wS2VfrK2QAquhZ5Nj1pBlZH/g+ampWabQjQ/GCMdjkSgr8x6w4CDlZmk
SPnnUZXuxrnTVFwBPLKtZLbFKn9MWCIf7huSdm9+oxssZ03SpxnAooTh7s9NilITew9YEt3VfsDZ
ftF9Uq+YgAUHTbavTqRhBh5oNlAQcfWqOeBqwWgAOgT/9mYczFtkmRXqVcES3Eugr7DQWVfM/Dmv
O9yoUcoBMo1621vox9VoHv7cSAeNwFRjZdZy+R1EuQ8HDO9E5Hi/33/fcAYMXYbCsERIBn8Evc+8
oeREAor76uNa3DecoAelkmtcZGKTmYM63B8q/t+tzk/QYbjidZpJVxniQPCsM7YLwn1zMEeLuDF3
eA9TeuJUa27QqTA522G5ytoAnDfSeQwZ99857JgZiqbNbDChofoMJ33fY68+inw4pYmEgW1C0HNd
LqPVLFC6b+53dTQspL7Mf9Epnzsz8KifP8l9k1uaWAVFMRe7wB5N86YMOxz7c6CioUcWwnV5kZ3+
7NeM8lHAW7hvPN394xYEoT9usTNrUVT08tNE9ajADDSZ8y17CP717v0POpC1PHHKXUim4OG+gdjF
daXKX0LbTDaAR1FfzZu8YhwLmLH9vnt/zEs1OusRgHmtmlF8VsfFgHCEReS5mIYt56UNcfEFE4Zu
b35pajKURNYklyIHW4L/YthPHStJoyyPhu8B+BhyPG903SiNeoztpj6jnmiBmpupl692N1GosXUQ
3CSW5gE4m97AKKxGxotw7sFqSiF3qOdGKcfqvnGYrUMvivPfh6QFMUsR36dKOf8q7p8kJSF8G7Bc
17UdoOcWSF/6pbciOZJXt6pGY066Ypy6D1swkCl8UDOkERLcKK+1OI+sbB1G/XAQtj0cELrgmvN7
YHSTrx8SHBn7tCH+TOsYtHOXU80sdALA7vf9mUAStNkeNSuWAKpqQKAsIjz8Eq8uCKHZdECtgB97
a1rZInOJbcDF/Ew0LNfc+Vy5Dwf3W395LHT4IRJ/S8eV30WrJP5o1AbnBE3iOovqmViSFid6heDl
DA/jKPBdVIPhsHVzXdHdZTFmSiAQRVpt9CHxroNjblqWuV/0YPJV7iMX9VPYrnkQ9HAgNbBAgXFu
h7ilBBzyuBXuHHdKTxYqngPQxk1MUsGnn5vnmBbrcy7q4eihnV+lT5Hwh8eimfxLgcYAR0wHh42G
oEXiJ1cjTNdOaDTbMQ7Ha1+VRBcqrQAG7pgUCH0HS6BJoCWqhIharClOhpDbPHWiW96nucfsncTT
COPaukzm5YorLihe+geTCu968CodhFcPjkIIllGGHuwih2zYSStuOQk6o+NYt8CD5Gr6tG4IDSFQ
WSvfDd9Wi7yaR+sEh7NI0aliTcK2NYJyd8wsPbngBenOeOaqy0P/mXDpn7UelOf7PWrxTAEhaKAk
9VMyqIX9NmDQhINrfLa25qwt20B9Yebx24AG+v64W3Z0EczI2DtWWr/Web2VMhGPAHE/6jE0iS4A
jZ1XytmZIwIYcxLPpS7qN5s+/76MjWzVhkXzRtyNWA1hQVNo/quHehlzDebD0gcFBHQB8bdBcJEu
uTa7MJDfXNLimM773xWsTmZP0xrbRTp7AiNKOZAe++FRXVLsDNf7xmqQfiL69fdJRUIw80TjS2k1
4oFcPIdt0LIwYOLRiGy8gcyi/uu/VghKXy1SOHeYcs40Ulrg7ZF5C+dbI1TNdRQThVfb+MRp1aeH
JrXHhyirtSU4rHE5TqSNoP1SHGpcKEOWjIsu0ZG5lVNwcCdGoAzHy16PhLlriuxXXmPobouyfPW7
lN5G3FBssydtZVqIzjyP1HjmDQq+WRp/dyHJ9t0uLC2d3Mz40AzYchMnrJ5RUmf7YujQ0oon6sk6
FBJN8CZcLiMGdArfbogNhp9yjjICtJw0CxYZMTkDtsfmoa7y9jjgRf1FfnO+bhqkRGujafd9XZWv
NQ0OCIfZ1Z7II7QH6wIJ45HOlPkcR5Z6JpI7A6CImVYl+3pom2vBp3DcMd8pSxWn+5keO551jAvM
MLS6Rl7Dt8alrnjMiqw9WyaJmPM9fKbsWq/o3LjVQrMgDFnBFF132pDZb9j9t/Uk8+/ep84WdEmI
rWn4qIZyhCpAcxlsrrt3PWE+iHkDL+okEurouW5DxWPVtzSBLS78JFM3tE/LFmkF5vu6hyXkjEB1
pnLfRXTbAitdBRKxSDHS0DYD5p6krFvvJsXKRTToRJ8Y0beHP0ODjkBfu/1Ad+UAVGrAfvqhfPZ9
yhZO5X2GcymBUmV5okHUAkXxHfKvBAFh9Tj+8DJn7U1km/p+hyIqi/IVWaZQOXSJ684e1RM0QUbQ
aop/4MNfeaXr/NKSakg3EEXCLdMz7yBLBWudAhcCyHCTe1F+6Fvdf2gx8kxieDP80HqphI75htA4
KKG6+SKC6o+797/S4aRJKpgqSuwZT1j2TuUw2u+21UxbwoeQrMx3q3p47yB87xKz/2cj9IlAF8gZ
nZ9dAaYjfyMxkmGDCrBw8vRK1TJfkkNLrzQeqZtQ3tWdH35O+x6JR/RsBzQC6JKMu1D33MeJ4Fba
MLJa4Ozun4nfEKH9Tx0EFoS+7K0oxg6UzpBfs5BZUuxDicprvBr5mCbvfVxv0CYmL3Y8fBCFRRTZ
kHpfZuM9VJ5Z/eqB9PRpADZnIsyyiAMsKTOFrhQMyzKjRAqHDRtmCF0Vu/czoJsQ19IQbjUQY6vQ
1Yy1haHlGmfGRxaH054oAXW2J3dlOEn5WjKy54n90jlO/5RzzheWra6A4oulNnrGnh+RzbfhSbyP
ab5qm1YdRtsRx7JTT7LKnvFMqHViTZ+ZKTG5wLl04M7Gj9B4jFXddhpJxmX3xmve0xp2kqo4MWpa
xcvKnYLlqKhvjX7JEs22vbdJkkFiN8sUk/27RYc/R9hf6cbVqpptFkb6prKDloIpRllKSTvKTORd
Ob29KzrI41xf5VpTJFREM//dCrLmSleYBSO+9aWdEtkiC9N9qufY4EYWziFL4SHZQroHlbYhDgt6
mVYmzkmqRx9RSHQNtNLvyMCq2SUQEaxw1FYjI/KPhmyQoacH21vlGXeshDHRGZcmaV8HzQwWAO3E
KWmbz7o26qcMQzuBntQ3Ha8WX94HvptwC6DXIITNzI6+yo3HgovngtGUdIO6sF6myf1KQFRrkVQL
B3r2egrMcG+YTgEOKEm2zURhzgPWs8eL5C2SGo9HqLxsS1uEi5gejiekMtQVMH9t6X7Js92C6hO2
dgYCGa3pF5ePZW3VG09JYk5+f4PKzFZWaD47Oewcz0+bryZONqiRta0A0rr35HxUdOsJgoq119Os
POIZsfeG0UBuEcNjNA3axVDd9n5POF1AgzVpzk2hkIBMcFRobq2EG1s/00n+rIVhb8hI99ZhEw8s
I9yvHknstEiZisG/i6qLUjQyqmp6aQaEF4YX2x9+91JEyThHJ48IKhvtbOl2fhzHZpYS6ccmn/5j
U8utq7W/6GSQ5BwgLNRw53cEYxzx0ZwyoEUvMWabo4Z8Dg914l/HtPWvnJUj4m9DNgs0W7+wd+GJ
iexpR5sqecryfV033qGeAbKhrpGQFPIrbBoqpI45XWRBpg8+Vq53GOknsps3oKVJvI7gEdwX003e
qmOQmfu+b/ynzNAQwMTxrc2RPQyO31wYolzpXbKeZVU5f0L0T9q5CphgVf066V9yfWzPFC+8S6Pc
nHVFJ15JGN/mBDbjYzHKPU3jElpqI9dxwWuVqPwDu3tJ9f4tZlH1ag7E/QV9sR6CqvyYO49fMdjR
lZ1gLhkbLNUip4HAp4G2WfbdQlFfOGj9qLaiLH5Q4b3CYzIfcDh7m5Ty2KpsEnKAPLL7BGTkhXKa
Q2FXzSucrkMc5tEyn0+TrimARsTV8JCO4psMAWdewvcPSOzzo83UfhlAMliFstmqjgJvagUvoQWG
K0PH+iOYZ5TasMNQZK5lbC+l92BZFcTHruu+PS4sTktMGvWiDHmQEc8WUfr3AdBOc2pftCAhB0rG
XOpIxRQTPljg9HB4SDI+icZ6sl26LA5I3aupxUR7IcLehf4QbDJ6H7Twm6+8pwnU1vk/qdHQVTPc
/NRDlz+YTvxYeWW8yuxE7oTX9csClgneJwH0Jwd72lp40zQ9k7vGMwyOfYtcDPrRNLt3rR3coFXp
yuxNFDolFur1hYJURDHX/9a5WOhRmD+VbnKt3UZf2Z3jX2PTUtvSjbrjKOPwmBuhszUk/VSzpZfl
dB+5rEKat3l2HFxj2/iKa1gcvovQ7XnDAapvzHRG2ZxndGmm4zgBNtAVNzMRLWy1lP6TwVKIj82b
sl6IW1cz6e2hTFJY3ghw1xSwjMe8SvRHTuAaUqCiM2rbLPzs+nSXigMmrwkcbNKVM3UG40oUbKOS
fB2uH8iiWrMGtaPqYxlzlZf1uA8R4G+ZcQRY08DckeFcLwEQ1sfaG+oja+UL6Lf9iG/yZaizc0Wk
7Z65CflAtkmZL4msI9Msrm7NR6Sq5DaQpH3UU+2cRWZ68dJMcYWzozOVL8AamQ6pIMu2dq6aIwiN
vaHnGkkyAH2GjlM5oxr2Vqf0KIv2VYWbOIvziyK//QL6w9grEd3uD+WpgZw2J+OwzMZLaabPYay7
zx2wWOSl/lsX184D4N5uIIApLB+TGAav5pDA1w3ErZOfAsOHOglkUBVJTpgSCKpVF9tQY6qTi61J
u+LTcuj4JlJ8CqetHpOS0b4BjfetV8bSkmH4lI4uMASFjSaMP5O28zeVcEB4kALyptAlkXXl4/22
s72m2c1TSj5KRvtj5/lh4yykCCn95VaF2qV44mhQlKqhlKOEIbDnW2F5z3XrcwhJsU6GINj1c1QZ
qIjT2DHPkbXnQl+T9ZdCVtzpBJaK1DWPbTTgVuw4EsnYDm8YT6ZFgp6CBpM7vDFnQUgZ1I8tQUlm
GaYPrCGKVV/UcBGkU+8EBYy5dhCe75t4sNhvYYDfCdWytpX7fN+klHZH3NQ9dJy3PkcMVSVhAhQ/
wtvi+FhwNCKGojY7NwGXY7tAAQNqIN2BGtAPadCbqxyv6yeVqhvxn++a0HasxTumVgwFScvy1QM9
cik+zZHhLmnnHDXHkxuSNoEtRZmGbKvDZZv7UPNo+zwrIvPg19pvXQXCRLeNS4DTloq9zVodLJrm
p/KoU61NQqTbMEV++ak2HuIWI6JX1uXR1FIWKqGOhryH5KoQ7RXKMM4jOXMU2d2KuYmWbBHZCn6T
rNuGPntoHVudk84/hQ4wArOViMxyGs4AYKi7oc1WZZUfdArffsOJlnbWwSa9+Ox69KgoYvqPHqln
fhZ+Npbrv7agxA4Z0xE0ojJ4nQZRbF5Z5Be4W7LiisBk3blmf4q2Bjb6axhV6YuIiPI29P5cmXM3
kLCvax3a7r7yinejjowrOpYjhrtqb7VO8eIWxgEgZ0JDpgrX8TiUFCuS+HvAn5lse88MwBuPPWFh
RFTW6U/6WOqsibB5YAWc09/zg9UQaJQXcikx+yTV2e1pvOpNb6HNamlB6MpdFo0b71KJH5/BI9sp
5ddMMNg4DfnjCrwaziAs92md7JgDGUcIe5TPpKA93OviOVIKmJedf/kmsJXKRJBSh08lyNklCC75
UZQhDRxX/LJoszuFTxiXJZjFC38Lryw55EIaZ8pUoMdptZyR46lDX2snVVTrgrLUh9shrAW4ER9l
GLwpasI7OniU+1i+U3O+xTU2psrKnwNltg+W5i1ETtK6yTw012v9q9U89HYaPePW0BG30TXdC8+l
ZFTl1ivEyBh+hEb5PxXmq+kgFxiwGj/15HUF0mt+xlP24pbIdLo2nli+QjCjqW1vqOvBqwkg03fe
U+6W5yjN1xStxGGQFMnGetzFgpFuQdGD2ZseguWnqnMdOp0EMNW8OY20YXzyUBQ13hojb7kTJSBQ
UHGPGajvNZdVeBdlT1UTmeVpNMUPm5LWUrbaWw6Ql3CKqr9hiB1uhijJaMMCSOemRURENzkRHrp/
iLOvrPguWJWIDYnbdEc/hmxyhJc7uu8WlY/QOSVmdXWRQCjPDM89dq1HRT0DRyM0c3yxUyPgm4d6
srE0yz07gPcQOBMKLTiZCk2uTM2GaONnNEVGipMFRdWdZ0T+Fm+jucIE/WJOGSfflN8qnClrG2oQ
ghfjxQGjtgvDlAmDIdEyjOWOrhhiRMLI14C1wjP0xz82sV/7h7SY8pxxqvzKc8053jdaA6AzxhdI
ycUHrK4IqDBk9YTY33hwW3iZepxlizLMHNKeWYcigIDkAzvaBjRD76BWD8m8AQVRaTYKJLdyVoqu
6sowjlGvpx9GgbRxHA1gvuNkHBSzFUrdxEHSz4P94cBktPIEoKxNoAe8TrGsAQld49rKlrj9yKPW
KBuOvdZvG7hd65pKKgaewjsUc8aJQdRD67jekZK2d/TDKFk1yVStNUfOcTONPM0ozKcmebbncTc0
Ym/b5X39jDSEhXyjzKWmmp+5g8zEHmFPlv1QHkSGWMPxmnyHSv3gl7MKpvhqgjw8j91dDDq21z7m
xAz0F6trFYnISK/SytT2mhE+kkPjXgbZOs+j4nyPMYr9Xld30UgyIJohOaGBU/WnX3XTx+CwBiXA
Odnc7yIQOTlyQiNOiWChyyI6mINhX0trrJCXTuQ4iPLdapR16/uffW+0twmgISQY1EAtJdgza8lN
agBHZM6ZsTr1yXhAXSLsKHhL7KHbpL2u7824vXGi0ck39Q7/PHpRpw7crTH/VCMJRxtPxKHvqmYd
QNCB4R7Yx+G+GS5UfaqDorUqFxFynh1624OTmvol72O1qvviNTf7aonQ2PpwqmmXT5bzUDkYB6Tc
k2zvQPIL0RW3yfDYu9WJ2YG/62Mdua1MkxfageTczHJyz6oPomZu7dm+/QhFGaU2Nb3Uig6gEKI6
CRZukKCFtMp2W4xkJkEO+hlXIUueuLlkSW8v+F10e4OCysFtu4VFktQjuulkCU7d3t3vIvbqVi7W
3BtxIqcBivdJdmSoQBdwjoDjSFaHqkml1FkSFaufpd7p5wxO2yJPuCQaVtg8De1HrsHrNt2meZJM
kbXQ/CAbQn+JHQ5FqBV/3Lo/pnVeDaXA2rpKQz6J6erJyvwzZZTuYxopcRFggrDJqJekevrOIpQM
GQYaJMyokOvccPykMPpk9fXwFFcN1LIsxQDgIFhu+7y+CvKjQSpAOiUmUrzYHmJNsP3qnY9EYyxO
5FdL/iaw/YeYU30biYn6oq5uQKyA5XlYoMiFBZMkosH7nl2yZuKi0I7CbJ/paJ70AvEO1bjg2W7Q
TpuRc3CjbLhYOmazKG5m54DM9phs64OpG8Eh3QBS7U9J1hUgEtvgS4kEbXzpvHeJcOHPOz/BLoVr
A1LFGQC8va5In3mkhFwu9alIPxAuvoU0J4/FxC56VuN7RyFPkL4WPjB+IreHEo0ANRbUKGkVZKAk
nu4b+FfYbybfPZh9Xq0mF3B3X7rx6b6JWxocVWR93Su4ETpLAwb/qmxBMjNEQkK/KUavHdA88kOo
v9JP77x1QLYhPw5tLem0Ia82cEHGVYKa3ci3KLGqRRXkNHU7kJ8Vwh0WeDaFbeWqrZ5o1J9sTWwd
el87Qdl3mda08arIZwlEZ3LnfWOC8h8UBS7SkjwIgNJt1gxp1lIKCsrAOMRcHq5AEv53eh2xc/+e
uMBECQfg//zf/+u3CXr1pb7+U3jd/8m+vr/yr/+UXXd/yX9E19l/93xYvQ4UKdtEOgHPoP/VqH/8
TfO8v9uQZS2XWoIDY9b7E7dgib/ryBVd39Mt28FZgkO5kRBF//E3S/+7adqW7wvHIY3N+q/hFoy/
2B1xONJpmN+Gbs5Uh/k9/KvdMTFK0yYMRNupXJHzQJ2FyG3/qMU9A3i4MfKSpJiKYTlkHUi1bTYz
ddQ2/uWY3X47WP9H0eYo+wvV/ONv/9+3gQ4H8AR+I8/8a7YcyKka4yg13arkKjNmpofYv/2mEvHT
p7gXVvia4qbU1m3KElDpWrKK5qLGv3kbM1ziX/y189HwDcNifLd817HFX8yfnm0kjd/NEtKa8laQ
2dl6BKG3h8dgdS71NPmeOsHNif33bKw1iNzENxu5SURNAY3H6kg2hhn5b1yphm3/xbF+N6ICxhA6
ObGG5ep/MVwPaSNokdbBjt4flVyd0dlOqqshI++Ug/oAA0fqkIwi7VBPpo70Dm8KZjC7RHWHMqrr
HDQuju1sgzY8gCf0iU/J6pPrbv8vZWfa3LbSXttfhDcYGkCjKpUPBGdSsyzZ+oKSbBnz1Jjx67NA
n0Q+SnJ8b5WL5gBSIIih+3n2XjtdFDNAu+Y9+fS3A5EmZ/Qqf91kIJLWkT3gniHfYVMMJRh2Lxpv
5jpmIqlNz0GdV6cxoDQDYaG8ooqdIq3Q37VaOkdxZ4f3tR12vjcOOyBYBFLMA2Zgo/jpLQld9FPo
dFI1YxS/d2twFUbWbKjoRX6v0vZKz5sfYDxQUw2U7PWuuNKT+UGWKthqE6EFhBE1JB+N7cYNj0E/
tDumI+Ua3D5inwMRsGWMJql1cgJStPraTYD4pLfUIKNTlmbeDsPgvLLqbDoV5vAYhD0RWV2HQdE7
6VruJ6ZZkHcm4O56kKBsdy8dOZzLOKW1FxWUwBryfyYptqa7LgNK2NGilmS10vwn2nUMudVCjo+8
93b5QYpovBri55zmKFeDLgfjiRXJScJ1OsP1GRoB78xq13Erd0NvBLt6it+LnOyF0XU2uVf/xPR+
W3rhbW1ZuCwDkyJSfZc8EDv5xlxD+U1fKB8ZDHHsXXuTNqQnLQjWsUesGdpwzyy43a7qz2EO6leL
NILTZ1AEQmwtZd7Ogdq7AOcpjdkP2NCdpSx0AKyR7MJeYWqnqWLnwxdpGoBep6UhPIbZsRrrN8fQ
EfncGrP7ErrE6FW2RZYrw0tvZJhdGWPpa5Z+1wJfBA75biywzDYHCKxyHOONBUteH5AZFe43o3qI
jZzGJPr6m0R/C3tsAqm9dqnr6IRQcACMZKqkwzsAf98mLQK9oYfMOadskVRZtnVl5+dBMV51k9Fs
8dtYtyIvSOZQEXsFiNJRkQqPpOj7FBq2PyUGU0HA8JljApinYEz2H9Nfg0nAuunqfGdkYbu1YrIt
E1HBiwgU8/ghWDPOsjkFmITRZNax7CwbS5jojhq4v6PQQAWuLnf1ZOiOHzd5G2E4TGA5X56j0/g2
xdm8yRfRVDVGN07Y2FsaUUhOlqf6UMFfuzy+3LRd8WWpXv62yOV5Wth/vePjvZfnPh5e7imE6rtE
s/fdIqItTJoW/jCK5zCIHBh/PIeWm5vlnjBndyOm7NmMCtzW7aLAGQhvak4fCxoDQUelgnR9efly
A9Mrwl61LM4u4+GTxhzrF4vm7fLGX0/+ur0sFeOsXM2DJX69SS3v/Pi42emkNQCAZ5V+W5NJp2UX
TMYGLgP2w9rAQrG88WPdJFA+oqEvq3B5drqs/OXjmZ6zYpe79WV1OYUU8CGXyhseRzvx3jtsKSs4
9ERdhMbbAJh2ZQoOHgQPE6rz+gRhXFInC26bQN/hFwhA6ak19BhEYmP/GAsmk91NH0zJE622c0FH
ohiK/s6t5ydhAZSA11dldIY9m2F4UEXtJpu6fG/NDT40a9QPiC7Qj4fL/EWpfaCH98hRTMh12I16
N7lPYOUmjnUDxwaHWt2ipJHUC4ruBVzZxu1onzoNALhoyV60w4oqvhTXUTEF56J4MXR5NVYyXbcJ
OZ6cvweSS6p3AMcEg1IeJZcET7LJFCsmzgq7jvHgFXq8o8hyjdA0OoJqO4h+mh+xiJPz1Hxv3GlJ
ZjY3qoAgSVkq5fRc3xU4URYK2kgoiECqibhlRS3TXuuAY9BLLCGBc7Z2TdIbWwCY+oAhrIkgcKDI
7YixanwVT5IRdY5dOZpvMKS81xy/3+ruxok6EoI0a962P1KXOowTOxVK7SIBhjF2m65dLloenk+H
MqSS4VY2HVFqq3LU2y2NrYVjEU/rtBy/TI7B5aww6aBrkvzN6tSMkX27JH4N5hSsoVbZgBx/qCF/
F/P8hrPri60ppBq9W+9NzdsjxWJyQWIBJNlL8mhD4bpLypP4yXhvyTAF7tjWxYrpf+bXaf/ajPS0
XNVRZyf0boOxBj6yMk8RCFbKTMex4QhTdkpRKlzMg0CDAMKucgfvLshFNBrdusluwa8TvcVEf1VV
0c+47JEMGidb1T8MWQ3bCSB1Vd8wCfoaeyblcDeJDm7dHXMC79whtp6d7rXoY/NkIAyCQVCPMAG1
B6PDRduLfGcZsUP8ufNm5vW7MyK0ggKOGGoW9PU9kgpLJITOeJVR7PVFOV9DY0FiYBPrZtKDHkbF
zI0JOu7JbmXW1hZi5wFf+36yTfok044hxl6fdeDVtKIcOCZbPWS8KZaCiFluyV8+1R1JRuEUEU3b
4n0oGc0c+hEiK7tXSmdlmwAvRGfyAo5hXosQH24Y3dFX+c4hTkebPknqwq6u7POMdi7FdoKQkcpB
qR4dG4nnvRT2BuPMfR4gCtSU+aooKBKznm+0ivCYWEZfrbjyHR0chF7MI4kmNzjLR36J8mSBhMjH
wE+9mhKihjUJ8/4tZiWOvfm+d6z7Ke+/DpiufFcCkyAUHfFKuMzUbxn5ERYaNkRrlHsN/yxKu/Ee
C3e+dWo61zQofnqSon1onkaC47ha5t6mr6qdzPWXscZhG3nVd4z2WEncmop1R35JTcJLk8YPg2eG
K6/vrTV1EWqPVkXAVSO4QoGORhq2McJOW40HPW+PZi5vpVvfNo6BwwgGMQOnb4hXr3ThPqmUUxM4
nVWvHWtJgsM8TLcjckC6OPIuUM0GafdjKXv0owuTTIUZIUiadw8BnbNLhJg2CrsNyj8uwmpq1ti8
9pXbPyd6b/sSRGhiYUXqI0SlCB7JSShpHMZnB0qyG5J93Mf7aKRH39LbYaZ8LsiLGOe+AzJ0b86R
iX8VoXkYVC8ViW+YP4ynpCWLli7HozsDbTX4FQPMw3r2OCXOuxz112n0UdJ+0ahapAIjJkPaKCkf
QvQ5qwBBAJniP4ohfy4r1J96vPdOU1fiFs7htlmhl10TtyHAaE5jfp3VDlmNBRXRyyuX5369bGQO
YymyfdKyeqy5yOyz3vx6WSqosOxW3dguTvjmWmMQswMqBbXBlGA3AkPbJmleXM8EypwBIq/mKJ+u
zcretCZtCuLF6lXqAEtdz04GN7TiaDTncO3WMGJ0mN4rkSry1PSf7r4nTfdshbWLhqO4VyI45FXj
Xlkgga4Gg5FeOeMed0EyxFVm+s7MJS2AwXdlaI+x6/INlzURejtvHKqgnFVdNh8tOYCrZNUo0k6q
jkKnHv+kq1vcjIsQfxzx64u+fx0iBZ49pcBsl6BuaO8HV507Yefk9575v8SV1JptfuVV5jsu5MjX
tPFFq6x1tihgDCvACTdKgNzlbUMyNG4ogSqCNipt+GuZE7KlWxWZL85N6loj9qTwhtKcxUWvta4N
hO9ukGVXbzqREbylRFjpHMwSnNpgK3IjDUQSEMftzNQPNHrzczXl64gYBd7roqxefsQqJ7c7zKIA
yXkJvaAhy0XWfeBXdn+YlIsSmpAxjfCsTtTeoa2r7jpthuKaGBJgDimKngh6/lS/xWV4tETQnrwE
7IY3zvekcU5A4qSAO4XVMk9/Rg7r6JEt2dAQkzl7VjrbS5k/vTKoPzJotJ/rgvO+3eh7wyQSpHW/
IWMbYYyT8MiMo782lX7oU52iajUdI1ncZKkRIJRUCqVSgVZ6rrHneTiGjWlaI2SoT94UHYpWDtcA
eYdrzxzeB9mgqtHZ0Z35iRhKJL/7ZAiZDAF/3QgXLIgeBO013aA3LxxB/gYS6S2gmDzTq0Ngzj9k
Od7a3psTr9ktBox53PTLjVa6k+Ff7jYdLAt4VDxrhZ3kIsWMLqqPlajYIMu9JHKILv94fHlS0Nak
l7y8Hl1eZyL/1/L/65ONINkaKfyqIDXRbyO2ttNM1LGXe/EilP8/H14WUctyl3sf77287ePh5d7H
R0kxca7KcLJfPvnyAZy/bUIyDhdlv7ZERF/ufdz8n89JmikMGhdZ/6dlak78ZGUg3BRz9WuJy2Ku
mdSg0pd3XG4+LAW/PuvjY2LT+68loTriqxIHtJet7ia/3vnb6/RqPGNz+bxUOhgQPj7/8nld170o
OZmbxQSv++ViY0hrmxP15S7yYGLAzS/ZrDMqCJIb0tczBp5W9uzY+Y6mgnEzaCQdgs1rfJMp3iEJ
aSIXwDtWBfkz67oDQ5GG+W2UUL0e4Seqmb0ab90KdGK5VqLMr6aOUHjR5s0WcXx2JfNGbTHUUGJd
HvahkV3FWpQza7XH7YDE6Ww01lOi2wIjEVPpzA7ot2WDXa0dpwNYpoyDBIp6djMK97p6cCcsNyLZ
gyfIzkkUZ+dqEffrZAe2RuT489D0B6n0mwQACO0TjNTnidVbhdhKt5O3d9u5ROtw/MJEfD73hTaf
L/ekwgailR5X2uUFY7mhSnxsGDwcmjr+azFUJfPZciZFrwcJRWHtapIDzrP9DfhjcYUmhFbdxJwA
3x0506AicBAYG530GGU5JkTLIDy3y41B7YJkQBu1OElv0SCcdXYtNOhFzFSOIXaqkxkSCzSNbCM+
kOk8lxdUlmfOpuPZDvPH2rRdzssscYm8STWCfKBTmZsmc6gDuVXOND2jwjAuRAZVXc1SZozdYJx4
AjO5Z4Ox7qpV4zWUviNk9LNun4D674OaCd6cOWgUvCTfOWP8GtRjuSUf8iuNkXgXylI/65nEPbjc
u9xYw6SfPTS6oOsL5kt2DE0bTTU/ATm6ZonQmEWrCcE9lRksP9KzT3VeOGTGGxjgpLueDPe7x3T+
7NpKHYsQSuryqFv2FOYX1CkFIWIfz0UupRVCZ5t+INCRUS9+D0F/gcUv9xBxhVuotCVtAHNi4Nie
O4AFe5vW2BnfprVLk+R5xmRcrXE6prZxdpeXLq87Q2WdZQtYExVfZPJV4mHYhHo5H+yKGSUMFazd
ALhdW3MZasngbCI9Ol/uZSH+ktiKi42XV1dxTp5N3Ozjzga3Ytkabpesfp4786icYd6YqCNWF0PF
xUZhue03ZcHiHg0SX7FZhFgZ1w5pTT4g0+TsLs9dlvy4oR+bON0jhc50200L37/PPbwBXIkJV9bP
Ub7EGS7bsF12+suN0WHKnQ0DfjiJchBZktMcYaG83Ghx2AO1Wh7/ukucwbTM2otVp81PlxcwCian
MukQpvy24OXu5dMur18eujq9ISslmOHTCx9/9bLwx0MkpNZadAx5P577+KOV1eTHqXu2EgSwK9KO
099WvQodpgDC2/62fh+r8rF69WXNM/Rb2FSxdl9eGdjhPIES8mO5jz/7sSqf1vayyKfVuCx8Wa5v
4+9ZR+oE9sRdKJCjjhbxrXaVPqSde5ZDBCQT391a5HFxW1Jw3luV9ZWQJu06USYQeyo/G0bpMd3R
yL7yIrA/LoJVOrjEz4/fdaVV/px6HA3K7taFnRm4bE3zTPHxNiT+cs+oPpra+SZMnhtXB1cUWRuk
ON9JgBYbuv7Iq1pmuqKUxAJxdIqQemylWwBssEG/yGIXo1dayRn5xzCMMyEAJunE7ZKXaxo70clv
QTHp6C2yr/ji6h3VDaajFjQ4HpoHVgJ5ScNw0Kbxu9WMW5DChLcHxQtiWPncR68VSlsazcYN/mmk
pmqvqf6u6DnPYnZD0cDkyYeLpzaYtL5FGpfleZiHs6BluRo663snmu8odcVhqXSAK4PF1kLxakX/
rQnkbW7rDhYHP4zS5pQYz8zT7FNGeM3Mb7ThfE7cW2lQUpUDCWsAsbQu8h4CWzf9Mpk4E+WSBsBY
E8kQnhj3k/jiVFtiKZk6eeLNrrzWr/XhUHAI3pOYZFNBj3IclCpFvlTa6Byam1HxVFG2A9Xg0TdE
E+/mDi6W2ehvQ928tLptbLFhrMtZYDKqvs6JHT7kTbqD0exs2UmuhoHLfymS2742MTKrkUy04Brf
erLiUBbHbD+P6EIkeS9d66g73Ws3Ko2rDZL+Yo+JfDhBcEJld6Mh8d0lOj4nTzjnUQJMKEszogDd
VdftSxI48jz0U/XYevGxpXx5KHtyybqCjFaKX/Y2AsHgGxWOZ9ExXSpzQWZHM28Bvdr3RhJuC9U6
gAqdq0EbjKuAPMOkyq1jVhREUwaRPNXx8G4W4bTjhvD0KZv2YwvvjtoZPixvnndBbmqrBqnEqrfJ
x2FAUm4CfLukJ04bHfOen2CV2OKkBoiHCuSO2LXrTg40qoucKgf6NN/uKnNfTslPEcn0Bmqdt5Ls
UVTaLIp8wy6bwm7rYXDZIgK0N2SFvzHrQyEJPS3F2XOoc3lIDbKlLv2wf/sb0Lm59Da/l9WENyRq
Pz38j0eA6WX+78t7/nuZv7/jP67i76psyp/tPy61ey+vX/P35vNCf/tk/vpfa7d0Wv/2YHNp1951
72q6f28Yzv3ek/1/ffGv3u0fMPtUzuU/dn3PZRc38Wvx977vr3f9V+NX/ksaDsR8sbDxHdsx/7vx
64l/LQR4/oHTN3iFNmRRonOlu2v9SzdhK9MHdUw42r81fk0+0BMSOr9perSY/z8bvzp///dep0Gf
kzanMGzXNoRrf2Z1x5MaupJIiUNh97AZo8bbSTU91jO5ihMR447paJsiIlRl4lRgj/mwNTNZ+XW/
1iNSCSMEsJMbGVBjIAEaECmL+oqmln2ngvwLeRhkIw1gMsH7EZPeNuu2lXIXVEwhQDwccgPrlSCg
qSuRCZnqWybqfNsos8ebyCgECXzn44S8gXeZ7lzV9CiRWzh0XzMnnmEvWr1PNMkh6TXPH+2O8nzg
nnH74hpGDyWrnKCNupNr2ek7WXBIeYqVqPNXOD7d3hEIvuqmpafCdy11YIO9IB9SGCadLmbBNUmk
RoG7o3V7/dBRfcyiOKSYbpEdreHeyt0WT0f2ivE+9hUT6rGe8u20lJinsR4poCoaocfKk8MNJa49
CfZcVz3M7nFP/oYz/mjkt8hQ1RqwG1ahxMEXRw7zlgp0jVmHyOwBEdE6pCbC+U9tcwPCSEFQ64qG
xrzvnGAjl2JEIsXLlNp/bIb/zx1ECNpd9qUZbpIT+UkaMEnVU+PH62F5j8jMe/9yk8mGM5bTVNT6
Os+fs+5G71gphg3owdAHXDbmPzfmP3Hl2VdRMVpoIRBSSJeGxN9XxdQMkO3QYw+DBk8+ropvluEL
tS+17hY5/xfNK95joKL//FeNT5ENy591LYrlkmK3h1Lj0xbgymfMTeRkh0aL4XeBbGfHXiLDYFxt
WpwIu0nDhJ4MRJxXqqZUTHlnFwxQPDm+D8Sg/okk/0mucVkj4VEFdjhgpa4vAobf6NSJbjZDXjT0
WyI2BDxhgVG5JbGBzveIhm6ldZTYHJJiN4ABT0OBMUjLUpgTM/ENTPH8cPDe+7HyfMeZjZ2H4f7y
UfhVNqNlgsEMkod/3ozWJ1XFZaVtQaaHoK2E8vLTrxdyBMSEFLHSnpq3cTPt2wQxAbpZfDWJY9D/
wSZgDfU3esi9j04PnnBArrVgXLJR5o/amYqd5bWMGLTyziGPLorrL1lgberRpJESERUITSCrk7e2
rJAom0167PG4k2AzvXldQxLCsiHM+AeEMiR0NoRUig/3BES1XE69xz98409yjeUbe8h3pCTEBIyx
+PSNgWniXE31mNLZcIBZIghvjhlaD18iOZtny5Mbr4AxpJsigfY060waDXrOM+bhagnJq6AOYzli
huxQmtfV0m6y1vFoDkgwvcceXTNdymt4oKhoK04CXtVV6yILXr0K2ii5D+nRTunIQ+l6rctxxolD
Cm9JPAAOeT8OxUb0wZ+Ol09xHHxtW9el64qFvuJy1fv73pkZNP7yzkoOrfIeS68b2OTzjQqyNw2D
+a7+WeAHL0xD24wNRX/SRNUGgGxDy8ZrFPnTzqlFturnhi3+gM6/ZDr8Ju25rBvrh7TIllII81NU
iKrpz7fKSQ71hLondakflF9LwojXdeM8VhrBcTNjq8vlwOxxdjqVWBUhwWJWBmhr6LF/Lod5Z740
bvQm5indtKFzx27ZrLueVk+JeJHMMvXTFrpcFebj7E1HuzhJad/SpWS+ABUBejEtJwJmb5ukF2sN
eF9lVDmctPglFn9MavhfTmG2DkrA8JAqIGnSl1PcbycMTDBDzDwgOcxOAKo7S24ZAHs+iDockHN8
RyFnLQiAodhw8oCCrWeGiSujju6TXOT7IqYB9s8Hh/HpurKIrHSxJAkxlLENXXxaJVCwg9FHXnyI
AowsmT7f6EgmdgpHbpG54hC1Mt2HvX4yPWmvW1ddxy6e8YZu5x/WZDkMf9snLmtiG0T2CunqwjY+
7a8J6eaa0jhM2zjwbfGjAWB4yDMG20DSgPxxHkqnKDzOZHyGlc7sAwBmm1fjcRoyBxuU+yXDPAJe
a3a2NmEecMj/sI7Wsl/+j3W0iLhxuPJxNlm25m8/YEeehHLKkVNJY197reEdlUY71CufNFM2LxbK
1VAHMh/Xwb6K3tyeYq89oLq28ZExoPyRJk28ktWPlIntw2g4vk53B2tnfmtqYKcCwjh8JlggX+e8
PyWm9qXroho1jNlcZSOjPamI68Xg/4dvZny6LCxbH5gM13TDcU1H/3xE9pORxrXdxgdd0P6vKS9E
dT+RRyTDdQsNYmW1I4cR4h50swwrMpjZAVjFo92U5HdiMRyKvZsm2h/STexPo41lxUyyNRzHksTh
gQX6+ybvaS+Wc+DGhyHx0GJPWOeTkjASbXq09SHxxyQd/Bg4pAwsY9mAmHu53Qq1HU0SCWcv5MJG
dPq6wTV0sPFn0DN0D8KcjP2cNRAeDd9xh+xG73PyhXsH+lcsDeg8IDizuHtE9GGsOvwQr2Veka5H
Mkc2tT/GVFQbAXfMD0R3HoS5Qo+X34GeonhcIvNqy5TkBJrmvlcO6hzJ9kfQ5zNY+u66MFNybXt+
RyxpNaKpVzmD1jaPbOpN2UYZCiYwVl7o7bR0TsitXaBBC5+P8BTt7p8PPXfZbT/t1gSNMT1ymSF5
uvPpdMxwNRhmV9P2guHHfuhjrt45QoGZL551tnNr5f1d4DmBLyFNbGsCzbdzXldbx9BWgELNHany
Fsib0T64+PrsKE9uJ6mvp74Ev1gW76Ul6q0jwucg8xo6VIP0Q0/Za1SwcIK9IT7IVmC6TQM8jHqF
K1uJb1Xw6NIrZ+Z0Lm10ZGr2viZh5MATRzsPKTI4TLSnjjNdc0goOm4o6Dfw4zg/jKcBbEvVDT+H
xm3X9mDTtBWuII8bYs5AHo3JsfwaNYQbZgPaIcl8waJjFzZeuG9TcvXoPpBFEyggBDW4f1kCoXe0
fj1k3gvVBfMOQBcqHwBXtSq3s1YmR4F3SVa25//zD2R8upZzEKA9XsS4TFAlUuNPP5CO7LZsMraS
BpHXbwswMkGhk2HaEcdqTLvEBnkAfpPeCZHphIs9kpRFTUSWd5FN3SJzTWKFy8y3UtGssK+3mz+s
4adB1mUNuY4z3jAlt58nBTHpSRZqI6JSl7FwPfQPeRCGm1Ln2i4BxQ4cZlAcp+0QlPM2U4x/wrp8
mWKGyfSaG3Cd4V7M9GyQK4Z/2n7UCz7t4HC/XHSQkvg9JOCftt8kG7sRY8Jepkyxi0mu98NueMkS
N90GuFD9ioT4E05NpKd5bJFMjSEGlfOvi14EoO+fN5f1a0b/92NOWpbu6p7NVIpV+zQqzVSlmRTl
gj0kVHPhHab3+ciwy5AHIBfaV14C+RcX5zCO8fpX715mVq9W+Y2cTh0MlKW+d8R3wmXOMebK6CTK
d4Yz3Slwh2JBxmTbCDotHPtxM0QkQ8BQ47im4+zjILX8PnsCNFQee/rEC1vsVrkxUyqO6gM/5VUy
Nj/Q8iRXzuKfadr5NjCJjm/CHlYQW3IboYDzZ/TZO0fFbyqJovNoAz3AEAyOPWEUDHzqaCXubccI
4xh5rGdPbHUj5HfsimZP9Q8OpbBGb18X4anL+KjEgyxjC/A6Cbo6z5nlgRy8wc+pg9OKJESlSgI4
VOU87qK++cnP3fjkqGBBnOQPSwEYyTLFlyJcghwb4Phgn/cUpvE5SxujZWzgIhLJowmaQ4XRlVUM
94Eugq07YC4L2zRFR9QRHmBgM3Kq1t4EWTg8BWS0dk0jDl6h1vHOgSUlzUqduKC+aO4w31mjvRIu
JQmbjp6fD5F9zJbKRUiuGy797JsLW+QUU0lfHMuMZ9HDHudefMPSaTPWi9ep566rVHOucO+Np1xS
sa65+u69js58CadyhZc+2iG2dr7OJvHb5k5hxz20uflzomV232XJKy0uZGUI+HboAqjvozzpqG7t
HHSc66+cBK9zQ/OukHgdmqENrrMlwqItSDxNRtyzjuy3ppeYeyvIketFgFQq11uSOUZM4mSP3lYo
zdaWoDRsgsVldmNCUeOonotOO8wiqdaWFujrqHSfQoP086kqrpth1LYxqHYq3qgGddv5RqMz85Ow
ANUWe4A6B/k9ElkFsXSggSXjnEEvXdycyNpHps3orUge5p3I7Q26WtugZ1+OKI0fHIXFzu07nPMO
mGC7IkyggM/clNUNxYsrYTfhOnabkzWm+d6bhi9irtEgLce0s/jWa6NdNUxYSKsgdiSrnJPwGspC
Q+OsFQmLsJuQuWdE/DmIU82EjplTaPgnWwC92EJWospBVMTizrQwhLnFyDi1I3J5xs26TkZw0xnG
xOOY17dzt/wJx6VFXep32PgJCWPa2JqbX4NuVQTbxOtAES82Bum4LgAGUA5uZB5KmOPrQBmbUKM5
UinCZ6TboepEUbNzg1Ruqbk8B0ZBCHcTpMh/vPg2y1p7NTdcviz5VPZ1fKcM+IRdmi0mYL2/8ozJ
eMKkTFax+QVM+PhkLtnSAq7KymTABJWGkJWxD81tSf0fQV9w7rSY+RiZnJlVM68dH/picmDOnCuI
z3tasjNNYHHjQeXGMvC91wdnRegjSLUUx6u7rHTceDdG5ko/Kg30vK7BEIxZ8hbxB16DKKzXXiQq
zsq7GszdtTl9d4hOm+h+X6U9IUVQN3JgABChtKSwz3qBm7TqiHiK5/5R5OY+KpOEyFFLbHSNS7mH
LBlrq59h7SOvbgRHD4jXLCL9DsvYGjfZ+FSqfCDCSqqNSLrxCbxISibn/CU1zDPjR20f5cA28BHX
ZAbHwXPUzk/arHsrF4Yw7XL4WZHeHzoztnf5MFtP4DtQSpUAO3qLWS5XwxhSic9hta0auzg7lgp9
N07Fc2FiD7WspDhNZoh9TGv0b3UAgiBJnVv43mLH1J3thK2cYget4RSTq2GYS4Kx/F4Oi/QwFBob
AzkHRZ97FRreA+QBSh1TgnzUTl6qrCU4nMOVoeT15Mb4Zykpj/X8VShOPcg411kGPEsF73lP1YBZ
4w+zhExY21Z3sBqtv4lnxSbMPZANDWQwF+kU02xmOEW47zwsFcUk4K8Ue9uNHnPUpTd6WdKnjK2C
+bhV7dLhyg1u+CmzgzGoN9cbbQqURnXIOs5DvdZb15RJvhoMZHK7bY5DFEdXeZGdYM/s5qy+syOO
wVJZZMx79si5Hk+sSho4psPY+XBtLTW8FqV4age9uEqTCgKQApxQCfRDabKqqIxfXz51bNzE12MZ
YBod1Aa7PMkexosYFeeqwQa8muk7c1J0kgodNURjHiyLFlG7+ChMlI+V6R0vFm69R1QgDQi9FRDe
JFF39QQ0UjbWcTYCY9d2/YPKnWSbYev3c08528nAMz2Xzj1tIOMmohzudngk6FJkx2FGCBFbiMMM
r9SxkONJ0YjIgr/C8NvxAj9zstOE4LWzKboGpfD8rqinq6FUXzKXtKzU6r9m3WubU7xhxmIRPZsi
cys61J38wHGu+wOmF58alNpyvhhWKiN9FNEtTA/7XDhOch4idJZxDLE6wBMHbT7iqsZFsM5L6yH6
yTAS4DQhZZ5eq0OilZuhyDEuEYWBYWovavLO2WMPQFi+Yuo0zpGrl34aHXW3rTdGzhDQ8rhGV17Z
Mo3s2j30yFMlH72I2QMZskeSPwyCarjc6rpDdy2R3TIFdZHX9jBP8k6ddJp1Tqw0OnxEfoC6t/ZG
gztnSF1j683ySzp6P9DbF1eeQBefU+TqkqrzOygVYRpMJwRAaqf1yUZPo45ZuO0wj+n8EpXvTSYK
DElD4+f9z6bVk9sUynwmyEhtcnooE5q2dYa6Dp0sOQaNTVrXOCe+m4BeyzxQVPRwVnRToq2EBAmy
dqgOXqKeZDy8DNrzmDuIZVFva93kI3iyH9Kl4cF5/MBRgBrEY2Roq+BLNfgKNljhuvvGYlkzFMbZ
zMEvxg9xR5mRQw4gF6fkcoISS1sHstlQ7Zy0fdVjiMFciccpv9Gof6+Y+VF2UttSy+rtJAtnkfSh
53CewmEuocMHNjWzADMEPILcjlZOq2l+MCICmsZw27XVtQU2gRwmFW7RQWN6sh8YUq9NHNTnDuRd
GOdyi3mQpmyXvU2boOjeKgQJfk8xZmqsb6FLBt1IcIoU6aOiNLLSte5rN0Bq67kMHIYMpVyPGJ8h
cZH5zeQ0vhYwbDPTk9IhLuFP2qXxvFiOkSCoibQ1AqKCDV0BhBCmHvsuGqpxjlY9rvnqeehJm6qp
bqyrjEtzDPJsmL+aHSzJNOzitbDKfmWkwvJHN283Qz39qFAiUL51fhiiekoGNGP22NDw11B9SYYT
AeSIKS3BIejf4ggzG0LSDXmbuyQmcI0Ka4XwrPTxRJ51b9QQmmlfBcqT2JlemdsbzHzkLmqYbmfj
QeL3WUVpCnu0gGcTWM2XiAkcwwo0qwzb+x4MRRhVb4ZjnVxIJStYn0SZMCLpiX7CarJLgPn5TR2B
6Ui8Y+ERgVfSuJsBzSajdkOarTcD2NcQYSMWRhbi1mz2LrX9MQ9uByz7bd+SxtZmA9Y3xNgJlf8V
V68bK9yN7iqYFCx/Jk5d5J6zpRiEEPg17qqrmggkv03Ls9JIFyomCA9I6GjsFxPmL0MnxoKR2zWy
hoXdo3TgXG+pzO6d/2TvTJbbRros/C69xx9ITAlsSXDWQA2WbG8Qli1jHhJAYnr6/kBXR1VUREe/
QC/MsCSKpEggcfPec74joVvhZgHd/6Wn34CQjiaHCtikO9UDEdqYXUrzGMQsfAFtGYiMnC6jyn7m
PeAeIMILgK+kJ/6KXqII7Shna2IEJy+PRfi9q8vqqfSDY8JSEHo58X3kmlgbE2vGoW2Sl6aFATdH
qIsZAXJKqAnc39J+pzjikj0gXfaSAIaHyaVTVAe9ephuUPYb7Nivopl0W4Bvty9vP7jd5fbln5vV
sAXTc72s3f47AsLvfRdqCw/l3YxOtzsGNz/U7T63r2eFmYdV6HL76s8dcZwE+2Ay7/58+Y+nWh96
JAGPkMkEQJMwBtacETW0KvkoVqfV349s9Y217P75sHMHErew8b2sNq6/7/nnN/882T8eJQ6sl2rJ
in19c6jdXobppuDy4iwGu8BruT3Qv17f7Xv/eJi/7/OvN+7fb82fx1kfNsZgt7LbN4iAYoAwW4dg
ypPbdcMjU+HjkKEOGOX0A07LkVpVHyYDADfmkOVstFIf5oHOPgGGOC5Z0fZZ5xTbWAzj1fYp8LNy
/Fomep/k6Q/QKPdFSxu0a1xzW/b71sntELXA29hPHoe69tE+4ecAYNHvxDS8x0m1UiGKEDlPdIJG
UHFpc7xNipR3U+UNDFd7uJpL3lJaGeAE8Wh1fkPEPLN3TzYQ/MvyagenyfPzHTLSYc8GJNn5CSnG
nmX+xnMVA1n4aEfsixaR4sgfcWBEKP72/gnOIgXJtPxo0+Ipn5JdPA5bUKUwidDrKbp9oQ2eOcwK
bEBuNp4KAZ2uHc1L1tpP7bzOIaK62/rTXY+vrUnxQNRrarCaC7ZScCAOnmwPiQN0lGPl3sSYId2s
3nXOQGKIcdWWVgREAmRbUefgGhiQ28fYNQhlgQYDwj6unWirDCmZdvGmdZHBdFPPVKrFtTBfyEgv
w3aRP/2BuJPeDnARk6jjjScMvZzf1i8Qa9gFeDf6ZNwDBFIEGRQxI7f+HuGEvZXg+w5Tpdt7GhPU
PUMU1qXxUE4qeDR89DjjPX2NH6YYDrWpwxiHw6bs2AclcHk2sv+CZc+/S4Jyn7a8e3Ywf2tEcHWZ
Jh3aTNDJLY39MJKFRanY7rAhpfRo8ycku0C24kAep2i+OgULqlPElwRn1OC1DyPKulMVkZXT2u/W
gJ3QGyhElMxrXi3tdBssSsuO+tGvx32MIdqM0jsE6e5GcNRvptpXKJpgp8fw9KZlzvjd4GSxgCL2
wtNkz+aX3Crnrb8YKdivGrShYpKzWl5xb20EvYdIjP6hwue1IEQ++ZqWR8IkE2FtKKvMw5LENXA2
wK74+PhRZVEveoY34CcG9AkrNIKcGKfHRqS/8qmqMBvYv3BPYtqdR3EUvec/JDYJsAOvGJ3JgouN
UMpZN1f+tO6+ZJpAMCQYv8ykoSE/O+TloRGNHMtgPYA5kVyEo3lHHFDVBFYYGZp3RqmTSEF0BRxY
voqzFwmH1exuUBzoXVOZEydSk9zqfR8GNV5aEtiXl3ZZiqNafBr4drfGcjeA+HZLjP0P3+wP16GS
rNLxEcnxax47v5giOS34jkTOGL0MeHFEHKmyiI6DJPU4cdIVruQz0I3cNXEgaAjgqL9OuuLQt1Ni
vyssyXGvHu3M0mvnaMOkOb+LBGlfLRMBIItciNuAlUu1F8upxS5bPnyT1lkFsbdExNBaebU3C/lu
dR2paQWNJMZ0r10HGY/xwKwJCJLSS/E7d6854couIE0bnwtdniuhdi1PCYla2hWxVXPlbExgsDv0
uI9t0c3QXsuKj7YRR6Xc75Um5daH7AONGgOWTNGMAFzRO4zoX6HtXHoppoO2l19mNkG/mV+sZjyk
v3UUY/+YPPI9SDzypPjNAThiUi6oITLnDWD8PqLOP5CUWe60Ied9YFvELy3zMbItDkCkKNC9oWTS
4GebnGwUwE4GSgVWqQ9qjKmPAaEVzhm3lLFN+wBcNfuX2GqfgyojRFPPb4Vrl/s8fQtMm2TKqjl3
ZgTyLxP3tZwOw2KdLSegi+oMJ3dOX40UhzMzxdVzFRFsbOCYbH8h4QM06FOEAp8Nq4xwEqO05Q4g
62tG28JW2e/S8J/83uRAi5yJnFdnB+m4VGpfqI5zZC6eyhwDA8zhHcMCW4pfvW0jpe/JCo7VOzac
epPFqAH0WL42y6pkLDM/JMUFgVbUe7tpAbYmDazxNfjmEgtb69BMEBBNBU+Dr6K+oliLyXt8SM3s
rWk6phP2+CNCNrGxCpETvIIJyl/ityx3Pi01R/tubT0ti3fOKi78XWHJZxuVrLS35jSqnasIFuo4
A5LW+MC/ijtCfsUny4alter7oe9Jm3XfpMAar77j5IYOZUWgYEsonWT5mCpVB1+Y5yUHK04ZrrYR
LD9KulYfjMp/S0hzvoBZ+OZR6KnetMARSkr4iHbZOHmvyzIeRWRDT+QMBbGA6gXEWJ3WzjYJIEro
kjlpnU1HM8PIV/QFG/roR+Ik5ia3++Goi/oeUfx3TQN3H/Q5ow95oCn6dRB9eskDCwss99XgKpaa
TWIaBduuyRT1N31haMIQ8gMXv5ZFrgiCPPLArL1Xsd/w09ncj7qr9oM89xFpBkuU1CFlPpBX2nlp
Pt+NMLfJS67jXaT6Z8ujp6Gc4rXTe8MzbICPUFBME6FoMbSnIrMIoE/WLV7XWXC4+lcUv6RC6nza
aixpO9sbzEPqUPFzqYLPGEybLJ3ZD7YpWCjClgxzKI5uH/+O5HJCqCIPlCIsyyOT7aVr2UT0kNtM
uombtUM1kli7D2ounGYyX6asJLBoODXVsHGmcsPC6RXaC6scIZ5LtE1EI3NLKIy/tdLpajnza7UG
XHe4y/e1STeP5Xtc7ROKHDIZ22cD5OUG8fuxBfq2gxbsbnL4EMN6kppBVOx4xhlM/oF5K9l12Kwd
Pz7mWVLyxsL51cKgpoHDvjNF7O5KGNkhzYqWMcymYkx3p+LPKi2ccGmlv8usJt3RE3rOdOUftGjI
P59eltquftEXL1RibpFZNGeYcel7nMfv2kE7nGUdxZFQF2NijF5hb8OUt1VtcXCjYHmE/LlRniEv
nES/3Brz9S2RZ65MrMK29WCMZbKDJs/SgAkUFN3ePwP2c47sdmjUAQsFlT3trLp5SAM3eyB9kWg5
PBNU8yPWabM6eXioSf7pmyE7h2zcvBAnsLwEVnaPvBscgDk/TxHxsjnYqbY9eFk7sJ1JuEh8t1Ki
eUtSYmfeHoHVpjYYCfXBELa2brZF47ypYHye6+5NJYyzVeK962ay9vCLtRNhKrVAtBBmv3HK/h4J
3wU049UgLV21o9yMffLocfoDNvAeMnfAKegqLEdrv7Pr3iPtTaxsMnQmR4A049Ko2I9xjIhp20/L
zu0QrUlREYgX39VT/8qcIFttxHBTiCJfxLVviWlyBIon1a/h03jzATFgp2nkcTHaO/SBzm6Y1myb
YFlLcfWAiTW5BwbxrAVYY6umH8nkXRiPUx8gZPf6c7VGHNG6pSldpR7Q+zVb6883kajzpyEOgm/H
YKkAClEaRsMltoFebDGj0rGBHLzLCK8YMc1g56pCTXYrG1g280dCcHa3MJrbjYyNCfkdpVPW/5UP
BOCSYE9J+rirTQ2cjpuOfBkJF52IDCz0tdZfUfpFG0LLLZjbAHv7Hph7P3bpZfS+9GnCnMAolm+o
c3e5reVR5FB0G9IqD7Fd3/3Lmnf7kssVtn4aQtubXQ8EhAsv9U9S0N/+RZDIDFHFGPeHWrgnZzVK
3lyV4+0v/PtrW5e4pWKfiWspbX1xNeanoSHIDQzpXzk5Vcr+YWOPPVyD3o/fLUI4drSE5qyJTrfn
rOwEvM7fT5+uePoyCo5wW8YzLWv4ykG1tHu9GC8o/Mdz941BM9lG689vd5omFG8TESCbxY5YoPvO
8LfIN4DkVu7Wa9h/xNJsdoVoGaNXScVVkW5EO8wwcRIXLD8B2ZXKnLBKORhJjMOcXVFWcASQAWiu
N3lXFuflAUh3fS6diD9nCei8NFF6CiJJPPLQHP/8cN2/80EyKJw+Ft9umIGtYWGqt0mz60v+Eobd
T9O6/7zdZFwqwom21cYCUcLgCsBimWUhat+HzMMs3jckTFHFic0Q1+15Wm9yEJ4FPYrVGpYt4S3v
K52ptkfDt77l+FxOfpof0XK7Z9h6P5SnjJ1NKkDc98SZrt6s2w397FBoSak8KpINi4gcgJrsrdsP
b/+De9+fWx9yr9cHCWpshp4JUKCtvfbW5DC9dUXDKEeR9rV2cKwEtJf+Unv2TCut/8Y17hsr4M9q
3CCAQkQzFJBwpYVcALC5MZi/45pvL8NItvslj8w3pyB8gb4GXV7zbWFfu0GyegUE9i4s8UbiWbft
o2EblN5zlA77eZlgYFv6RE38CfI2jL/Hrv6qSsahdsFDu1X1KI3xCQXmGyY94CTGl8mjApHDD3MI
eG6h+tBQH9JxfiC+fJpaj81mY0KumpGK+RXms5w1aaRlbll2ecFAD2/K5vx1OkZ9JSUjqxKZgnK+
yxOwSLdv/X3T0Y9i6KBxWZNrc/s+2GV1MDL27OvP/nVXIlE4+G4PefuxqXu5ayfn/V/3GwjQ4eq5
Pv/tfmBn/b2poCjmJVOhqoSvOgNUZdTwW7njvVOgdlFB+pU87TRs6TaVzQyxlgpgA2ICAlFrhr5x
KbPIv7QarCjogvspKj0ydqongjQfo9bbILKwNp1ag0xjPpByTDekSz2D+WKM4xr7OA/Yw5qsbjY/
6nxGG0OqGBv3jXzhlBPmbz3U/WMDbKaaxh1Y9nvB4nHnybMzwpHyc9LhgyF7xm2YUdFT3FTQQc/e
lF2mrpxIf+W0atfeXVxUzDGa/kMh8zzUSD6VVR5pJFggTdQr235JTadIVXFY7npzb6FRDnG4gTTQ
4kVksE8w+FF0R1yLSf9GZV0mB9t7sNvgSHhWd52W4qA6sycIDiKNC5HE9YP2kPkTmVXsTYIExXWC
yPxAJ5K9fi9+SzlxjjozQA4mSZmdfW2gKLeYtHeSa/48vpvCH86QWn+ItOj3luf9hPV4L73uqVfF
1evjX5j1zYuZGGEc3zVcyr+MuXUw8w63LuDokdTRcSbegJAA3F7Jl7L1IdTVDOpEOf+qO/9NWXYM
EI3mflfLB86OL2mQoDcQMcQQ29/7ffKRdeNXVnv+xPrk2BZ7iQS6fzBdJcArzbx/KaZlC2lh2Pdj
swcoAaNbLvqA5OvT+MU+C7Cn770KLx53iFBliHfiFcdJTzobzFujL5KtF8vfTT1GJI7cR1WHbK21
z8wxSyAEsoPy5ubLi8NmpXRx8Yny3facn7KqoH7QF9wyVwNojRa6Zxo7SV6PHaWrlqoh2IAhkh6i
5pC25ZVWL1Uum3M72Y2GddSdvqumpd7jdWWJcIatY6ZXwxbfpZ1cx3i4ZogBwD9okCFJEEZRDPg9
ULSuyXUwzB1AFHaaO5V7F5KjHxeb4VWOksRySfmS1vQaC4bAVZv8AklELocyLhX5jYuv76dy+ubk
lKuJPZJAKZ9aj15F7z6b4/BOaNrXKiE8wJ2OGT17NwOSlM3ld1+iP1tArdgGpwVJQnd1Vf3g01/d
0vGTR3gFtRZs1io5WXN+x0KPz977BRr7jtTNT3DBn5qRPAv0j6lA0Na5I7MTQMEV2DjR46bHHoC/
eP4oO/93g9C8QUgQtC1I3l5c7e4XGpiPQXjfrddedxntHRbKRdU/ZxMW9JR8Tn5O8ywitQ1E+kNS
2t/yZW0FWMwsuuFtDqyJPRGsv87Hbw4+eFa23CBw/8Zxme6yFXVCwf0wx+Zb73tJmKETpg9PNs/6
OOhFWop64DCwcC+2374IH9dDxzSR1gkxfiSyb9DqrDJASa1nbgOzspjd4hcoLHzx0mZIzwvPO7MJ
TWd8zVTfHMi3Z9SvLonuv/WFWTH6fyeAPAeDBl5JEAEohyggrtgCx9psSEF/TCZbHURl0QYl1WxC
Qy6qMQhHAep28OiCFXxkOj8MrbrzJgYbbK4fk9jiqv7YrLYhR31pafJ6sXvXz/Su5LpmWUCS4K+R
huZsPGZStNacn+RBT0hAFGnOBN1b8coMNPWr32XPYzfCG2IeDwc+02CfKoPWr+TUpj05vWak/yD6
UdhU/SNn6aoTPmVj96Rt40cU+M+8wzOVCNf24TrHLD1lszNmj4A80keBB+oc52XsHmuLztcIqaEc
32gw2dIEk8fVPmBCIPPnup5fhn55b8aGckwURMeXd23BAMTg4xlc9I+CBpZIfyIMyQv7yc6xqEhS
R3ATdNt00OT9joCgUhNFjTtsmyrtDpVdo3LtkJL8AClEO2yIvi+jOewErwOow5gYVzK7gMETY6GY
V2r7g9bEZQE8RLhE87MnkMKhr5M1a+7E/NloZGitFzG7ku7B6Lu3JPW+MLWgiabpIKfF+NmTO7UZ
hP9kkqKl1TcMoQQYS/MB3/x9Jpaffhq8TTGjUCaFCOJ2Ue+ueTjVGwmXuCsgL6248YHajwtPS3oC
GYz7jsb+dg7YnjrdV4ZJznbMfOjeloXNaxjQtVkm1cM0nyxr+BX17F9ybNGtB/CeVFaT5DWTZnn1
26QtysV1eIrbiJMSNcGcqT3b5Nel+4n7n9osB1pk9f1FDFD2mdzTPypfylZgHFOI2uqErOkR4nZW
Dj/mWKb3gODf40oAoezMAPd1Qc5tUH8IhgJH3E/pLi3r8pSwljgGgwiECSUUcjWHi8H7mUVgIGdB
C3Sx7Lt6oc9qylmFA5F7wSqjN5voHPvugz95zouaX8gYR6lXI68QqPHcqM+YU3g7/kp0P2t7SUvv
Z0RRc1FLx1s84hXR0YgJOVZ4zleQXL5SnO2YgJsG+Xq9GuNN0xSMn7vfZKQciwDZU5pDq00sqwkl
WsbN0iKtgk/bnyFrOvvJb9TWFcFrRNbpS5/ltFCcbjhQbqa7QGsa0ETjXCp3flLM8/Db9+Q1p8ra
4y2BxKfc+k6UAVAGYd1DYQRQKZe7CB/F6RZaEkAv1+uNX6f9bhJ8vHj3vDOGdnmep+JST7TIzWap
LilcpDDP187SmjjbFjrYrzbMuSjFkf7Zo5ehnrvd+Cv/yyLrU7nBIXcl/NXORhNEWz/2RpfSmouo
cDSUq7yjP8al5OF2I2aUe0aA0txZrj6De28TjKsrEdHnRvTBHaZrtCLehLMwK5PjgOrXUrUDKoLG
Fhh3oCk1CYOT7swXatXhRZ6axITD6kIiI9bHuni6toDaMf0aVpR+L6ZyjyuCKjHLrIOfccjFvWs8
2fWXWNfyevvCi8W8J0QbQbcBSsxx4bITG1WGjoWiO18Tr5Il4brqUc3g9edK1/P2eFbl3CVD9dk5
hMySlejdFQvOKtGmR48J3dZT3bIFEX4gW9t+CCRx2ehODWIesUUUdIK3jhyd3TJa/cGy2O712eJt
xgFC4hwYDNfLnkcbGAwvNVP+2aTn0gcPE0xWu5lfeJTQyvrjzEX9Mc+UCJ1B1MjwhmnrjR6PeYjS
VNzFM5e4jiD1dQMK5CqfgK06mi1DspyWWZvHaLAJe8dilFBOFJnILnoauGB5EMXVc79AzstTvOOr
zxITHUOMxbi/ERT8hNrd0yjvkMf0IaeZw5IakQuZLRykakYwuiOnAmNvxy/bZrz3eMsOjUcj3mjo
K3Zd74fjgPoC8QAmSuccpQgqO5u094XgscK54qY/CRp/VFBGh3vpzTfZe9wMvbqB9WDCqRsXdn6j
rfHncQHdOaQkQDSfT9gP7uNJkRqQkVK59O1jszh3S1dW+0m23/LB+BU4o4OWtNzoeJW31AUbgpI3
Ar0OW9covxQV5mOKwHLjT6wwi/5w5vkB0PtLXQ05M88p2tRd7IcJNZxdc9msMLWk0ti5bZyukKx4
UwzOb6J32mNPNw+J0wQDOLqs/xaXq28mQVuqQL0niMQYaybtWFz8yHpt5nR+9EeD3Sfrv90ArpyT
b6RvPNcdiDwRRwhZchReZFlzcU3oedZ+mKYs1U7tWCECKFKgqjUuV+Py9+MPguoQ1NogNtO5XmDx
/CwqNzix2aeB6gEhWtq5OTgVMkyIWenW8Nz7vALIJVss2XFAE6zNzzReO7RaGSnhETMeNzKZkXnv
uGSyax+PX1VE+ZFofaxiNmzLmN0FWVfuhtK5EI++WqaDCcPxuPFEXx9jQgqpZvrkaE/srDNwBUwl
4r2lxuhsewVnpVn0z7awjpnzK8oDQnhKFNcTo9VLlCVX7Q7GKWIm3cdCbZnp41NKxKXLCF2oSY7e
5sVQ7oh/ZPJpOOZO27SGlyBXl3nNraq4YJDPcEp0Qwos5qvMdRj2DMtTIYprokrvWAUdeSBSpHdE
XBhAQOUj18Mv5tR84xQyT4mB1tNf2uAkIXEg7jQeLat+s5hCHTzdf1RZNp61mz6jKl7dJtPdnDn3
xK747IKpL7pqBGcIvskDTDgz85g8mrPQJle4N/EXGROSZfmuhlbTVnTvOhP7gNOwo7JgFECZkhFW
yuzM8ZXSy2uubrtsJ6Ux/8gG9zn5OXpBShM/Vc3g4B93L35jwGFmGNwt7nuBIsJ2Bx+HyYChu3I+
4J6R9JT79NCZSOzSNa0o6D9u1vjbO1ZW/bDL00for13UYQtdvjTu0TTp2jW+vHS8tWHV1l1YO5SI
hSBKMqeyQmGO+xOFCH1gmhS+k911gfs0aLIebxaKm9nPHHv34nGAbyN30hvpuoDBUfQ/NM7z7V5t
36LQDPC0gilA7F1RgwxJhwIqUQEfOuxct0eIYPkHOXrBARsGVQFRgsLu6jBQzkY5VXYvIchptWL0
cl8Q3hHN93XQ2fwueIFe7W/WTDM2PuK5fGWvz8xsSY7MXi65yCk2cdPU+UcyxtDuPJrBHRwr0sY+
KgcRK5KW5I/XXgzOfhzRwFclEqaIM6BJUVd5S18dkh2rA7GBK0oAAzgmTWR6huPiWfhuNyM2b2Sj
uxrSB3Vgz2eDeS6W3wqacVt2mK+Zw0MSMjJsYxWdCpt3HF0UwOZcbDocsNpDM5sWr46aeOocq/GK
e3Sa4aptKq6i49eTiOl31II3CiINvph7ypwN7W1JzV1VbmMn+pYN0Wvcz6x0zJCQr7Hb1TPxgYHx
G+Y8gWuqKrcrEzbOMVC3WEPQWcEQNehdWb9YT1cLW34VcLo31khmu/B5jlxB0U+QQozQr9JsuEtd
+4cUrEe52T4QusrYuMGma7HOwzjeImfkXHAfjZF8MUJlnhUHycyr8jvjdSrwlDfZ/K3X7MW8hqmP
kfJhO425S+aMwshAZdZ14frOMIzMNnzujCQmI91OKDxocB5I/giB+/ihFsnH7XqyKAkYrjrN4GQs
92fSsHVoAn7l1r5r7YUNYfIxUUtO1fA1WfjsRG0QOlhX2KERoaR8fA9W9ugIuzp4zVResiATxxYD
AYmz075M2OT6FuW8X4zGFy/pp/MonKMyzYel87r7Vun+vmbmXjIzPcm8Ao9KDewVo7oSXsLGYXa+
6Xh0rgNlpDlZLYa/YkcS6HDN+3XCs4TM2ggnGafsWGnvWxe3xeV2Ywz6O8j+mOBQIJ4kzt4ZsTaj
LZ25IRRsQog1ke/JaCCfdWfrfp7AjkYLTnDW0WeG7cMB2P9z4/benrXEvdg6uiBGoR6aurBhi39U
PhnvhbC2qhNPIJLBcMzGbvS4SK4HlbliHRLtfDUkw8SsX98/2mtnd8aZ5kTnhZAs0nEw2gQkn/fB
Yd3zz1MvNwiczFPvH4H2Bwea/N4GLQKDO9Lbi9FsTzMsavpNyG6FHuytsKAjaD49CoNhE1AmjOtO
zWqteEcAFM5FRn+ciPGpNtOv2YASNJe4Gagfn9y8eZBTjKVsCVvcPR0RYasFiGNpNB5qKhkkDhRN
AOFenN6tkOF84rDzQZIhwBbs1jcS7RCvjaj6ulU7NXpvfeMDyi8pl2LUPVWn3loq462aWINuCxHt
lRq4gk26UMflOIK8w8n+sVTrblRL9v5p+gjUk8dlLsHsnuIWFPME5whlxKmUTP3prA07WZKWCLJk
jGZ1NKFEUCmiFyFH+MAUmHovYDXW3fAuDAzXEWUZaUT0v9keCoKK+6I943pBbTtwUb29T5731RjR
pjkCz7yFY+j2gptlWjYx1ZY5xl8WCsGQ0pVrPQwUATErZYi+TzgEEKaIz3lOpjXTLjRqBzeWRizh
jxFF60QjE1cdHQXO1dR0sSdWGT0DFixLsNTkyH36fgDHnTJ0SMA2+fJEsKQM0yY5tzL5WM3/fVd8
lBVHE0JaxN6CBPd5tZ37w0ss+jdSkqkkakgqfx2CZsvQO8PzDUjyVYRDzoqVz6yP1b6t1APkMK6P
/gls71dc9F1YjRjRoEJQlnAnUKeHuXTZ+kZtQBqz+WliYKdb5odmy5IfPZTLzJrsjfe0ruetBAcD
zLyHhY7IBH1At1nb3lsfq4son9nHPxgxBkEpEMyt69XQ7QdEEWj2WZ+7mQ1fzt2dlpIPgwitSiv7
CLqZ9AvKcmwkZECxi0cmUdOCy+bQgF8l1z4lS/uyj0gnhfldXhup71MWmY1RfvRCK2zE/DWNWe6W
ymHWT0ZW1MG7on0OL5HP8c+aqAGlinzcB2P2UTC02iobs0whwtQa7EuRIaBwx2BbkPsZ+vMje5Lk
QTGFAmSu5/dhSBRukTreFyRGvZd4Ds3RX9sZ+jOloXNUk2teYfJ9TtNLHNTWdxoVKJ6rZblLHS87
ujZkzRizemjQoKpBKJ9rVZ9S19L39jScyoHNXyAc636gximLBZ11PUeHwAs4T4gEPlTIN9H2czgT
MOptFPhMuCRFmLadYr5bfZC+CcCDpEFm0NFrK/TPPpi/EMZxD1PgYazBgUTtkCGJjE5EtZAV3bHJ
0YKxHn3mcT16XFOxSFElmutKMJEOtolYVOzCsDmlOOOc2P++6PksC3zOnpO/r+sh5wmqA7lrkvQj
kdFrna/YeudrPye/isI7JmPFqpa5ekNXY4toZuAjlS+K8toe6RDa6drZX5nAznoSqYkn6moae4u7
WiHL5jFuki1WXw7vhrID3y0Y0Jnmm8mKHBQtUX7yeLtgR+xtTeuCaY50xtglIZSBh84uw8Vq/Y/G
hPjlBLgDrRN5xtiz+uZn1PkcsxxcpnZfJ585uVNu8TNXQTlvKsUSPWNmWSouvv7Aoe0wSOHil314
mKnXLKzjeu5aGYi0kpczGf7r1LPctSbB3IbRP2iTWlGv5cRkR3tH4Vb268eo4WQgRnffdrS6yah/
qNHhbW6vvB1waWfe/Kh840UPjsE4HvsbVUSzBA/W6g0mRgsFpMS+2QcsckSSOJN8UDmH/w1EdTtd
4izYYJC4N9BO01vk840xIWidZVu3YVmKEMdj2Hjz1m9zPkybobVDjCWsDvhrwxLwRy0CcgcdgnUL
3gVHAhiPzeh36izVYf2+OSO1onT1w2JAKoRkqI0Un6TDxHQGCg1h//Zc6307FjjwSJs6bmDmrNud
RkLis2zOJJ3e44hau/RcdJKqyzdkuqChoh1SGUxLPBbbRnNQ+HiaCq/lwyu5hgEdhapvn9vcxz62
crKytDoWko5iFK8CO48/ewlg/c3lxfXhUyXr3r40lvu8dn+6DTuVCEovwFv0DkkTHArD9HZUPm9D
EO2Mls0dR/+mKLAM3Ky5PqluHEBrp3CqdhGxL6pjK14WlAjSD0IJ/IjhDoYMY7RflOWmG+RtHlfx
dm1XELdusBVYL5scHGAGW/LiBB/xonCf5bg2KvW95pPbZXnwpcNYI1LjKe0AKKXkPrAD0WwZIW8R
8m4ehEr5Q8nJc0aCkNddVtHKSz/YMw4KLtM+5NYsGa8Z3u6wWNKP0eKkb4k0InqeHVtOWatwcWBA
ao8xEn80lguSkgUw8e14HG98pHpweLW/b2s3XjoaDQIF+1Qfh76aqRv5yCbbfvFVkz3I2fksyg8w
ZtNXxqDmLO9w0SHEL9D04mQ+2TkpSEoQ30wGYhC6Mmu2yBryx4zew5ZQW5owngRdVAbMwGv/hXHO
thoTK+Qh9hiFkQfhvhOcQScnK3ZjMH3J9ZyEQZsjwpk7Rvxmn25pHo4hkp6dOYqIlGJWLEvOr76N
JoqTH7cGiQi+Cpbj0HUEmGKLyCRCttltT046qn07P3Z0vBZ0S34WvQWVaE8Nthx0ON5hiHENLjBj
R5gRgrRlrKZBu+9tzTU2pgDC3FBv/aRa9pPqr2CPMLXMefEsbJQ3Ncs3RpoBUZ+ls/uOHTzQ+zKs
DLO6TuwWnxcEnBo9yR+kz//TCf8POiEefguWyv+eSff6WdH87D4//5lK99dv/Q+dUPzHc6U0yVJx
yLt1PBgo4+ctli4w/2ML15ae5Qtp+9z+TSf0/uMhtwTkZZnODV34dyyd8x9YLnBYyawjapDIu//6
Hz7j9Q+D4A9YMv6s//r6n3lwlmn9G8ICHDHwROCYpEyZQfBvaJhEZW8glq+4ukn8TOSGnMV6Mzp2
f+rNN63c9lzbVmNis1hpqArWRLd+8/aT241REiFN22P865sTsO9//Pj2g9v3Ko3mcNIFkzjGc27a
1OcORc3ZjGM0iLev//zXt9uTVSDSR4XNhoN4dBaH8ixFSYrS+r/bjU5NvEhcnOa9oexHhvLVWXQd
HtPbf+FRBAtXK76r1mfJnaxctuzsGVYSI7P3VKrP7PpOitSTLR3xnL5q/uYWiEhJW5s2LiKUfrmM
Nq6GstVnYcqCUWwEYHuyUHmzIbmkSFc2ZcekJg1gGziBtc+T+IeYUKZTFn1phY1wLJc/jUfbMb+V
M0XibGVnsj2NPdfe6EjDjsw1qLX7pikee3O4MgrPySYaMfAJuhWzAZmA4UChWcOS/2bvzJYjVbYt
+yv1A1wDnPY1GqJVr5SUesGyxend6eHraxC56+ape49VWb2X2d6YQk1EpATO8rXmHJN76Z4N3sG0
0e7jEyViHnFu1yGyGJmomJX8UI2gC5lkkRPgrSAd5s5PivRiiP5pKlq0qR12hgMG4SWyxy+5HGRU
YvZFj47GHI2BXTrvpocCdlxjJzCRpSnZFGXFDNMqy6e5TXPGdR79ffbTURC+BIk1RNmCUH6xgo+K
6kSpZtq7cSZ2sxlCWqcLZeGuPJpzneERbxWJ0KEVjU1JK0iTJdUdMlJkSAV5phD7WnCfRAmGuqeg
uotNa4f1dbV+9uPOD3EnykVvxsCA3uOPVztxX0qfboKZNvTDUhAqvRP5VrG6FrsdPc52Zwcho20Z
3DmtQm/iWL+NymBYlWL21XTmmZbqJxuaG67i/VwYazgI6EXTd6KAUQu4BxtxGhLIrTIWmpwg7WVb
McgNjENahJek82Ooy/AN6Bl8tVOsTDkijGiyAr2rYu/7uD6LN2Ndnj4qhMZHRWTeRgTLZxoD8LUC
MrzWK2h5aUG/72Z7ejQrRWw8hd5OpqOgeej8SDqKjkH4OfUrp02cqVOVVjbbsubQ9jGWPduDdJeD
+SpCRIbjc2gyq5xIJYlGJM+g1uZ92YpokgjxvfyGABMko3rN2WRG6jYjCLNxqxpvuqZGAJjgKbRz
4scxogfDmlPsvtjp8J2QMQRyS/3UEV2NtXSi7WBz/cDCU409n6RYdlZu7rnnIlRD244fvn2ugKHS
iYYyNdELNlx3l1HaePw2Kg8VUdYX1n4i+zBXEBSMBB+pKap9algXczlqx/mZ4klCDFO6R8IPr1aX
VJvWQc4/pcNM+Vd/5+wgtacfUSMDpsBWBrUQDzVdkXBjizkEisoWOm0+BrdPLk5xMBT0UAt9a5xX
zgU376bvQG1YXW9t6nraBO4qSKSLwJmV73EhQyIIj4UAUFAzs/HMAq5RoZ7qZt6oef5oR0bQDUqe
/by+MY1nfduLpNstMmlPpfNaIu1gYqYiK0pdczfq8tNrQ5S5lhxRrw7BRkTjnRD+r971uyNm/oU/
R1yt4zoCFvL2ne1LefQFtCrMvaxQCKdJOL7EoRz3bQnaEA6IY/LnQSgwMLYM3Qq+c60OMgxpF9pT
dggZwGz80fqpsQCUzQeGWUZUSmRHFpADwHGPliXR4rJ6QFe0UH2g/x5G4yB98MexeWfSRdkKhmSP
ven8LFzWVAbRPZLzaUi7+7lw5u3QNMmpBZ49hclb67toaed0Oi5WdYJ3z+5p9qKlmBkB2IbG/JrM
hyHzGdAwsg5zhB6D+cPOeVSaybfEIJUMkNSE3zdu2OGWBdHZ8nlOYuNgS1bOwfS2yvXTHd38pFWc
jZKiVrMhxLX3BuuL64BM8s2UJMV2wp27o0O4IbSw3OLCTpgsEjS9jJpoYzvYzjGDspQBDa4vSAHo
rN1x9vbDGPxyJpYXBCjFcQ5XwtCJ1n7+SdrCScXcqYKm/HCd30apu621Ki26Ij3FdQr/Tf0O6so+
5/GAXMTqj+zGX3Hqss8z0IwTs8H2s5DeI5itbUY/vyUp6cSc4mj2P5VOFrqS4o0MtQHiBoCuNeZm
V1ehveesBvDCMqUcmivFfPL95yyQtHtj6AOWxQRxHSLbgQGZfGYTgeJmuC7Z90UJnkcwjIjpFXj2
arr6FE3GrtXq2eL1q4g0Z7MYZtX3KRy/TXOkypQkImN6KAfV74QZkhGj24sIH0yfbtNc5XRw7fhr
U8NBD/Bf2qMkaw5Rn7u2zJ2u8mnxoWYwCvoVTSGP0PaRESHJfzQUeZCm65DvDvGv9Ov2JGev38mu
IbHn0lpckgLtKAyb7GmeMvb9b005JFDW+eWppUOAK+bDFE7TOXaZj7RueBQZtp2anOdFNA+VXClL
uXxlpJvtFxtVHNlx7TavWDTG/LebDNW+HOkwze3sbzOgQaf2fXDUMRzmO/ifLDQzg9+leA+gHW6V
7neFQ3HuptVvLNoGOny8hBVkJsZD+ikBRDbny2vjtV2U06a6rv0ayga9TS3hPCcWmixjcS/oVi+s
0/epRyKwK+iUhkQIovrCYReRgDodoIc8pBlzlW7Qy17UXBNtBTvec7xn4jCOoauR0Nc2o3XgiTSD
kD7RibfMeyh5L1w5H2ZQsJNS4FcamA0h9cyfA0lcCKwzQv9s+tyIEJ1cA3sbKR8GGn4aQdcuYyJZ
6rE+lUtonm/KeiHtz5Jb+s4MCDdc5+RuzqK+5MWTVAAZAhl+DrIs9yqvj1PiikOcmBNrnaMhIZTu
qzlUFe24+SstS3rVbO4Mkg3w5pmlvU8ClHerS6B3qL6G3ECgyCD72cwzRMcozJLMS04pQzngaEzT
a41VDQtjiyXKIoYrDS2GHiMRHNQTR/bX31nz2yg09EPSDS7GTJZ+WCoCPQHj9ZzEwp0VYp9qdFCj
PM44Tect2JcVw9Y+VezY4tIoTowjTReyEmnn5i4bSVJu7Kk+29WgI902zyJMKaBzG4k6wiPURSlN
vFFQVefi2cvcZGd4cFAbh8gkRrYJPE7iLczKPJddjWbe4Mo7eO74kJrtzhcF8edrEWtW1avIGI6x
/t+NYTqdoSoPKPOyc+JJNxrJM70FOaFDQWo4dxBbsgLivaa7LclPIqZHr3Dx5wrq10mkL7N8SxrI
yiZiYLb4vB0sQOsKS1hhWKZRAdwXGc60k4AizrD5tpVn2+dqlin9EKYd5ZqNanTqNQtz/rUzlXTU
T8Ydo2f3VPb2yLoHwW+t2GnIQdidy3xvZcRJugY5QqVHwjtdfe0zIvP0iuaNQwao6aB3Ztr6O7kG
08yrHl8KG1F+/Om08ZdsoVhunTLZcZGYIsBLI4AbSvNN2F4bdWAmcOqex7aIdz0Rn4w4nO6YWf1+
GbDNdY33ESSteW4hpBDW6QxgUpLlTIvVox9TfpY0SJHdgvEy+vbsU0d1JadUUn3q4QW73y9AX4zq
zPq+yizjUNvFOdTiy8QwO9f5a6oNezvQdjz3LWIakXnfwtRYaMahPApp6PJriPUuHfHU1FxOVlK8
LWFv8caJpSjDD+pAGdGGQHqKOzSvzYhG6q8hR1uDZSFOwGLOpvzdoXCy+lqclfnKoFyckk7MZ2fd
RDi1EUmPyFxI8og5a9qJPA3qtJDZCaeRi+AakRk1mKmUv6um/MnQLhrtctgDLETMeAvHKlb7+DCA
a6ra+VSGz82MQFythzH5AeVpPoF3KNExVG9CWKLcmIsVHmSeHIkIZZScyGYbaLc9CDZuzghRwy/U
VyoKoqZLFhuojV3nNBut0KoTUBzskqn6ollsI0/spCJfOk31yzDK4lD3/nAxCLOel8A6zf3RXwrj
TGPrG9XDG0FfKZdVe3HDaRv2GdlpeWSOcj7bHljInEYfikvXwVfhHlJdTMfW7ad95dPsU2Vhnw0k
wie/fk8ND/wQa/mfi9oZyydbk70STiFy0/UstJmhnj2nzg9TAdUwTmor8odPP9Oc7uRabEsTe2rS
F9di6lg6PCNkWSF9KCknru4AnDg7wuQIHYyCb8b234QJpucSPESa36XxmJ5nckpWDWG36mJF8goC
hhZh1slLXy7eCcgaJV9mnmMvYwgg/bfEB9VOJ26d8nKSuPriodw+06erQCytVi2U1D0D4iRmz1y3
4ZsmlIBumUAtvZ7mszSxefctwkHvq5/anzJXNewHdV0dj54QWImb5VIkLoWQC/FRLc0uWxb33JiU
1AipG5jaV40S5SSdzxJBycauy2Gng99Y0Y3z7UCKMBUYnusnBraco+ve1Unqfw6F6t+GuiUUzHD/
+ZT2UHBjbFf72yEGWbCpQAdfTVyoa5G+X4T1xI20PVuAG84i51NGp78xPiGLgMzCLSzygRMTxUNZ
6eGcIg47F4vENZV79XGkJeGVTkfmh562haHpHL+nLEbwWE3nnOrS/fNRPiJLyDWrNfehapO7dA0T
AnrRAzPsExM+AZRB/bHVzh4DF9tKRz+GVSIPpqfxyWkPt3IYnof1a38Pt88VGYovXGpqH67fousy
PjOSfUYK4UfTXOdnkT4RhzzzivH8w6Htgk0YZ1FW59xAay+810aSHKRncmcOmUV0mDDQxeMccpog
2DuY20cLzxEjwQycrcTXn5q/1FHF4qvq6RWURAqhMmwkJ3MQPLEV02daUOrPIV7vkpak2kXMvZxv
B8y8C5N2dDWtV7JsMDeZ/Hg53w7G8kTH2jvdbmt/P213lOhcQ4wRzbO5HpZevVadE5KwAm5iTp1v
cZsnkRXb42XBxLEhwkvTUjWolsv6RG91vFTeABIBSUy1V1Oh2aoXUVgNp2RlGtlhxBpgcneRHmdO
6TzeDqVhfjf7+sXtfNxLofWFtM6eG2e8x8VPYFqGSb1xy80ATeXQYO2dKEoPuKkPvrHGcHDmbRkE
VzuRW87VXDGYRfZGTHXydaqeASxUfUdSWlWTsISM6psz9CbKIre9xHCXJD75F6UoDUzYBVJxqVex
+xiHKeuqLH52jXGIwyE4p6qf1pFkvcNqM6OlzOstUoPhlaSmi+sn8SZ32BhMdp1cGvtzgZYS5GGP
IY95ZM1/KhPveKNtxs+relmk9YUQOn5ZSY4guh23sEWnk+u4v7q+eJUm3lUskHM0Cf8gR7Zn+KOn
5yVNTwvGh7gsrR+VhsTrje8zYxPkEGCU3axyUMnb8jwGazJggm4p1T/NMFiQSbG1rDsHLBH8zstI
arDb2f7dYHZ1xIQMQkcwhtcUsdZYiIt6mIrSwc/uouZD+x41KYFlkFF29byoU2az802Uhcwm6Yd9
AnJkM3uVHeF87Q/sbneNrvQR43qDkXuKrwmWVXf8Nk8y/7SdaUNj39tnk3j1Qu9b8F7Az7vnrpiA
fnGtV+kaG5y49mlCDr9R5A2Ry7eAjjZC9+DPbXiVde5ssraztk0pdiFGy8MgsXkql/m5yueDL343
9OxPHgyWA/bRgA0I052iZay5EMWYmBQYme9Md7pt573ovIGI0/E7Y9f2wa3ad1kH+OQZBfyJewQN
7e/oWlIHrjdhg4oSSyKIy8RsYbZB1kCROG5hJ5jnfPCWc9BgZ6+N7PX2KWqh+fyIWqSnr8VhxpN4
zkZcMpgzTCQ/9JiGtX/brQeQm7uwJfcqCNtIQBvd1hYnYGGZdZQ5CVMSVu5mCMdjAkbPqIfqHK6H
2W4e2dWTPLA+sm9NV2Xjip00ssbVrnk73IybgYfMDE/VFrUut3pJkmyNCH/9JsGd/tyyPcMDLKkV
SvSGW89uKa691edJWOU/BxulzRxz+pomHsDekw02ZzoI51vRgzzvn48KSCURaM23206nZlvjl9I6
TJNVHSdOFMzlPy0dyINKS0boXng0PBUSsthu63qgYRjSVoktm3bLXGVHlfDHGzDyUOWG/ZF/Hk2R
/sAFU208eD+JZzxOVg50N0YNuNAvYKrq/RrmybrMTkAoQYZIMF7AXhFnhaxVJtlZWuNw5tlhV8X5
q7cI5o0+3eMUZ9xGxFa+U7V+IBGS1Ug7mE61i3I4ifdD7LVbdx7jO85WtSvmmiWytndyb5DE2wSL
fAgAu44VOBxBkGtQME+iyU77iLmWWpeaBFGc/5gNDsabPNkV2rZPfuY/k2Dwm6ZWDhHrnE9ThPC8
2TP+k9tZDV9yGADs2ZL9DOcAwgg9AxyazaYxiGdI54og6BaReZN9KVLxq5+ris1RXuNOlN/Yxz/0
yXTIw5xOTxtDXmIoadNcZHkcGHVxi/YBkm74K+WWADNqMoA3MkgKbjxtboZjUmNYy4O52qmUX7a/
6JKpKWr+TqR9JCD0jsE1J9Vm1y/+d/TMpy4srqWeR0Ya/PPD5d0d/XOW77U95Q/IKunReRZhbMQe
bUDnKZq8O16Z4gYa7Knr1zVsWS499PyD3y8Q/UHlUbxm+yyle90S3Fdooa52XtLaNDLroZ6tHSFl
nKBBehX8cjwLxIj27DFinIFkMNR3Hr3Swsh+TQSvS3xu14l5wFY05Wc6hu7RLpEVI/7eQYq8t1rj
MoMOZ9pqvNDofwGyxPxFWR9DS9t3LWOr8ZvJ7nqT4Wx5Lpf0I6Eqem4V/+xWZ3TPIXzc5ZSDaZG8
sBHIxF03l6sfTb60C/JY2K3ohF1gAKp89WwYrtTEA6iru2n9Q2sQhFf8L1OdQMP17B++DpbI796q
sPA2Rel/YfTzxiTSAgroOED8i7vRpxUCUB40X6DuCZkBSjsaJbcMCxlk7J9aicy5iq27IuNuVhl5
vO1NzBjTO/Ql/2RYDFzhIFmIKHZkYtN7HJqrHoDMQsw55oLsSoZpChclhiYji4+F6z3bNgOBdJ2/
m9ggF8u782jFta3J2KRUzblEoVuB/3nKScAGirRZbIC7JlMTMx6H3QzZDlaSphEA1MkgbXNrWh3a
FUY9Jdq0nS1+GWH3U9jy3q5qtU1ArlMYf03ko+wTaPXAIugaJhvsE8jFJRaL2CUnkTzoLa+NjUXY
WwuYoL96dSmkUWFihTW6+BwYzafbOL+nHxVTwg0yzDtjNl14M/K9yn6wU0X5j1EGQBFnd1fsTM9m
y6Ye51QQpgJhf+8Y0VS26rV1OEH85UW7ZsB+iciRxKkuffpZ9x1X2gjmf/E+4F6Bl51F1LUz4oec
yPG+8M4q9zA41DM8LFoCjkTFnJhr8AJtlkbzTykxd9of4HeHXZaLL05nf4f/qpD5oU+WS/2G9rff
IqHLNwjIcC/Dzu+miVKZbmI1W6+QG3UzR5jvCMXtndcYV9Qx9ocrHM3X3OmdbZgtBFwPFD9lGEQy
myULRfUtsdCZKNejI4XqWzA52Vr62acxMlL1tJ0Yob2gok+5YTmMh1J1XCoy4wPfeDbNuHuRjv1e
z+FXqG04ni0ZHjqWdGQX93ZMcnrm4PEaE7GB3rZu0DJmRhV3I0kFRQDyyuctMasX1B7tjGG8YKaw
t3Pj1K8hQuGcWXtP1Mgzahf7qgUigxsbmSspOB6jPbhxvFNWSwZtqtTexyK6DxoHD+dwoP74wcW+
k43Jn7GaPNoK0CYSaWAufMDoPlhcaTr7otmfbbxG1YDOGFa0ifXmF/hy2DOflkBdkwpQRDqtDby8
3jl1c83DhbwZWPEVogQ72DdFA9BFSDxozd3C7o5fRP6ilfhtN8uRyRrv3x+/jj6q01iG/anUxZ18
JWyA1fDiuRUTIA0+zA95ikEqfRfDxGiN4tPMc4qVtHtniOCikrMfMjqEp6w2LmvwCP4efEnERCCJ
6R4mKesNN/hym5e1Hy175RLfrhzbIK4nahoJi8+vxH5CZ2JoDXCtCH9g1uM3syjvDonKaVgvqJYe
UWzgFA2J3tWK7YC7Mry4T7QerV7Ay/HGtfGvtRN7UExb7IFMn4xT7DhV3O/ZlnMWgq8p/E+6mz90
XaHTSNVmGrE4hOZrWvuMgwg7FWuRmIgf6dxd8rmGVLaQBjOVJ5S4UJ/8ZB/89PGpQt8toLnCal5b
RoiWyjHbSNN8KOzsGxM2jTG9m0EbsZY5RvbS1Lm3cbF2DjOnmDkxsKu4pHcYnoHdqyoHEZ6DUG+n
V8eHeVE2WRToCT2pZAIp4bggZ8K2lUkWVQIhIpB3+O62C3Ojc9L4CA/BOTkzdaVJua6n8kj1+6GB
BVILetj6B+suZcA5FtU350fmFuLeVsNX9MMIkNzaObkawcpI5iySBI8Uvrbeu1Pgbfqg/c0aA0rQ
9OGdTcOlS5guTKwZByyRGK3AxAZl+L2mReUvjIJhrdLtCe6Z5XqRtbYOEQjVRXDosAYc4rXG/Xvw
19B0GDT/7XN/v2UlaoFISapkq6vWQmUK4KO6AT5uH6YmHkwGjKneMsIh2bgsE+QzKxUFSTs3xL/f
38Rkgpdl8UXdfvz2Pf/y4Z+nW7+9XpsJns3lYa1PEYj+AQ8JSWvrF2+H28/+ffjnTfx9vX956v/y
7X9ebx4R8SfWwlIdZ2QhrK8yrt2cZH2F0c1QNtxe2vKkRYwFULoysb+Yi0gPfmJWkZN0P2iKzce+
U/kBHkN9rKiu9yrzfnhzfhyG91TDLikFzLZZ1ve+35wLXX3NlnH+lEgIK+kTRGz3Lj60hY7VuisJ
gSDRnfgvH1Zrtrxes+Y7QufjdatC/fTPASABipDbY1QHKMNuH8pb0P3tw3ZNty9XgD5p9zVI0/VH
/+Xrt+fzKzrWf56F1Jr2X57fw6rNwOg/Xy90FmpLr6Zy5h789/N/39af5/r7+N99z7/7nGN0wclv
D3ptoLsriWek1bjxgTnubg/lep62//nV20e3z92+ent4O9ye4O/Df/ez/+6pYCGO1G38LZp1OMKg
jb4SjfqEfy0n+Pr4335SqIY9x9+v1+sPpX9/6Pb49mVPs/vpg9Mo6vHc9JzSzKv5MIal8s+Hty/d
DgQI0iIzTn9//L+8xO2hMEfxJ8bq/6vQ/i8qNFuwI/0/qdDu10Tb/7H91mDc/N+Dcv/50X+kaL77
H45re74ToEizbW/NGf1HihY4/yFsy3OwbzueEziCxJr/FZTr/Qdea2zoa0yRzY/xUy3V4p8MXb7V
InAaIr9pkXbz/yJFE5b937Kq0KoLaDDuKokzhb9G/fxLBJufs7nGbJMdsUM4Bw/xlBswH6bNCD/U
7p8y4csngvbOFX6xg4kVciewKz9jOGfwQu15dku1zcfKeybZNoSlZ1dRuhjVdZxhN4yL4z4OMQN/
NTx6fRIlSZW91GAbKNTG8tr2Sr0LuNEgGPPUXD7jvoJ9G4763u4qdWEftRq3W2hjqeU/oQJF5uzG
5YvPTTpPkJCh1hLPgU1qbWdb9sWt0/DiDV0fWZqBtS21G+GMWjGT7YTS3riTWLN451D/ncpbA7vJ
hR+sefwwmwaNbjp9TZHsGBrriQLkcYC1Vb/PSIPoovjDSRRQ4Muk/8IuEk+mMau7vlu6L3Ds0YsS
ccNqqFbDkCW/VAnMHbc4FOVSXtqpvp+XpzmWzmkI9DfUhnCE8xxx8FREZeoG18xb5AEXRzSOe1V3
1r0Q6Xuo5ITqTaL2RT0QltchyOdLG8N25Zf1ZnbNGrMiTlm4vNZeKdhJEQzkec4vYwz2xPphIWgX
AoPxm8GoAOtG7l0llTxWC6Q4gk0oX19GH8Jj4pRRZVotUe1tfTDqa4YI+w22MUHmbvWY9NNHjKQq
KqdiQKjN7XJu+vqIYx+qTNSOUA3CteUzDdajMw0ojwbrvuxhn3plIQ8h/wTbuxoBKCyV631XG9W2
Ax50nLuArDY/DTdMnbO3GDuIky7VoxE0uI+1VR+V85PriJ5jBkHQnz1m8mASwUeI11WvsSZt7qdA
tiSKlDZI5Zh8ALTzlFT2dFA2bjiXP04Ey+vgIPSPmE/BlZy0wUYrh6lbYjk0Mk23Ka+B5ihXXqzR
+F235ndlmPNxTrR4Mo0zgU3iRKcqvLp9qE4TT7ot4lSgZfaSM5BW8giZdO0GkRqREROy13lBtc2G
UDwKVQWIgxhjxqL4bISZX+FF5Vd/6S6EnaZHWfXqYuYF570EA0nkRYn2/+yHz8saORaQkXonhFvi
wnCQZTvZC9nyUcqZdQ5ivIpjNp8DKG2PqTAgBQTe0ySAvVmy4mFLzmCDonLD2yhImkhjgPjs0JUz
T49ZUgJfwPl8NgZ2yA7kEKNOmQUzAsCXNb9VM3sFtvoFkjL20RlNIojmazMtWw60qBnGzN4Q4XLc
W4om2+s4Vf1lavA6xl1xajQ3U9frtlUAh6o2m4ARJZglv2mO8/I8pkAxtPIffbOstsRn88+fiR6E
lNIcJ0YBuw529qFbT1YVdyQ4VZ6zay2V71EBBZd0zN9ByzSPWHpevATveizEnZ2sSKC4vhSj3EFc
AN/uJfVHWVtr5jZDOlbgO66dd7igKSuX5UdWsTwt5O6eiO3l5E6zSxUrGQkDthIBScXO7aGs9ECY
dhlbgE1vDuRAzNg64yLnQnNYJppaeaTaTfa9YI56lwl5yJrq03G0xkJMrB0o2Hb6YuCk7Jy0v6vt
DDBx0wQnRqh7wxQgtzDPEdyxvFVTpR58rFZofMxtO07D2SS2LwjZhS6VTxfKLb9abHVrj9QtfCj1
15SN/2z6UU+n7C4pu+oeB8T0rFLa+QSayKs/L+xuA/wtKAf9LbBAD1Fp2T90fmM/sWF7sHVXAQjw
nxj8oACrQbMEiTfc6xDPU6D97+Mg97p2T4nK3pIxWdh3KAAqO6gK2Wkm92LTExFxGjC+7NrSD4lz
SNNDKiXqLhtUZKaQhWT1+JLF9kNduBGqsZ5GnRduYVPVe+5D9dVrxFM19+/mzMpv/TJ9aT8ozv69
NFPzHns34x+aDdgCB/KqwoX8577BFTvg7WSWtHW0/41koZBApjm+dxoL94kYd5OKx2OfGWDcsnIi
BMAg6910YW8sDOR8c3pkTFl/Zu7oPPjC+DKb4lI2Hmw/f9/asYPB2A92toUcxuz63xmJW5FhAtPK
21pe3Upz8zCX9FgCQrvoIP8oUuslSScD9gKE17xAYDn/UAMNWmkHXzLD+Cj9/oIkIEPD40nAlCNT
XAm93Xb51ZY4Qjcs3s29LVF0YKrM143DYlafs8d3DmUpo77R4SlxMXAlyUxXPe3SY8gZv+visHkK
jZNwxE9kmUygE+0eFzN5TOHDbHsGkC/ZnNvbcU6fJzPXwKX5vyJ5tCQ8psQLtbNUOFyc1pbHVFcf
sXT1dqSPQPMK0uoQLOVhWozsAI+sjzDQ2AdoE0c8u/VrX/SAvkHXHeAkhQ+BID3O8v3Ib/xu6w6u
eQ216kCkdMEhYNpFn6ZcTgx4x10gacKTR5Lcj0bo4ALyPm0LauPg2V9GBGmkCluPS1pC24JD/uxw
DtE4jLyadLwutuhvurZ74E6tdnaBGGDU9m97nr+VfW69zWhbhyp8m4vxmcLoG9h/BDFMnuhXtF8S
6IjAsMy+vS7aQEYVgE2eVyrn+KFa/In0Jj26HzhoVX5nO9blz43EZ9IvA/T6iJisvQNM9di03BP7
vrOpAZhVoHdWe0kc2CN5pHAZ7G+2Nt2nHMPrqTC1oLMt0oghhL9ytIC+thVChY6hZmPJGsBctuyB
pQT73m7wYdZzcywgDzCUJGKqLmm89Pl8NuMiOHK5b6Dl//CK54Jh6EWzvT10VoC/SefWcw5fyO+G
8CJ0fbgNxmGmMbcRD0nvmM9ddz+1Cq2ulZ6bua5PKu8EYRjGZZhibM/oXDZuq9onrP2XkAXoWjMl
28q8JDmkab3rUMmzp81um6nSp4tX/NKLpioASbftxyddcmarpJ2eE7N/6VrDfW2wzhUdZDOQw7Sm
idcy/Lq7ltlnIWABB938EwVYva9Afu8lo0GZBmS8Lilc9LaBDubmCV43syZ7KCjiA3/nzZAn5efo
eEFk47ACexBsb6CctODcr1VTHSW+84i/NHLs5GsQJgC1dE3fSnRGchqXzMIqF+6GOugfBq+neMzG
K15n6xiPMcCqBgSYE6CrawZbXj23/tU3UxzVkwWThmZJ6zgV2YBB8ygM4x0JQHNx9EvnG/VLdriV
EblJl22xnrOysiJT6xyLZ199DHoPuD+ZjAXLU/4DqIvAg4Q21FH+HVGY5O8kiiCJRUuag18r99mQ
zvjgxM43F+ouLcqjGWjiAa2sfVoHORNuhUuwgjDZ/FzNZNM5RXUphvm3cIW8dnHio1NfuCn4JHaG
KYKurCrzS2epXZ/G876ycHd20IIeS0qtyRmTfZL1j9Ss5ZUBM3YqGIUYCpPiSIJBvjUNuarmE4uW
mPdWMq7ckL1rHsvaXba2n7ubien0JcewN6x9XKeok+MczF+Ai67oI9JqoXfjFyXBhSnvA9p5CoJm
OcG3pqXecc13vCPPNl5RK9px0HzQkuQZduCi9YMi9VkkI0L6VJ9yDDZ9Vh/N3Il3oTWbZ9c+E6Zm
3evMY4I0wq5viLvcxN4wPZfkFEknhFTmqlMwlNw71fKcW9XGTOV8V2N4mJJpeqwTOpkitU7t5IiT
MYWoeJDsCwD4+2asW4Y6OU64ovpZVdxyY0Ok17wCqpPOqt7IznfuO1I6uNt5y4FdF13wNV1PS8OP
2mCpt9l6R2nz4Z0upHO6FUO8342qaTkPnXppCQ1adwH2w5LgS4BXdPVzpid9gdahsRUxD+A9UyvN
Ii3JMymd7I6vnwucUGuOT7E1CLygj7c0e8ajdKIcCLe3omz0x+mayYRkFA+zPixeANhj+ZnVHVM8
oyquus/0CcQqyRdwYq/uiHuEPdE+9GdFx1eTZmYTXdJPWbbxQKNlOuGlpsJ9aQT2DI/RwN7kbrl3
53jPnKYeEWrM1n3js3tav5gOgeRtAeEH13qoEOJNoVs+J6HBtctyjO6mO9W4uIH8KSjZFNv0oyvi
3myNSnwJT4ag8O1TamqDXJMA3NtxKjkrteGkB8SNR78L7ipk+fBUXECHIPgCcrz2df+JIoXTjn3A
xnPNfeZMv/0A5A3pgbhAuvwHLjIuSKFozSsYNBlqbQS2TIqTFhPGuDTpAeNXs+N2jx/eKM9FOJxs
8ku3advZmIit/8nYmSzHjaRd9l16DzMH4HA42qw3MQ8MBhmkOGgDk0QJ8zzj6f+DyO6u6qyy+ntD
k9IkJSOIcP+Ge89lVVgQM3TAp8EjEFoEoAXxR5xokPiNTrliOQb40W2b9C1W1XzFgExk/KzrY1sl
a5wNOHiKYTgofKkbywoevQGVoVnmHzgsT1HRe0jdmcNb4xKFjjbjLHG9Z0KxqG7ZVaW+Dc6ecoUF
OwuuFK541kXw9shhixL2SI6riPb08P+6xEs13doqZ07RpMu4wBUOY+XXCHWMfp/G07sXV+aj3xJR
gAqDve7yWJKEsDIHRJnEeFzKqXyPQlJsEe13K53b0bnMp88mQ3jQS9bqceGrnW5GtFIzFqwqSj46
zHir3iOzFWwgoAKtLo5lILUb0FRWTMtAu8XBSQLNxC5CyknlfJmayFzAhf6aDSrkyCg1kEH7A/cq
QKGpL0CmNbBwabgjPSVrv81eJiyfwAPNPwX1y7aPSVAJg/7X5JB2lqYIJyupH1qaz3XIvm8Dhk8f
SJL1HsTAR40MQKiNk0GKW+UKcmdzLPAJhIYizOzdZGmEq4AqcWDlB2l6IQmqwj0kpUVhx9Y0MaPi
gtbrpFyqFRn5YgfqLgiR0f+K7HHti6rYWgNpk5Pf1ge199hrLYJP0CKc2ztfVj+UM/1q5iOWYqJr
mtG7lH2C4ycnTYm0jmM5Js2hHrGGdQSc3kxrVPwMpwHAa0Nb3nIIl+xDcmv2AR/33+lc+QNIkaG6
tu/a7dWxtJz2qS6eSHwhnyJsrz730V4yytlUJe8LQyuiTjZYDLyHeejddYsYcuU4bboTdWJuRDB6
ENvm3zqezc1YjTGlOE1YPOmH1DLMVxUom58I2OHIxb+Ez2LF7ZHfSMQ42o7VXtOUIMi+RdyndLLx
dNYc6/xxLCz5YA1ueoxyH8aCmxssKVxwAc00k+vpcfkVOHT2WD6ivUFIHJU6+/gJEMOjaMudATWs
Ze34FpoNIpMSIFlMiq5pU+0UYLTW3kzsfbaPkjJ5pCNoMWVDgobQKLY6mtF5T+BWlG3BIF6uwLG2
xIPvxd9wv48Ppck9xxpgnuqnCWD5OUvRR8R+84qpDFNYu3aJ0bjQd+zjNtdP7ShuJVZ25jlvyUjR
JZRWR9bdBTURWkQvNNONFyfVO6GQpQkRnOty3le+022LZuB8AYB1cGkzM0wXR2PWz2bWmE+F/t43
YL7EUDyh7NqZTeuB68+cjcF1cDRte1138gwvwDhMOWKGzFLjLimXZCOJj8sEnDiZl452+BIlw0fa
Gs0bygQGBvlPcg2jF5lC2I777Myu+fv9xopRfPgIvglXrfJdMRvfegYxCAXqlzDhfLFr+5IgkFqF
rMrR7FbWkWOFkv0Z71b6Fto2QGyYF7bHa6unFm9gts+i3roOIG7XReMHeygkebsbAHSdVNEctGey
8wZrRSNC4p3BQ81d/Wgtr3Y0bEHXLCOiI4cWqJ9bHbEZuCP1XjCY02HwwbjKgHKuii1mTWbwR5Gh
Tu6vOgjbaG4jJaA13TKnKz9jaA26jZkd2UgnF4pfEsvi7OTxn1jW4uKEDsEebN0lI95jbJIl5AG0
2beNCB9BF3iM/6sRD4KKCXUBW7K4YhtINudoJA0F6Uq7u1MG86IwMFt0L4U38P3XiTj2YAAcwE77
PvR8hogx22f8AZd0cKx9mcJrDSaglt4o5c+uB30gccQPzYfZeFiMmGquOMmvMhvDQxr7lPjI/nUB
jFMUX3psUW5V07peKIqh8D7B0LV7zXxmTbEHe5zbDU6ReSOFDVlFRzdDZTM8Vd81EsrdYNcVGRtI
z32/eMgyw7mFIbzjRryHfWt/D4wP3zc66KDOyTOVf0RZEZxjDVyX3JqrIhacQW69l7EWhzTinOcW
h+VjGAxjMhKGY1AnZeT2j4PZH2PIVlipdPKSd9XeQ4HAqVmip/F5ZotlWGsPzc2JaoaZmvVYzLJt
SxY9KAWZc1iI/K1Jnkc1Ee7oqF+WHQ6n3nDzq5TkyHbDaxQk7lUOR3LJnAePe9kyB7JEGxhkjZpo
bRbv46wMZGPZGG8zrX3mjR1TrNzlfxKn3QkUEdjoAZw7cmHjEBnU1nk3BYDw/CVUayDdtUWpAIAD
ytkysSDxEwPe4GZ7gzyfFSZ0OEaBke2quk52ZVR48OegVMNXZQgUPhXGdCvQahNmKx87WIgAqamU
uZ8fB6l/9U7hvSQxIcalZEIwMpvQ8mlQ4IJM0/CWkXO8azJ1NDoRrA3tVy8hBCH8jfllCJJ3og6a
E8clBhTmDM/MR/CSwqsdloU8u+mKsX6AcXOyD3kybAwWBKfJhFBp2BkQMWyMerA+LabmuE3VFrZg
9K5ckiOS+q1yfvU9zE4mHICjhPijEsTSYB6ttQ6onEPoXK5KqlNRVo9KDRS2RGY+x2PxAujO3VN9
jcd0ko+UOsExwDYHSA96YIimHfgr4uS0sJi4VpY69oZFum9nnhzCJJgF1wiG+rg+kPNYazenPuKu
QHmP0zpvfvYlq+ehXPCtk/k0ZqRlaSP/oQ1QmsAm9ij8T9w4OJcMjmQsPvkJ4vR0SLHsJCn3kVpc
NoE77OPAJY0ORHpf48QXcJdixsZAJoyZqKMlwOSeYiK+RlbnDTFmh7tQs42cF8EIZdf6/nejGo2t
LDgmO+x+FPeoNWsmruS0vtxdCboLD1OmAUFXSCCaXlypQHC1LjYuEGHAhzocEohGC7TH1Va1XF9u
Az2QDSxYTqis6JQ6VINU1WOod07sTYyNou3d3tQFwXAa0ZVo3jZmt0SYunX4RFuBFtgx8JrAmAk8
ZycIp2s6leyHuXqWvkXDmy5L0ywotvfv8y6fNVHyb+0llErgIjK84pvbFRfEr+SiodlPez0eKKk5
XAsLj2zkgAFBRrP+dfdUqWUlHE/zsM+m5FiBUz7dvwSU6zhKxHGqGA4OoIK3BEL0ZevvnD55L+r0
qyywrMTkvmXN/4nDsZ30j1t087YLOjg9UrvMafIW92MCg3ty98NY/SJHjlt0ofkmD3Htfc7+Rxj7
2cmaXXkgkXHlGC62peVLgF5lFYQTGv2ciApByC3wV3LR5fKI3L8w8m2XeBc+K97Un6SDrwV+4wP2
NXTHhHFsi3D42YaQSgIrecGMYq4p9+AJTcteQpJagKQ9yNFPpkFPR2ia/KTz5JZPtU9UJXlGIMcJ
i1UoWELkPEt4ypxlD5Me7T2lrk2cCpYySJtYn8eF4xsh/d0ZufczqNKvQs77tnRfiSf97QtjJ4o+
YHnDIoNbUvGsHKcFN2HaQbizsID5aI5Ji6vxofbTdydkSFl6EFr7dN+MxlMzLuYhsPuztsimD4no
mgQATtA/DWM3fhBV/k3Ys9xAPcVCuJhF9PjEk8sVWDiXe3SpgiQB08U/FyAv4VSV8575BA9PELz1
sre+FXNrEv3rHhwOgaNbuR34u8LfzeX0zUvR+Nx3JHNT1Gcb7tWmewQIM4lHA9Xlp4Y0HBtUH47b
GCeCzV9DYq92wnDtk8inN4vIta2IWvi42pGsMYJ9Ygyc2V0gPyZlhXSPp8D0JVYFptxMrEjkLFmf
0MsoDUbAg5ecwcwxnZFIvwLdGxCku8tuWKx2U1MCx3DE7a/n0hpxjTBnBNmpvsmov9ST+5p5X077
VkfhzZigcM1d9cNFlc7kwuswmKmrzoSDEin5M4ppI7122iiDBG/DE2plSX1kLLwEOLUKF47fsteR
9uGetGTwl0OL5AnZ8DNWeesulzHEr4Ki6O6plMwQdwqziPpFmeIpe+sRzbOJDPkwpPLGxHGdLu4V
Q3o/tFV+FxG67jw/9wkFsHoZm6c5GL9LGPrQ3koanKH/MPLyvfmlw0fc+d3W8B9EE2Mj7Jam2vpW
i+ZFAhYn5g94bX8rdYfUF1skVwJq/JCnu9sIE0ZHlXnfEqLEfUN/w9ban9zQ3A52nBycxRQ6+uVw
GGZjTYJKUFX2ke1Gd8pCi7dY5ZIhXcdGqKPinZmQVdU+zJlos2ReqzYCZPUwtLSDlTkR6DcVzzrB
S2uxSUJea2UegNBRrPC9hXMQMLvD5IPr/JZYFdOIHHRF1iSP0oCQxRU+RVDnTJgFrFpR0vQo3AZ0
iDbIwbu1924lcp0czz7unqYbv+K7ZupQhu1G1zUjAyPn1YfBppxs0m9neQhrkOkBDZGp2uFgT+m6
CwN5MJez5y7lFzEGvAr3sRNbxsGFERdgIFWxlx/6gXu7rCraJNv7ykKj2VrBTM2cWQNNPqMv5gPQ
mmOaSs+7RMr9oCAGzOhX13vsU1dqgq5GxzwEdUAC32IJS3EWs5mgxYhhSzpTwGfDF/GZHUqwbQpR
USkN8oQ5MNvNk3hYcP4j9SQzvI6YBBvfy2LazCrK6tGVwUqN43tmev0OMfpbufw1f3GS6oqfTmM8
UyHA8k39q+D8uV939y93E7OMsCvFjn6qRHgerZDXRzzvXy7gxk4R7QKKCnwyfcoixFsigy1nHdaJ
mSA4D6N2wYZ6+W4rn/c9DGY+2nl2RbUAEYP8YRLLgkch+Ce84FTK7lq2c7JXCR/0pJh+6KHcBhF7
tDavaZoxj6AsFqf7r4b0Rw+FBHwnbL2xMD5YYBZrkWdv47NNVrvijS3LhmR5Ct+ScobxrPbXVt7s
06pel4vBJXNv3FfDtm6rm1fgv6QpnU93i4YwCQSdM/fijUTO9XH/brnZjy5QaHGngYgaiDv0eJak
Q7Z/ekt14mw9m+PZzlmq6UX4RHl6SgpTn9ALg4+Auygt0yZAcHhzHO4MjvMCNE/CPN7D1lqnMoPD
iBUvxYKxdtCab1LP5+pK8cKGRu+doLX+qSSqWYc55jjb+/u9zQCrOxrND1IfX9HTXsPlSdG2fw4C
dahMeWvQ4ezdxvXXZZuAx+EMWLv9dO0aDPrw/Uf8+tVi3Jd29Tb1MUT4uH5M2vFsMxE6wwTZTnaN
4anOKjYSiNQzNT7wk2wRAgyvQT9cqWyf6dYA/i4ggWxBCkjYAo7JAUGvvPEW7ADu13fNJ6lagAQ+
ZIIBQkH7niy4gnkBF+QLwkAtMAMpfjdDRfVUENzFSefvo55h3uD7LzUtIITgpr4yEa19lLgNSYu+
hQzaS2EIDN24T9OKU3AZzNkuOMvktYoNkChh+IzK12esyBjDYbONV9AsTU5GE9BJVw8w/RfrVOvq
FcPb7KnIhOADbOxru/L3TtKkB9gHeOzjSa4tw9h1mSOOQje7PGgYF2T6M0p1chQmRYw7XXtWIuc6
0kwTUNx00XBtA0QAFCZp3f3w4VPAYqHkgM5A6gTwCvQb9mqAZ4Fr/TuBpCkms7MoMa+I+Ge+ADCK
BYWBW2s4jgseg4a9Qc6qeHWEJhn9rcDBTsdjckuuYk8Q4B0tabBsazbekjPgLygOKuc3b5DTwey+
BKyOxrT8I/o7zDXE4nqm8xTHvHmtm9R7M3PBTFbxq8vC9tDgYk5630Tb+dsvfINNW3B06CXXNSmp
pDT9qQs//fByxitNdrQaPG3eHvcKNkwqyMMgc7mbbee3V4I4jJvGXS0CY+iE5yiMo5WaiQElJuVo
w83Y8gKCnQAZvZYk7jFctjYsQJN16xEIJBc8ig8nhYdgLWcGQuGCUOkWYUAQb5xlM+972TUa0uBg
tTfRI90hY3Y9wWNpIsAsy9QZTgsgJZTAkFvUgnAR/GZYmC4L3CVtNQeuj6Uf8DWOqgCNa54dPUcN
bIhw//uI8Jk0vdSEbx6RYE1rlAzNYxf3T4ELHysBQOGZX4zvnSfduRmt1KVFCbzpg9LYk1u2jwjn
IGMmvZo02E6m1KbBFssBFR90QT4MrfRH1h3LVHz5CwInsIHhRAsWh+VXufch5fgMhjitqFJA6KTz
hUAgItldAMMz8asjyBiJ69uo62Y9SlRbtkQ2tqB5igXS4yy4nnYB91gQfPrLvB0j5n+EIwF0lgRw
AqplWT5vxq1ggbbzY/ndql9tF+IZbgJYwGMsl/0Vyh/UH1uBt3YFhfajsO/wxWfEFXrnJmnNQhkJ
Q0boEPYPpg5bho90UAuuiK0MbTzi9L4FZWTBNDIWuNEolm4NhU4R7Zec9bMSxYc7qk2mOtKvFDp6
QKXU1CFdhwWf2ebQMCTLpibJfnoDhCOxfGNOCeKomqYHK/flIWoWkklofWnmwZU4Gw7wriBMXtMS
iNMEzcmuSPJy+wSUl0GRzDXnIplBDlZj5QzXcVx3mzyobnR5XNICQ28ZzeRbTJs06qajTNEB1XiM
HPwGYTbk62jOnrMFQGVDonIhUs1tTRwh4NCyjI9ETOCeZGjK2oi54xoX5FHU4U7LEZRdY23VJJJD
2+XkjaXWjigrtocOGdvSbnZjwnsXmMONdGlvHfJ0lIlzYjGaritCzmJpEIUNwMgZRYlFg8ymwLWm
VdCYv1j9QhIpYX00MTla80LwiuNsM97ocOqTEwHW9EF9SZhf1QL/KhYMWAoPTBWXAKIY+xv5M8Wq
udGDK4Ap8TnPiv4T8Q8pOwtgLIY0xiLY2Kc16UgLhCzV463Ox45Kb0SGtPwrgxJyV0ElqSQqp7aA
s5vpY2wb5bPKchLXWu/E/kZtpD/9KUQ4HuxcXewFkLbwUSgcmw1GJy7epAD/H4TXZKhWvt/KQ4c8
D+4SbhNY4rbsgUnwtJZVOWyg5bNoZm+xCWbuXwYp4ACybWAEn7X1nLc56QkwpHii5EBpPZAIs4ti
rFSNy13kwEw4TO6AYxleHLoxe8NOfNxm8wJfUh8QUqDJNB1CF2jJWUxz71hkDywoOgGTLusaly08
mDoCgVf1Aq4TIn7tlPmuWR/h72e+gkxUm0XIZ+5big5xh0SDNp3nAxGZ3TzboQ7PrKkuA8LDVZXC
3vBAH2jlv4de4RMa7e7iBVigFlhO5oSHZYrfkga3zRY0X0z9TxruZl6gfdmC7yPsA5ul6J8qoBy+
OzY70+Sx0bL2EfdVBpye6JTVQ/hYl9Nn/AhX6ped8nGdyhw7QsWWt/e+RwtUMMQfilF8QgYHcJBj
8wzCwNzmfctnAjUY9jOat1OwqP2rc8sqPrK4lz1WYdTz0ZvvqJjCg+jDFLuaEk57GvLlkzhSQ3P2
4ZaIFrNtBQumPZfqm3bd9ghypiQTFyfu/ctfvwWsB8hO4saK8JYSRJow5MDferdY3E0L9y93p8I/
fvv/8d8IvcxWLY3nTOwFHmkGt/5iL+6JrAP5T58JCcrEKqhfBC1hUvgTaqMWRnUynOK4RbO+/Cr8
v7+6//bf/bf7H/nH3/h3f0TKkWYhcrpNI3Hk2lFlYQOvw2vogUnCpTGuRQFIcZr8eWM0jGfCOYb6
VH8jb+cr6IIaVBNsel8Rsgru6JxreAQlDtCdRI6M01B+yR6ZKRZWsla3aIjKk7bIBAgm1q5dy7Rw
6MmVKSjXGjKxxomapPPC8TrgXGoBG2xIzhIrFKVsKhlzOKxqV7KLzsFCUwvRHaNjWXfzgWGb//27
mZge+aN/ODPHdSE45rqGQGrge3tHeuQQmj+C2AbP5zcB4HemSCZ51x3RgQM9IcN381T41qfm6Dj6
kBNH+3tp+U/w19y9Swu/LLGNbvhplco8+3AXzZYlqAKxA8py4u254vu1mRnCxOl7FEWW0uB1qSiV
b7x12R/ReNnLYH625vSb4WpIAp//LaiI/04getlNW56KhKQBKML4N2tIYrXeJxgJd/5AZz+Mxdc8
xRdqF65B0byhh2YujbsO13L6SLkA5hDhJaBTPMtmd8t84DbGDRWRveFFfRtqtadLj/gTol5bVvSr
YUBBxGA07kavzw5WrV9zI7T5qA3TBqNju6Zfvtpz9qm74WXMKBzEQo4ZMi9F0yMZtgTBGQKaDTQQ
UoptV86pX7gdstCvKZwnal46ujEbSStMXILTx0nvxrp+TBfjfUWqAGEqsPL89qty+OC2Ff9g0djG
qRhjBlnPARPYym3rczFeLXbVKw7NDuc2F80mypJwNRVevg3H7JkorJfQ04TEQBPa1ESpAZoa3RPZ
hQVEMyAbQJflMWbdAgDqqRq8dJ9wCvLdMUvPsglooOBAAZagQy89T16B3y4bDlJgw++LMmF/0OIW
rdFKeAXvhRlk1lm68zuN4mpusQEF3hCCHKnBJyRovkfzcH/9Zn21lcsIZRSPbMuZZE6Kzjt7d5Pk
yRntp3hA9xa+SR8VkBa4pCABwBCPnFsXU+8Ahfxx/4c858FWvCZiG65JqIxdy8ygD2t1QLcxrdKZ
Way3BBjVk/ZPrWHtM5h2hyrs+0OPo9p2xMTSymKrDjaDyBI7fYzz+FRkHf9fACMC5HfgqrXh+Ce3
MnhwqIfRuNL9J96OIu+zDukFJXQQKBc95nnKtzQZYYxftGO+t6OTr23P/9GU5oMdK3yo7uecpx9j
3aNphI/tDv6n7Yc+W+y4eyFIdSVmEZ66MKOrYWUmbYnkOa0YFfkfZoV12rVjhvvR9JmU5cTGn3lU
j1Vs68eEI2gRipfCqX4LwBV1mMS3DiHDSlRqHQ/pfkhkdMtDNlvdnL652vUuRkq9TvuAXw8i0OTo
+JolcCENfwFAyPAStzjkx5wcSS87dUQEERrvGYcuqtk4EgyBvZfM7ya8mqSIHp0fykqTh3z+kaMv
mir3NjLKCdg4wmrEgzuFz+nSRQ1uUTCZQreg2TywdyQnJR1eNQwCyLeg2Jpl61CU3s8Y9wFqri7f
mgvNzloev9ZhVO81vO1BPjdr1stgGzFABQnTLUFFSsilG+3Jvn0MA8Xeqozf45IACcId8s3dmzW7
MCq4t4OZ0w8yk2MqIIwBOuBOYYeaoEJhXlnPk+fR0jgBxz+3bNgPn2RajCe7G4e/vnjlzMTfYm5A
BtIlN/t+b7KJ0DaioLQC9gaXyW9JtwtE+dwT8N4uC437l26hhjnCEOgG/beRyLEVvoOSeKgI/FI/
fmWicNfaQ+pcdfOZkqm4QxCSFjpo8AqBP1vhnBhI+WPVojpS7eXyZS56RoQtm8WO8LCTaUVvMwAM
9gg9t5qyurOVL01P/WVFSc5wlb+DAoDGajnTlLD+QI5u10Mk3yQ42YhH4+BVNjvPvr5o9E2fZckG
r0Rolvvje71ssAvCXTdiSL6QS4XHXpfiinE3JJ5YMgyMDLgBm2z2oydExkDnDNKhwTnjRiWpg1uT
VGqiQIp1qfNuwzguPM/Gn4l5PZ2EPKsmUlevZaWdz2b9W5dbwApOH6zlYHKr2B9Dx6JYCMRYzrAQ
gQEZMD9P9ygycuqy7pLx3ddeXtx81/k5NvZLIMP50yiKs+cO4+/Mji7e0+DM4WedsdOe8ZKywSGF
YNBxs2Fr92aF0zqenWHXx0zwJywDc8gS1bPK6MPqvE97cOqvqXl3wwJjsCCMUSq6pQH3b27/8V3E
qDEIx1Vc63jr9xa9YY5gy8aLsjHDAC5E5P9OZphwQTuvQ8hNq6CY88vkIhGtzdl7cRcJOFnO+rs5
HNuyeWqFc1uw1hunDpJjozXw4uobMyoWV+niFsjmHcq4H078JMcofM1rkzF65Gwilvp8MjjZQPH9
sNI6ODuQ3R7a1u52VNnl0QkQlSRF8QJWEuODgMupmyX6uLoNyEalZ/e/dKsHrhKvfgVxdIqpbMmP
vqmpax9IMN1Wk5mf4sj00Qog7JqqMsABY2KK4ueoQrc8BpoZrDX99uz0IQ9i0sQH+ceqwqOukXzT
vKtdNPBGeZ3tXDu4pkeOwm4vUVi84Pmiz8XT9NsJDuZswACgwt24wdydg9DBMdOZTzUYioWWfxxd
pR6srthPxVBdenDFT53qwn1ikW84Mm67aCWeW+TSyJeb/BJUCdvVJWmgrwWZcWlnfjbWHO2ixHJP
7rKmuH/J6AlPyfsQtuUlT+LyktUR/umS6epfv2WQv29a6Lg2tcok5+GJFPCPcMLjlcEG5EC1ILf6
zsb2oJr6VVSSJlEtNhGPOLSwXfuG43LejQle7LZeJ74C1O42H647Jw+Bs7zn5QK/XTBVVWJ8czrL
2zIHyLdt+Md01XJFTm+sg0jzgrCteola2mEd3PmsmyhZoQuUCSLXdMbX6viPPXoAOx1wj07Jk34Z
YFIdZgfEiy46BBLemK5raOgNsLoV5g1KYksySyoxzRQcxgcjy/VW+0a6/ief47+h1zsCQ+BfkPvj
1//6HxSlpnTwM1rYBi3w3ha2xX82DHYhiN6yjeIDxCBMPHNjXfpWnCKr9Z55u3Ydsymo7zZJa8xt
tkpODbc4m/85x5RCKYWYPZ2iFEVL/NYTj8U9DwkwSiLjgHwly9ZaZclqKO3/bYWy0xDjeu2mEKma
gyKD6jRRwqMYSNVrm3oN3o/OPNsJOvzCtASDBDFvmSeFB6v0P9PcHi6NV8VHq7OvpT8Hl3980Vne
4M/vXgOzYq8lqZN6FHCEYZBCMXdNuS2Feetcz/9v3kZJqMHf30Ztm8u76Wqbt1L+v2/jEGKImK02
OLSD+1X2gfnZ1XB1EzvWK0w3iglHH33MH+XUoPlxU3vDGN++oXZ0kIMQW9/J1L6xf22uJN/u0Cxg
YJEZ9heG3S98cDHjdO6rmBrjmEBrQF8SPI1JrKC9pc2WaOFfqVk3J8TB4bOFDRHJRfg9rVM0ReOc
vZnRCI2pAKjBEe2ukX/6j67ZHfU4VWckoU+thU9PNtWxZe9MfdaYb2SeNH85kH+N//PfhyXY2G7/
/j558HYcYcHTla67+Ff/yZ+ak/pWhOgCDp3lb8YcVKbyCcwFcMaI35ooJZ0Ylk/VnnuBlDUEic8z
QJhtFx0ZDz/6uSceQjYU7pTWh7uBLSbC8UBAqgeTPQ7WX06ZBVe9rcZ5+paN0eMosnHjJ2gZDT/7
NECvvBiDPKPh+c8fJf6///bFKV6gQi4MHvxvL27CxZr3M7J3laZH5KWMT3dDYUffw7LBAhkUFR8l
fhBsr+TOrppxVRrwTXRlcncVFMF1Wh4kEIltrlm2sj8FDEd06Lfac4D21xmjbh4rwjgLxCtsbK+B
7ab/9KvECR9dy4Yd3sU5sWxJ+6vniFSgtt5V69c7vUf8M55w5ZqPc9GAhQuE+wlxE6o627h8FG+C
7ADSuaJvVDfdPsUBc5BuZ93gdAL26HqEmEC8kagb70x91AtWCQIk4khua3oOCGBw2Cv2JocpVUcI
pCa2tLMVPtUaDlEVmPqFS494eTYEQ5WGD6WnwkeaWQ4EHy9lHY/+uany975R/e+eZZcvW+A7E2go
hRTUcm5tj44hcR24uk4rX0pm+fsyG8FJ0FBvDFKCN1mFnM/tevVRjcXVrGfnN0frgemnf1ZqxFAb
wTZqOx28xr5Mt53pqEdsdjguSLbDdEn+GSbDONxxb9eg7LCoDAQXls0ntjeE482Rzy7+3cFrH6wY
l4vsuY6GuvzIXQU0E5ECWiwJ1dvJDqB1p73TIsXsY8tFWdXaW7KokcIW5ud/fgrtfz2JHNc1Hdf2
LAEq/O+fMBY8YGPx5B48BqaQ6KGhMdq8uP172ltPkQuCSwa12jJMtIg2B40YRoBUkdDT8euhhXHD
zjES1s/MYc4r2d3tXcGeXEwOm96JOHUPe4fV4BToFlX93JLk1TYZmZvMIJtab20yQ9atH34ibEO0
wXR0LbP5Ilr+ZKoH5wBD9L/58C32+r8dLKgpcL0pW0JpFebfDhbDqYy5s9zwAMztStSxdbWA4a8V
hMDHwOnOWW6BXwvy18LykMn3onulo7kaQ0eDWTfdUyPxWPauxfbHCS6Gn8JBa5lDVzOe5bJH/R1k
PcrBRQg5jz9M3H8rYl9Ym8TxNz5EJeizFTTg5lHZ4ckqnAPj6GSXjqBcardyNqT8OrvK2TfsvzYz
66z/5i0w1b/+6CESSMdT+D2YPppwBv75cHV7UeIIrkhFB0FzndJAX7raZl9mfSi3bZ9nENenKoh+
AVLEvxqV70MEBB7y5E65goEcOfGfaUIKgPmSTgkq5syyXzM3IAc3h/LPJXJ2qrp/96JPH5nCUz/0
P6tRiINVTfjcSE1+s2N3gyKFT1oT41eZimtr+8j3WWOHRfqWs3i7zlH9bgRkRUV+Ep8ao+5ePPfk
+3n52jER2lTZWB66rnhKSzFcoTyND2MwfdeiAWWMbA84G+pwR701U+xcW0vKK+flRyojsVGWyWPa
Ru0N/ZD9AGvg0SLhmNaQuAfywS4driI4mNLZRsNcXhtWNZt2si53bQln9hHi9ZIlPWrkIdUMyd28
6a4szl1V32y71Q8jgqhbRjNYejOKY/SSe3atZ6MggNZs82ivOxBW/az33eydW1GxKhhExJGnnx2z
S/aGasU6hFS9HQwEqdgUA9hNq9It9YPlNAaiJeQvI9KyHfOPL3fyxBY3Ndm+GhbxQPbPU5qZVyYO
6T7u03pbapTEDTHaxMJgnBcEX29G7SK+M41kF1lJ/iSi7oDkFPleRF/uzwy7HTMgWy4c4jOabohW
JJ1AXdP+1qxMay+hpdXpG8UV9V/KRM8IMT43Px2zZPI1T0i55v5TuDaY7xARCs5Iar8Og2OZQ1Lo
Y/qGeg7/VKn1hG7zYiLZug4Zw1GJw1QjzFlVtF1Pddp5W+U60KomBi7RAguM+hwtoIvaYorEKz7z
4jkNSTwZFH8Tiiy1+qzfUIqtbJe+D4Wpesi6iQVPSXTvfz5QzX+Jd0K17FquVKaWplSe/FuJHJoG
g6HeJaNGMLBeTIRXqFD+GkW3RSKg/Oppom8kFfqbyWzSben+F3vnsdy6sm3ZL8IL+AS6oCdFJy91
ELLwHkiYr38D3DfuPnUrql5UvzoKeiMCadaac0wT5lCovUugrtATKNwpMVyJwnWHS6Po4Q6azwAZ
zX20XCfa1iAL1pIgka1h2C9tri6GcsyOVmE1ZxJwke5VsoGglbYn15+TEZyCDd4FOGt4mdt9Vxak
eCs0XayiHNWvT3PeUfV448i2hcwqeV5AOWUQecosZCRHu0D8IC1yZHqs0kfLzGibF5pGZ7j4oG1O
pdopjl0Ylqj7OR4jSxMnPQWGb9hRsw57YvVGDet2NrYvWa+LSw8708BtNvv0CCreZ+Cwv2C/7iIX
9a2mXHT9k/KF3CoF3fIiXk8sIk6CFS4zSd9vgYegP7HjZc+AvOol7xLotkVfyp+2hh1c2jxGcsMW
jNbcuIN7YS1vPnhLHAybsl7ql0SQUrHxUoIInrHRHpOxgk5hEooJdIGFt7EPgRoDuhcVwUF0pLPA
NVYmNmxvqnLjnOQszREm3aHDXGiEaMwy132doowhBksAAw/UNTL2WdQ2KyEQV6N3sR5jnDf7Cej9
UvpoMeOkmLauk1SnCD3IBLZiZQaY8VBJkiWafbkJwgA31j0NatZBB4y5vB2x/x/z8z9gfqDjz/uy
/1vY3PDR/K9Bc7dn/Ivu4xr/ZZGx4ai2htnCNAQv9i+6j6YSJwe7h1mQ8cGBIflPuo/p2qYLbgd1
pso68d90H936L7Y6FjQgeKWEUKr2/wvdB3z0f+yeNE232KG7Ag+6ykLnNlL9Y/ek4suRVQE9z4xr
ubUb+cDIgPU3oCtbCHidroH3wC/vswBqnTuNd3mHSWuykCryED0t7wwfIyrDzppUznvoCx91Q/6T
gn+tJP86VOWjS6vOM9zwWloUKlrtri4YycPJWvgyRJg6mU9saItFourNHZ6fj5yESQUyYTUy60T6
2dbg/UXaXovnknjpb2ughKJrXoD/4McJ87ukxLfuV9a1MpqTVSOwKfIei787MM1UxiXtKF/mzbTp
nWRNheagd21AT3wii+crdl3aXVSMvL4W9HN1GmCavuwLatypRh6x2KGpVT0RaRhXkwl9W/dMqjVx
MQnDpJtvcDc9Nuw6Fr0wQQrHIed/Dz8CHstGDSjB4oh0/Oa9cjR6o+ZdJ0SBqjrc0YjDqG70qKM1
ZBBSjFBhqwwJs8IH0ANyjGSgH+nzqAcRz14QrplDpWPf45JWw/VJVfXoCJPtFzMdevjIpUIXGHwL
s7ljUUc+j2KwrR9w1RG7oJxzqwguvjEFlwLESl702NdGWtTYfoala1UURSdrRnZ0xZ+rHZqIy2gi
EIrctaGP4SqyIvNRSIDshZAmmh4ZHmXhvwR+rpxVNwAEG8ADFVhFzrc/tTMq51Iv6J18Zu4gyEwS
THYO+cMnlP8dzh2MSWbGbSoh5YrPrxxHCjoGI4OWNMHOWBpWYYDr1MGYIkoGOMzhvWiVBAEuhMe7
mu0EmuzyYMlBsI8q0HrxOqSNypDqoohOyKTYU3SpQ6O26xa1Cvon7fOLa6vK0U5oxTVjFG7GgHT1
TljtQ15b5pWgHumSnqDVT8gp+KO+B8bkP9yu6HTrzb6QF4HpSOtj+0lmDiYihVQfLB4HA/4LGTZN
/DqVaknunjVLwozXoWjGR2Slz5Jm+mfcZxVqR9O8Ypll0VPlwwrMKbZjav7whpuTUALlp0Km1ztD
eZJoHj2J2xE9RQD8O++sR902Tq4dtydb7SMyjvSHQSnGb6fKdkFPmABlP2jOih2+FT2nOMH1dUJa
i+cM9n3YJ/G75mNfgJzhPLAIRpYKTwVkE1tPhxLELo2pRVX8ztfJzyX+X8d6d6Zgh43U/8QMTQV0
OLtD2z81gukqDElSdBqjeU2mgsanrZ/hRnee2rN/GGjULd2brAyfEclVBexVwOXPGUatlbSYFW/3
ur2+0TozWcQUybDDduOLaLSXMVEKdlfAnoe6SXaUZYOF1TTyO/tQtNK/T6bGIEqsOqSZdE8YsSJK
fjaJwEPk3ME5RkqXw+UN7W4DYwYxKsuJFWRm+ej4VLxsqT+5unk00cp+ZEpUeXVgTpdCU8cjK6R2
oWdEMjqcbIeqNMR+cJDW4AEewJb1w0Ou69vOotUM7Ypi03x7H8pp1bIQXd0eIZra3dYSdYIkUUyK
bLwmtRiultn2xzyK9n9v4rdMNoEaHSLbJrgA2M8LUkkUO5jxVrerN/BYSWdSR+lxqHFUvFhacvaL
pLmiOkuexmIkH7h/t/FiHnuy4x6xR52ivAnOt2sDfB4waAgIE86JYRzogaOAwYQxBncg7tUXgt7Q
llvW4zj0HcV69xny3FIQRnlPPTW9tgWp5n1DhpiNdEHF1HmkH5UeFZztBKvDR2XllXglsQcHX3+k
cAwqJXLEuhC+hePMRnGW+tUPAOCOcII7WQmdykxJCnWa5Me8QgjL7wfIh/j2jRj9fKu6xXNgKg3O
Ji07ACQBu+qDusJrH21LG0gJuYnfMPTOTqoqXwNcant3i3xXzNzad24KFnZOgF8WMjSXdYeztGbD
/prOCPFQS15MeupQUi0281nmvPYuDUyVw8ujFG+sxMyJ6lZM+fWrOlECSiP0dlrZ/kqF80m3tTM6
K/lsUzlZq6BWdrX0rTWSxphiieJfc80qPABeBSICgbdSVuaFyON8IVVO4SrHyNy5VGtlhyrJNsPy
WRT8KJloo8MQ5Sefnuu5n0jJoz8U7PnI8ZOwUgqc6fiqw/TBIR5EmPmL7gqhwrtVfaveZKz27XJr
FZCy8RjdJZUjL2ZSYoZ04u6lthR4yEW+t5UuehoayAemyJtdWUXRkw4YhvYf3+h2L9EMIlFYEcxE
HigtiHxFPV0su7tqt/bO7bb5ai7jYlVm2ICIgjs685/bpT7n8/TSClftkMjDIHSYtfMlVuMkdU4l
5I3QH8B0MPsOOcOTCjpm6URUliJdB7GVwFnPMNtfUq3fiqT51VRV27hYRBYIB9l1w6fQ0YPusX4T
X0I8oTfxT+D4cbYG1YkFBz7NuuoN5km/S6JgGxJvvcuKaFbVM7H3SBD1Wvh3pY/MO2/jkw7WqL5k
pE9dFUZZrwsSba3YPxoUCs9kUthkaGS9RG+q2dwy6/TVh96PYixJvradDGQ6wqERUiRIgI3qLXCz
jRZIfTXIpN9aff3JIDwR26W452AkI94uupdKJPFRmsOHSTi72ZHiJizmhy6xqb2PDxGb9rU+GyWM
lkp3QjtYmCbBO4I9U4xNq2JEJWpECUEv18NVs/DpNnX160fQRLtaXVbAMrym1S7Qz1Ff6/LbGMZd
Wg9oJkhOWbcUxDzK/dXWiYW5sMzmFc87mu3OYiJFsSnsoVr3Edp53JVUMsqvoMFnzNn6rLQWukMc
QZaBdiHIVm4EdKvSv7RMObYCh5XqD4vOfHPKcEOr+NpRiEBW2f+IToAnr6DNgfl9CrrmmSrtpiF/
eFN1CQaq8SdBZe1ZKRyPdngB6/clC3Lv3Sk4sNQQRg9YYFSX7YAEE3F8MCFTQqfYg/Lwpf9e4AD3
8u8uQmebtB269ZJ+UYdrXq21DZWgNTKpEKuChX4hCubky9hTM+taohGr0i+C/14nk3C9VG7w1kF5
iDLaqum+6ssZ4q+9gNJ4IN3pnmhdtCj0ZIX629uYD8dnfzRWJWLVMrBQ98/sQKAJk7LHy7XkaFph
GFpM8jLMfbSaLSnyz3tpKB9J31zVQN01KO7xpCHRLLYJI7Hn6MOjoxtkWiplA56mIMava3BCTaAu
wBrI9J50tUcdqe6SvK5wacTVkrMfSaIDjBh515rGHsvgeFdRN/IM6tCkY3FmGzZtS2MZmNVTQUp0
6zLXG+TiVOcqwGhSh80d66dkw6gmsFh5NKNg8vcuIYx9g65pEfqkkeJMwD3lijNgLM9AmIsF2j/o
FZfmZXekMsBkwSsMvfwED+VNZNWB5vpX3qrlplHGR5XzcdnWWJsp2m4zfbrrywpvZcWJ6Krago3Y
nKc2XuB1qnz8BHeO48Mw5Oepw+5hTLJDhv4XMBxqshHSoefX2ppDPfQ6B4bmFNCvKIxToiK/H1wj
WuEUfZsqBHcNrvi2cQLYRyRUujr87EY+N5nx1syvo2nWG9GlJxpSAL4cnO9j+FOZnCOGUn3hFQbL
3hGPaD+JzH0XjvYZO9/MABe/RsFllOiaaJXnjfPrZOOnaet3etu0s9+npqDeXRL4W8yTNpa68UMa
zvOomT/S7n/GqLozy5+GyF2EydmdmYc7C/0rB234FVrRte3p3hVW+aEVdnEnwpHpi84LzSAPG8K7
HXMsMw9sHGvYFiH0hlS+Yr+bwfH3jY1GpnSvqT5eisLIvDEb3lQHKCF+ILNSDiyNSJmtw+9QM8gj
4ADMzJHIwAIYSxejvS3tc53Yh24iJgtYDqLzgFZt4TQXP8cT1NcovpGAgZ00uKb0FxSOl7g03y01
ugTMvzYwEa8YIAcgILoLGnNbIcBaNVG0wAsQ19lFQpajNIoMKKCqXGfZObA7hqwQcj1iOwW/27JC
5FI672ZCYBwZ2z+d01NGT6pDY5+UDJpLTAGORQPd1clOtkYfnZsUGoOtyYszYr9L63cfzXqhCCK8
pVZBscETM0THrpLDqm01bWNHAc2pSt1iL17ho/6AQtntTDFoXq4q1on9PhA6PCh1V4AftNkfa1jc
2VcP4dGMUdK6TXgRtQ/mvv5NKDB5nTQm9G4gXLDpB/fxg9MZD7abR49JYbz4PlM7qbrQD3ywBFaT
Idswmp01iwJztyPWV4dUULUvWmimdz3kD3Ivx2RNBYqWVcVWDgQG7e8qVu+V9DEi+Zp+WGkuUyMk
IVme2fmZywAIDIuvYVxWbrQHJOESBILVDGOCtVGgqjJ2289hG0Gid/KzSEaiUV28PqovDgm/2kHh
mxJgshsNiQBLTc+K0uvLynLOfe80hChldGvdmEVLTb6ISvaCw9C/MJTh3a4FXWU6f1YY+jjKnGxb
WwkUy0Lf1xm7+LxRv7W2JuguVUCcukXGXEN2hJ6N6xS562uT4eWnizSy8X8gGWZOi7c/dMMAulAw
9r1bCrJVJzSnbUsvnsGONJDKIPwQwuk1HH3ce7mzqGrnHqQpm4naeKYdzXRZg3lRatsLWueMThN2
LwO8SNVj0ynwkWPfgaF+6Jle4e63e/Il2KCXo/LU+CNOJjda1m70aqVQ12qrnyXuv+GIQaxro3xb
JnjTtcpkYx2466Yzy31tE89EFjG5dH+v3240XPsFUgoEyvlxfYZCHBP8//64290xvQN2Y9Xm9lTq
5XxRihH/8ZK3O1WfFSE2pLvbS95u6vEYDRVC1QmePKTagL4yhVmPOF+G5X7TGNaur4tTDN+hzfuf
MGMx247qKwWPY7RrFBV6pQKZq2nPZlvvqCxj6W5pTHf2qxXJz6ScfkQ8/lQGtp6OvNzGNXZG3/9M
CS0yHCqPTGKHLFxUbjvgvmStQIKx6k2m/oPLLEmccFmX2rEYI7ISv6dppkClzALS0u4q2KsIiSBv
dIa6EDDjFo1TaoycpPIl8x9gPP+6NKW+48m+EmhZRbftenV5u/P2J2xb7Km99VThOVtJPfrACWDv
1TbFNWsChykFCbfEdg0oX9CUIUhRzQBAZZ5BI9C7genaIeLxdh2zbrMvaca36bWwNHovMdJfoh3o
rFBNGiFW7BM7hVhnsTqb9OwlNadwPQnU+NWEFygP4/fJCVsPoJ4Ou9KYAZb80f99yab+x1Iq4CQe
ZsEuTfYd2QYgneKHdFYbN8ZJEdY3AGbLUB9aPXhO++CAyWgJWvtIfPIXOVFPgjA6/OuWPpwyKLZJ
dtcb6mpGbhFNvZHxdDS0vvBsU79D8b4ySenQO3UJbWwTDRX7mWWK8s7n2GCTQrq0fvAL8iJmW1tm
stUX0fWW0jp2q9YWK4Dc75UWMDOI/BQN7nc5OruoIb6IJYJlsZyt/aVw0yv99oPI5wC16xB0RHFV
JyUiBiai6KEq7y3EMWp/LPGrlUUiX9WF79qkHo1qhjBOgaRGR0yRWgOkNNWLk7vVkhZMosNf6/oT
YB5qmiYLqZRGg3mQa8cGA50o5R2GNEQmBJ91lca8T5vYj88JYJ7FAMvEq2k8STbURLEkfE3BEZxX
6WPRUbgsUqApEDPSx3FESEM24IumyI2vxOwvhr2rn01R92s1bT99h5iJOkaBFpXpRY93hgrMwDTK
36SE40PmKmC65oC/bG/ZMIYdODdycItTycAPkoAKiVPs0JOity5luWvotQwINJW2u6sy/wkksbpU
zYSAMwExqTyPZu5savNtxI+qpNBPmZr2RXzpLAIp26bE2APAiHWjRlhku8nQjXtkVaNOyV7Ac68G
zcDEE4VUWMPosTRROUIjlhW7ABYcHPqwpsr6YZqVodCKdcyVIA8ac3wKLQZvU9YEMldvIWUHZ1r5
7Ji8rG6+zAKZnQkbPI7ir7jIHDCFrFiTsV/q/dFM0vfB7+q9gX8X91qNrQn/rR2Gi6yEwVH44fc4
Gt0pAmyQGahPEqax1HFf4oQOq991j3Ek2cp0EzWinlSWaBG36U9vNy843zZxMn21hIF6HcG0a0sX
jAx+T/T2Q6rX6NPVDlMwXCXEwlh1cFqaYbEPx0736s46wKlM0+g+E+qZVFEvb8frbJHcae2raaLI
a186Ee2NsFz1XbVToSbE+YjjW2iQjLpokeJnxxxh/daKcUSUsiqq+FxUI84G/5j6jeZNxoj7ujoR
4QZONXoL4gv+5hcikkqyqZDOqbkNB8RmRIO7RqZUeOdKP3ijG/2l2QmOVOUOGe7ZD54dTkRDsgpx
DJx/jn/VyNpdBixFbK15qIA1YdE+oHh4CPSZN06mfJocJsy1TS3IY653Zlt8JBWkLUjiGrZFomfb
pHsLTRDr5WR+QpDLPIFOeZFBAg7D5CGbyt+QgUKfql+EowtCoq4pdhPkKXdD46NzyT+naPj0GRQ0
LfuF5XVsu3I/CvE+xuU73XH2mPWyMXMkygW1f6mhayJidSESTCb0nPW32hzirTtNj0gLH3A1QkRd
cXY9FWp/xZb+Xvpw8ZrZCdjTVeUDYjYdhq07PnVZ66yDES7KvFT1y/y3hfUG2RnXnW881UwBXaCd
TReUOaGmnjbOTDOxHiO2gjG6Qqa+NdW2a0pylmJ96Uxhpd/NxNk3Qzt1rN7sMT8VE7LhIbgS5Hpv
myzKJirFHWUPC1Vwn1zMAoJnFCnnoc32jUVOIfjjSMMpHBniAf5nvKjHnQXJmoqvQ3Vae+tVF8YW
dDQn0leCtaEaIJ3qKx13YzpjANOJ/3YSUw8ZWUGnKztgwTMVw3X+F5Pk8OimLhmQjAgAqNd6G34p
7MuWY1mwzOErhITVaNSU0X+1gJ3gF7lP+qAde5srOSrjeoKlZGeTtbPS7OJEX7KxxiMSIdCJlgIC
O30zImTaoGOWzpQ808LGvPbU5wV0kCw6306kNuXQL39ZfDxlkShWwZAu45aMrgp+gw0upR/RCSWK
DuAfBTO1MwUXyPAiyCGji8WaXcGLQ0WKaTKZjmgiwcAld7THeC3ppQZHDDN6tSCmCnRup376YbkE
Nn+Jeu2TZG0Gebe6BFrLeU9s3FiUnJU6/0Dwqytn3m4T6u2pRaDd2aVKQTBxT/z6UFDzCFoV5RBl
UEMUk5SNZjFf4FjbkbljYQubbAnrCcPE+2BVVHe0Jz+kwCH7X9a4z136YBEHv46g1/q9XSw5tlLP
N7Bw0XZiXokcZdkNIUYNa8RwZzIoJMmvhet0VfXOOhnG+6Dk/dNOduuyM5lQaaBnSE0Q34FKsvyj
1XVPfYqMoFGr04SsZtti5PQa9aCnSJJTm432nDmELsKi5Mq6tKH4pMIRkBpNt2lB0GYBzRZoJTN6
TIVOe5u0D/K2nkdaMCBQfOoM8whZNW/KID9s/NGe04crO5PaHehhWu1OpuMi4+MNhQUBXG1BiTC3
yiGn7q4jrJ8mArVafKUVahTaXmu7g2OBgjynIULKNAXugEobvfOyDbVNRLamUEIbGUg7l14TZ9/C
rupToeH+CZ/qDn5mU9frunVfJnxGRt9+dRVQ0cGcRs654CxS99roVElb46GthpfScE8yoJeRVsor
FVtLhVY6hEW+zRRKlHYYMc8yoUXR+Ik6e0scQrJgm/c72RP55ZI9K32+BRSnyGsFE0HvxkTPWe7O
jz4p2wtOIfwFJlkIhv7WzNUUpo3vwVFXZib44cIkWUGVRBMs7j27IUQw1Ivn0ISB2PIBZKgKT9ZU
lSewiFpWBHeK5SxJsJUeRlv6gjKokETB1jCltW4194vlzVOAFY2VkLIMukmyJhl/h7D9ympz3UaC
tasb6Z6v2Wwg/bUKaviktd2z5rJ/6pozyCJ+3oMIqCeh3T8rBWx4wIKY1DGxp3XyhA6eYtSSxVJn
nuDGDuhxdaq05LTfhVnG9gEq5LNa6sAI+8Bd0WGDdtF8QD2oFoEEUebLY44HYIlTm38c5jkP4CvD
87i0cJXQtWGD1bhepAyPalIeRcCYR9wDLvtw3Am3/ICzuMHCsWuzgSKWxJ8CkMZm36Shnei17Gno
k3EdVcSByjBeW3a5yxOk4oU2nsai+ckVsmKUxlib1Pm18llr6UvbETjiPoo+ywOMGrl3pLpRyk1o
xWdk6jorE+enaxzq//T1MOx5ijKPAJlJC7pf8dGydUbCDubLDEtlTrRhGZBerrsvKNlZNwTyAxRg
5ME0d7UawLbR4e8o1FXTiCsb2sfQ7z/0xBEeGSkrA3vQplUN7DFi3PhtFyzkUL83KfUtLerI+hzI
mNWQYWujdrZoFFo+3ufQYeQzlOSolNFaDpgtMo7JhG4KOBymdJbs5bYRLk2c2mYJCj6+hKk2dtaw
zKTSrG37uzdVdjBCJa7eaJa+qtlL0Nkgc5r4u6JltuhzABsp22adSgDmBIWRnSIg7wyrbqZFqNFy
UJp3yw8jIrJZGKu+Di0aRhBy22dixAmX6PC79A6piHbujMtOHb5wv6sLK9MvThfGC2fYB3RelhTG
uHW4by24bSJEZhAWB+k227J2J5DVTrvQtHo5ZkibSl0hurKY7uH7z4qrCXhSlbcrHaPBso/UWVTA
YtJ68YVxNYcgXfgRVUJHI6VZ5G9FEGF9ee7iLl+GhQvfD3jIwQArkotqbeqACutHURIPKhlg9tmU
nhgeENEdM/vkp5zJdJ6MbSwUy1MCUyVOWhrrbmCSKe0aS2ui/URs/uAeMNFC0KsLnG+xp/RZuksA
PoR902+zdEpXqWnvemgrjIb1jrX0teho9sR9eFQMug1ROuyixKVHl6q7INUImHRYhtimCTRhWgxu
42+ULllaMSEDOUYaz6yHtSM7kgwiXC2xzYZ8apRX3Bb7qPJnx96yqYqDGpDgqQYUVIzaIdlgjPW9
TGXr+cnEWFQQYz2246eOeOKYqnJJ9wygdHYfBcO0qBRx9DvcmAEKKhpJRBLFWBP96MHvehYeDp9s
xAlfmRZKcVAuUZisY7qTXlt39+xj152quistplOLQA5MaF5s0BgSNHWxML6xenU6HHvpfS8D98XH
Yx95YEeUb6pzq6m1N+iY4dYxzZhuc/Z1EO0EHUcb3u8jlMDGNKzWrUDDNZhEWhrwbFVoHAXmgOUU
CsZYxWhXIxURoCwnK9cJtoXRK+BJinx2+MFQHMwCWI3NetPHx7DgWRTbxBf6n3xrdbOfJcTArjFH
AanVoYb4NB3mSg79yEBon7kCZqcrlXOV1AfiAJ+ckewEn1CZM8oxq07XJV9pGxRBSIi3OIAxNukf
UA5BGrFLKn2B5AjUhZpdxm66M0SULmnueGrbXDLoy5sWkgmCP8nsQA6QkG1Ac4kdUy2m1ZSEDwY8
bmCVOQL+qFSvjo+G11KMJySX9zJsO7YdRIhKaTxFfrWezKnxTJqOO6mRg1G7aPGo+a/VJmuXfj5d
UgXmWZtvOO6ORqKcEBWg/BjIMJkkdQn2cIh3IsL9JuWjCuMn55WC/iFVnvFs7Azo7ss+AH6ju0w9
6o/RSzLlm/SZbM5bLYiOQ/ehsvmyAYV4yBuuEi+05yb8kpOBYWJ0MhC7NuxOutEvUndov+WguKey
QtwybZFXXuUYQPIMABwns+HSKIiJADF9Cl2TMCuV1Z6eh1jJUnFSEnEIwIiBLE4orXVvEeqhzVg6
A4e5T6HiqCrhG9VBdiJtjYocAqjeOR47inxhos2l82GeUomDoVswXdhbkRFTldFcVkirls2y1alk
M90eJE26RdnITzSXCHvNKl8a8pWxvaQ/SYx640CwEnCGMgMFduZiqtw4PlbeGjSGgnR0SFj/Jp3c
uGlRsTpcjV3EloqifGVAH6JniYlDpzfqEoaw0hJGbIvER7zp85zoMj/7/niCQIZTMsgOQ6nJddKR
/IjUBGNH8xtoMWWu5NfEA7mcE1MdCQ7QrqI9sa7oIvK1CM3PEVSUayl7gnJWEJt4VCSf2iJ+iE3K
loiI9/7UP418G12272P00Votrjt0KOT7kK5uC5gNOUlVxahyqMt+/pni+9bIbJS+d1Cjuovvusuc
X43tfvaAUWbGGofpRhYiAMGSfOshXR7VLh59f9gim3jraL9jGmcgcqvmY4rDLStpVUwCE5ik310U
vzSqngkDZSjn/anaAqnsnoU2HBvc62t/pFzXS1Jn8yIjWiD9sOF7MHLqB+wV3z7oxOXA2p/1rfMo
7U0oDXtdxP1lHKuT67a2hwJpi7CmW/kUcRc9bNqNkzTfidbDHR9ZAaeqqK5dZR4iMVuU2mRdCcWf
yWkPbbuVdFVoFKrISUP/hcZUvaZYwW/TEpQGVnSZNCUhykyeJhUNLN3Zu+2IFtI305ITDoz77j5m
HieDF8xOJpuVwoyJ379fljb5tEXW/NCKI/fBQHhFWp8nqdPlo5uCtzT29kBnu6fZRUUTZJLkgOOl
GRnixtzUB1tUVDpM90EJUwvxRfONtItNFMRf0BNjuxkNo0HNYwM00pVNEbHY1LTnSVW+62Aw901Z
7GrVTe6dO+dRG8L80ASO1xexTb0zeLCNHzuNm0sRT9egq1oAPEt/CIcT2HVOEXZcTVKjt5tRWzbe
IpW8ZFLzjgWYoI1DcOEicgLVq+wW835TvBDAqL7ajXVfG9ZnYSWvQYZR1oxHdc2oJsW9RYF1Y7hJ
fEAaVdHJYcEJb9w62hkDZAJsgjJTvVSFLBaB5eyG8iVppmHnl3axV63qs2hktc9KA6Nnd2lLcO8o
B4x10VHwKWulBt1X4qmyNmGLRBIKaLCqKtPDMX3ykbfvNDmOZ03Ed2nQEs0b1erOntQzhQOq2USv
1cUSa37jqWFXbVsTlFoU9eqqpUK/aIiIhjvdsMDumzvCg/zvMKPFNhC6EdsutgI/3YBSLJeqrqy6
auixvUUb0JcnsKHMWQaHgSPj0zjaDxoBP/egfHcgqczNEGgPEb2o7aBCDR1JVC8sWwPIOoNjsK0S
BnBUBJY9ddCeNCqElimndQJLdpHkPahHw/mIS8qOY22m6zGzaB4mcPo1ya4FeAhAwJbznXwA9F3J
gbS6Z21qwqXvtB+E37mbkJEmh7q9HGsqZH7YbhIDmKyWAnNjI4xZIXebHToQlaHkPUVSsQBipazp
vcNOBCgHjUKMzGHqpamyhF03ST8dSEar0mAoICnPPn3VSp5TP71GqfFppVigygw5fQqKsfZXyQz4
DHssmajsWn4dWL7z7ldZ+sL+buv2RalwKkR2vvYFknEw1NamYl7GdPMNPZSFqSsa9oHluScfCnHM
vi9KnKtVsGOcYjeVhy99rDD6Gkj7MtffDPOO8ztyyHQzo+iNiMhuk1GujpQ899ImgZnZFFvDMfcq
yqSdUbG27gvIw/VKwNJBmzG9G2yGB0HbtYwTWJd0MaL2FUxztHKTFnd17eOfo2vCCvmnr0twJA2w
Rbdtm6UbUbSrCLVcdP2YrMjxyhSO16nvGkS3DSNXzYfV5xCyiIycMI9pQ4hDyWAjIApTHVZfVFb3
SyHloxrULSl0lInNIiJiqGgfswjkfdvYZA35Fkm/YQf4g8FJxom/J65BBdxMqKZuZQu9AH5X6gbQ
vknJ1yopvkg6w2oVGONH3Wa/bTKUCKXEpahVc2O7k7VO4TwsEK48JxFLwH7KnzsCUyiyI6hPRXHC
QEqNV8ey4ZT9owpMa1vBVVyOKdkxyBAai9SVxN+FbgA4hMi6g5sNGWe5le1vl6inINb8n2/T2b0n
3t8HjvMr/H2ZkqUQ6Y1hmx+0GOPb7YG3x5SVjdDudp06vjMu/r6jn5TcdbsejSF33Z7wj4t/X//P
PTjGCajf/R8/xZ8P+ecdme+aafXPWwJoYUtRERV9IKaP42P+1rd3//NBbu+mh3aRbf++cakkLCFu
D60Se6r//P/+vPjt1r+vcrukiqHmfOAg3bnyPbhRobOm2OXZoO9aDaae5sD3vV0iq774c+nvbc40
wVD9ez1GZEVV7d+PvF0K5pH6720NcEuS0szt7fY/r3C798+T/77X3+f9x8tY2IwI9Aq0hWZTR19F
naaxbgjOfz9IpSt0IG6v9Y+LBWRqIDvzx7u9eF7n/83dme02rm1Z9lcS+U6DzeYmCVTWg3pZkvv+
hXAX7PueX1+DcpwbcZ2RpzLThSqjfIDAcSdZFLm59lpzjumt9N68hffD1ryN1GFlNwSfKgVZ6tM/
INBT5g/88+lrvz49/h+gBIKhUmf16evH3z9+7fggvz4dqULZ++DhP3731zd+Pdmvrx1/JKaRRQd+
+qs+Pdbxa58e5vipU2Pp0irTn9MBWf96vI+Xe/z8+FCEoobj/NPDfPzQnx72+DvR6Jw6hAuvZSbr
0yqlLNMEvOXjp5YLtM2c/vn0qUreSjz79O1OXYWjvQrJtVq76kR4mR7y1z+fvgY+2J0ZPX6pX8/w
6Wl+/e6np/rTz2kOYbGoOv/6a9EXFqfA3I9fPv6CgAYEHO4ff9XxQX/7/qcn+eO3FSchOi1sln88
BH/6u/74MMcf/PW3Hn/m+DUfBdmys4z3JmjEHJ0vMkKNEdos7WpGH1pilPWFB01v9bFcdMadYmKs
HA++nt8eV4OMFh6YObIIhRFZPndwug/JUo8ihZYiWzZpKNNNDPifpj3XuA7WTH/L3YAMCRcq/0e3
rhRssWW+bAkggKSUn+kRrTPYIjeqW4LX8cN11Lc3BZixtYTfObOA8c36CvVfI71V7rbnUF0P5siN
w22omatkuBjy9o2wk0UEiQZR2oR/ZA5LD7CY5LrDAhcmijRdddeJpr45cU9IlwMwvEAUkfQAverS
xB7nBkudLKyVFx2SiXJUBqBD05HEVmDGycGb5jCZUTEFSSCmowVgiG0uHJkiCKAUZoqeAyCp3cu8
aLYQ4Mkm6Ub1kmxyHSoLf5lku9pb95QmbG3qSEPCTqFDOpW3gqpGJcYMvE3Y6nNMFxl7FXZ65xCf
JSHbgwJeHTv21I/B1ILQf7w1REwYX35ApZsTayYei64gVW+IVxRQwdLk3k6Fsvc9JlIhePQFO/Zs
UaXbwW/2dCXYY4S0ARU1qxZeqM1UoCHopUWw6gqOHc7DjWv7/o3HDHHM9W6uuJDUcjbmlT2QbtH/
qCwOjN06j8zUGY+2zt4bIiKQ4Pi6E21by4E1Mzvb663qI3oK2beU/n3R/ghdCkhVpSLoR9Neu+PM
UvJ6UwPOQPJjrwMhOdKCdnpedWJJbXxHLdmvqkIFLFRXb1ZwkXgM7dEF8ruSVvLaUIbhSlc8VC0d
wGWmbnPc808VcaJLxvfJJldoEOSND1Zh1Lq1IBrLRqOx1AUv3EPXuInsyz5wyo1d8Uf3I5pPDysA
CQS80fmKxCLAWGzDiOO1wajEXEu1zs7eV37UbkKGYX+YziA9lPUh9sd3RtiUyRXjgUI81YrlnmV6
81qA0SfGxrbmyADbWT8glfMhAc0FqHj2U9aeMQWxAnhDRFX1ixj5liEiZT1GKnrnemAokjBbRPly
74LiIWw8Js0C4dWQEGBj81wSJdkircd23vTtcFo2hDiA3ky8yr0cCPocC/slj4lE8qAXDy3MOJuk
lk6jLtOMA/0Ef+enWLkc/02ZlK8Z5tWl1o8PTgF9UYK3V97JT0d8EhjBFn9/MndCFc46LCiDKG/X
b28Gzcaf5uwbm+o7w2u+ilrCApToNSqAAI4FhTGNRwLAbGKiuaDNMHFxSYG+Em1KL4QA9CNcqqvB
RwWadu71dCcSpq+N+mwWgrIHiNqyKa+rqLhFTA8Xm06lxBSv1e0ZMzRgNka9iuv2LlNdYy7gQwD8
VhOaNC37Da2H7eeR41UPjDtCYASmmDBkhXYlQ3GnhDRFsa3FMXukKinURRrmp4ateTi2mw3pGybf
G+49p312vaJkapy9hePDSJ4HMjX/lbhKZvf6rV34ty3ug10a1Nqq2zkkjcrWea57gtZpV/UDYjzg
1vVMuvqPNEZPrcrHsDPP0GXetwS6CZ0fS7TuYKjo7+pRhMsWSQv4q72LPoTW1LCOfF/OAqJ0N8OL
bIkDjm+itHnSmpS5UD1ciFBZdA2eQUknEZMEa7dgEFYAG9VSKHVoYRYe5wSB0w3quPC55SDNyhwh
DDYLIuywYGHTKuY1e0RfpWa38PuQfmvkqzIx3UvUKDXOWyckQ8a6lX1CAAsox1Sh4xDHD53XxAsN
9gfCPtoRVZXc56ZmzE1yMuIeorYXEcYgS5WGTM9EDJX9slLiOzgzl20/NafvW8nUl1xCrJQIIgL9
jTiYtyTQX6vCoMtRonJXTW8G9hLHTEO5Rn47+ZsIaY5IPX/wSHRk+pGg6+yG7FoNi7OiGsiKGvZ5
Q6OzomGld/zBvr5yKqx3aq2XBJdJ+ppqfs7cahZkcJwNy2Pf6vXbjDgV3pE0kvkKvQjt0VoCKte2
JVN1iPkQY+LsLIlobBkWUTnyuQJulfXiwrfjZCFU0lo1q5h5bl0vms5F/2F3pzWTdbITxaLgrrts
YCai/GujhVSY3SDuA8VtpkByDOUVFs3ed9t+bQR4o0kU1GtLrpl63whtXFt1ItaZ0Nfm2B0iP70F
GLMSWowQ3UceAsL2MTA5zZTswVHJrGvnng9HIS+u0ADfJGZ8N4x1vBBldeOX42vWy3s9Q1dDazgh
dkp6/WEknjKi4apVSFk1KQ9gFaBkTUzmjKGMFNU2clGoBBJYuYK7BKXaI1P7J8eLb2Te7HtpzkK1
Q+AabyoRP0Y950RYVyu9oTYw2r0/IiIa8LmpJU0tYhsvAojDRsn1GSGnBWU1CfnamFlf0JFgyV84
59p8Gur+yauYCVoxklA7o00QMPFNotfOCm6Non9si/E9ZEjbesZ6bAOgTskN81Umcmp2leMqbQKF
6Xik8Y/hX4sRQQpg4XYZaXAREgyvwvGeK7vaeg22HLqbgIASpB+19V6JaiT+m8E5cfUBvBnGTypy
i4n5V0yxre7kEarTy8hT2SUhjFhiilr30tk+AkaaGmT2NusZ02NSIxVsEGTWBtybFX1XxA37ZRdB
u7D0zaSjLnKX1BKLvGDzVU0wHqndA3lKzVbN74OcICV1iO+cUtmx8l0HpZuTim1x6L0zDVxgRmxd
HXabnriealPRQoZkZLJIIJUIsFzNOsaET/7AYLCx8rPAntQLNeCKapCL3tlPiDyixlEz6CkmFa7e
znbfyUgAXtuZ87Qv71GF7HWnvmiIcLOa7jKvvSczQUwA3TedsJyPluOgP8DsOa9GmlqGoDc8cm5E
gvgcFrH7otQ6KpqeaAp1zyW5Fs0wkiXIljI5wxuA2gYzEJ4ZLpfmXta05UZQ4bPKy84hjkNix4My
Vye2u5F4N+DN3/PJuJLUcYf0urkFfBxvSp+pCoIeC9cCHgN056nX7pBuQZVp3CdsMAuWXH0FQnZl
Ve3BKJ1DDQh2Ubho6WMihgtG64aCrgALdRKhTrU9Ej2M0aTJb3CQLQ6jBeGMBV1LFo1uObMKDzt9
FiaryTV66pxzDjETGuoZgJ4AgNKydmV9ww2OSvLSeSO9qdlrQz2vasA1tlvfKMAcGGA0T2h+ialS
AuyyzVNZOSuvtZlqBAPfRTIX06QpmYrEWVYskM1z8VCEFWgCC4/xGbM+BKlJtEnG1t4SBnpvUdTn
3MGbNkcHTm1MNiW+zpabYbAX+LFarzvvnZDTpQiuNJafBYE+6E/diDFhsfeC7IdVBbTHNcblkXFL
uu4ZgpMXrUeVMpaEammYhNzAXjHuPTResZMUix5NNthIZ5QgwCLNA4zOO2rtO1sa+dwERY1Mtycg
lj1yZLf9me1wq5HDIrKbZy8PuJvLSwWazAxYI9JtsOJ5R2IbvVuToECK8Riukk0NJmMB4Tz40a4c
Ue/MTCtnzN2VmdZ3t2bWLTXd7CmsFO6tFvtg2VxgQ2XYq0QXBr1xZq4vtMTSNWO2c9JUmGKOfrtG
l2uQYrDQ7BQUpffCTrmYm1GB7FVj4g+p76D80F39OcgiyNJMBwO/3uXiLMlVool8xMRxQiE6mh6C
u8iew2ydwJuHsnFugHW8M9oxHLEPeneJ5H0x4JSeYTVa1q13EbZCICIpHvsyBB02Xo2E+tRt/lQI
GBn9lIAE/Pw2F0hG+9y9tTsEtIXqUXdiykcriwHcRstBmpWLOIXxyrhpgWCQa/YcNkQKtt0A5Vnq
K2EMN7qKeSnkCvQ5wqB1vUly9m4iKCGpmRSMZOlrEiVI/zT2p8x9bmOLqzRJumKZaBwn0Ykzr08O
A1bmaZM0EZ2qQxWZ98C/0A+2/NO2D3q1U4Dtqz1jAFO5ho23guKIcUJBXE0cGz7Q4c6evLuAxfMo
YmFTjJ3hV4+ALl90whZXrt5eq5A8h1oL54MXx/OgpCI0Hc7+TCHymsKEyBxwdTNq/DpA0pdFxg+D
cQUhSM07Q+3jukmkoqlDfFQvA9T1M78gsc5hdq84nCWWqT+btv0eMF/CKphtDb2Ds0zyYaRrV4Xp
IJ3SHETFBta5KDOnX1gGgVkvEGBtejtiMK4TDIko0tKAt3noeeeag4QHccdDqBXb0q13YOjOiwzR
H3i42zBOD74qiTcsFmRSQompHWbwmg5hNJ4sf+FillXjGa2Ah1y8DUiS8mQM4QsiJjOq5tJKu0er
6l6DpN6MDLWlrj2h7zQXudFF83QkCaEvsfUBF50TuKjm4rqNrMuGYehsCJNDi2NJYUY5y0LnEb4f
7evEuHHrq0aoDELZupMcD6hdtYAI+ukhNsVeaEw+I69eEtiCUUO1znN2HS1giYXPVMAR3a3eKreq
06Qr0vxgr5ntArTBZULYQduG7pat1oPtXNn02hGZJNaMPCEMC3VIgU2BKS18SaGeLYbOPEU2NmvL
Zl1bPvohXM/xbYED9FQNXaC+UOxy31hCF2cn1iJ4w2+QLhVd0nk+rTxMl1qFz88jocNp8J4SqdsV
6oMSx6d22ehrtx/WWe+uspZwYY/kOyRV9atfVIvBNLbUF3jCKTA6a2ZSVbL76s7VaEslbW6VSXkC
TxOFTCt5Grmk3lfwfTgPaWGgwbPDt8ECllqToTRgSFbahtgFR0d0NdxnIoiXrr6OwZDM0pYEowpX
iwwZ7YnmIUqZsLtMOxduyLvmyBItjNPhdiRtx7E2/Fg4ia9kdNv33L3NDEFr3lFytIRogE3P4UuB
nHYsB3j7W+5aHkj7/IwI6JURmURFDP0uj/QXQBAb1w8bNm3okYv6NeiG2wgVG/BsyNEFV/zSUSz2
hg6XUtdVZ+mwcmLcqhPzTa/qgsmXxyg0cz0iR5akn+QED5AYE7v0QoLgjUigvWqhaWILRg6UaxJL
H1Qbv8/qmU2dPSsz/a0zMHXEt+Ch0jXCtycLNYs19vRPnGQbGflbxgxoZWXxWxhj9e3ablXo/tno
IVQt+GeKHSWLYzwvfWdjXfTcTbkUz3AqPwe6u9LN9gdIljPXwecVsEZpFklVrXUHHWo3lApKjoJd
fGaU520p0JUx/bOYXkWOvlamVrifD/sY0eUyDtJmFSBglAybSRnr7rhGUYNoOSKXTshl6Q3kXTuz
ZGxIqgj9rRart3hQlUXA9O9O6GhHusK9rP03p78vbOMe/cyNlRBb20BdMdFZEGrsBjNEHSiS0FJa
7BYoeLk20exmxbogjMh4VAmJKjTjrk8ahQNaXmUcPJqCxqUSR8OiFsYDiHig9l27GNFq8c443h4L
wY03yo026d4EDFRKYQhJCEZs9rCYFPF3NUZCHw7XY6tfOL53mb+z8LoeYr7C2Pd+exkLdmpySqgP
uwIJgfrglxV8Lj07M2Gg9+gUVmQqX4RWuzccdGQ2M1nBGHbBJnDfYfPuB+Oa/IbUfrZwLlcqJ2Zk
3lm+vNYl8FQvOPjOuI5qLCgg06uSq4VUJ0Qjm8pQH5rafFEsJCG8ri2mqhVuXJoxIfd/awzI/dbb
bdGcRYU8VCwAjggIC6s1QHpTCqvi7ccSrYaWERoKrFZpq9e86CetwF3cFGgZfORaHUAdlXSEWeJy
tlDFNGnmbEYVN5XJBDlz6xc4lJe534zwAcAfl821FYsdIotqzpCCmgqpPfB/mj0hIcwiCd8pADSG
Mno9E2H26if+JjSj0xJvsRqZbz7k9BUzRnLsY438vmCtD/lZJAk/Lot4m7c9fhI1XxaZ+Rxp1Wmp
M4l1wHyHEf7bsDZefDe9LAPAzBJFlH9uQUOoxm6fKtBvIol0IwB/0RlXLmEduuv+GFPlRp88azh2
bpToqUXjYI46WctqTs2lo+1M8oVRa69WU0NODq4h4njbLI3eanc62H78NGjtfZRiVUkNnMZVxmsO
urMh6g5ZGFxjoXimhHhWJ5mzlbUrMx+emtwDu61yI1cSkGX+mIn5qFvIm5tjp7Jf9yyZC2OgNasG
+imqdboJ/pODJWiaqe4TsqBQQV8RWSBmlqo8jl63V2H/+U560FnCgaKs6yxDYtABQEewGHTBQxCX
Yv6jMPNX04hf3DwnIkfPLhOFdBILXiRC81PDxfwhi92YkoSC7VXS0YsjLd8ZcXKNGHKWglTTU9Qv
Q4eFydfc+zBEFWsCo+VstHbBKAzG1IjplcxbyyLt5uq8HvtwZllBtBo9axdn6bMUxRPS8fM2ce1l
wHnKFXKP28FaKs0CyvshaIhJ1ctwbnWA+S2FFIZwPFMIm0jjlsx6GH5mA+mHW56yNOO5rXN1oaJs
N1Dlkcqhp+5tLHbTi8oN56onP2vCNLErp6LjLE4PRnwHQWbhx9lF6dcPfov2dToFx4HomJTyaOVJ
ThR6+WfY/UjNHh9cqz6jc3vuVq7KLgG6YQxP1wzzHfmF17WvPya9JHS79ilru3xtO+PSFzU3xjS4
Rr3AfVilKUPzGOhk3V/XQ/KQ1+Eru9+bzq7rrYUfhIRZdwFB4MHM9yUYasqDZuv7lCgujfq9YkO/
RUc1R2wfgWLSN6UyZU+Gg0HJUBBPPCj7zMoVEgzU+z6htzs21qrMA7jOpuzY0yPEwVBDZ1zExHqQ
eZAREOjzADCslFf2vbOhaW9E4NqbflTOcnblWy+JaGLa3mkbdGwalXJlAIie5yGi+5wojqEihlOJ
0TIXY+ExiSDCPLZ9dZ242noYnGJrKjZy/MGxQUUaCUG0FZoayBzr46cfX3OTTch1yfhmYcVBhBY4
17lX1Sbb+CSbCMELL+0fbBEcGPw0Kwn2E7PnsM2shGQp23qS9JFBKwIbMBqFmHBlNULptBrh0unT
kjlbm7sxLqs12enzsuMe1gLMjYL6Ou+z56YGARVI7j4jIYNCa5215f6wLEIoh5jRUEHfeKyKFrkk
KoIKb4rSDDUWJkp72WnvuIG5aKiwE9d9MUIBNkfSQoeqBHAfZqSKBKuULEt2cYpzZGqeK4g27Y3l
Wq++o2N+IYJxYBF2G0IJx2CvCjpWtaPfO9FZgxQBj/ChmJ4umCYwhiRdqvOfOseGoQ0Rw043Av/N
HBTzflTlVZKf5yEYBpQ116mHwx0j07bMBS1N6xwP46y07LeyN8k88iB5mcSjT6MDR0loG/Yl+Zde
hwvC4IpwCH1u1Pq0adE9Fl7Rz4hjXFBcd1zWxjZtxbujmuze4KegEy8in06odJuZZuUVZ5ZhzfQB
4x0IqXPI0g99UlEO9SG2RiP50QVjdaijeu3R3lZNdsqG53CDHYCw4KpaOr76EAxkkno/UEGFO7Wc
vAhsOPPATlkew+uku3MNbCmtzR7N95DHZli/+zpDJZyhzHBC9s4WsjwYMuswULX7yGG1jmogdREt
FmhQ5loLdqKh+yJbccYe+0aqyX2V2PFSgQ27aDUQFB5k/MTWyS5EnRKiyORN9Ni0qxtB55AmFTpN
2p4Yf8eYWQmW5lwpTkdFnhFaGa1RBvFb+s5gFrZSbfk8YkhMOlqVZEoQt+rxW5A72Qj17OEUA8JS
SkRyJCXk7rG90eKMQtUocBZD+pmB44R88RaFxUXppN0mHiZ3UYxnRBfbOqkbpDsMpqqR5hPpkc8N
TT7uNhkRywUdszjzt17YTgW0/mhK/K90Kz1Ay315QVAbgxUdeds0enKfCjosGJcUatd6j3EA0yCG
Si+GpkcxckkGCPEeGc3ORlWcdXvWKhOCJmnypUN0GTU/Yw/Zdva2IRKXdn9D/gMYtZVjeBEMjnKB
eA74XRk1l+QyE1NpVrw1XbajL3/wTLgKoL/3PTFpWkdbk1oqJ9AECw27qbVfCLADTaAeasbuOEpZ
xECt4rEJDqlQz51cGKRXNMWqHbLtWIQYNCKSlqYQxtHj5uB5otp19Nsjkic3YdTfyRQfqFrfMjXj
/U9HYHN0ZN2gCk/jjLY6+9YE46vclUa7SlWjBDKeBvvaYn5alFhRcqNXdiVnMQwwYIE1ck82EA8O
CU9EgU2qy9rcje2WbFXSw4LsLpWjscFzFrKEZcOpqKaZUKkqs0ZL8G2RSEpdG5uzrKGtJnxOC/Dy
OukqNAK50NhmSfMuIWwQl1hKXBZp4zqUCLMjWUtwiVY5UULSPY97ngJmKRdEXE4pm8JARVfs8dfe
15Jj62pwlcOAwFwu9mGR9Hel5BUXJk8J4pdOjCdZ1hjJSLu9Nx1TQwqe7G2akjsvu1RpoXBGMejm
XVn6UQXlESQCMTHuuZYPK6NgCdWmKsti1rOUNkrw0Gs3go37TFUIjdEbka4ZFhu+ma4cZJi+3/J8
xbMqRX2V6O6yDYd7cAz7vLVaqAlEzySYL0HtMCIaAQj0xNIvW+UHwFmOgOm95IZsFpZN6B4zVBqH
ju6UACxom8v8Ta9jDtEQXrSTU9d27bvYb20wxmm79Io8n9VoUBd6UWyadFemnMmmi2uKCwkyS34Q
Q81y06f61tJxdlJWmJxzItfees98Jo+HZIS3Ji0unRxwuVlcjJVUT6sAY3nlPqPd47eFLjF037iQ
pRZ9zpIZU/FIpWvPOmbMEv9U6LfLylcenVLYSBVKlciZCEmBUKxlPNqvfkRgqc/Ya44yllpjpBYh
sNljX7vWM9bKpB+iBbftbWi4w6nEijODbY2huaGY9bJ+BYl2HefBda3EZHjaF7pQKAzV4a7tAVRV
Kl3hvrytWyYikhQg3UtJVe2g8Ms+HvnrvYNf1Y+xZERm/ADsf2Gz22cTzF2xbft7obMdaPCrzXxH
oWbflJnpn3sAb5XMYGxArdJV6Hmz9hF4BJpu9xA1EQz15q2zaejnIS140NI3NU2BTI9J2NFTSfPD
uG1dtodkZRJhWXfPClv30rcGyGGB2CZheKmIHAiNCd3GGvNsRnIAHc6WPR/UOJr/efquGt1L3apU
LLLbaKw96yjNYH3GLzjKXX4Xc4liszPWrfKKVxRyVuErKnMzXvugwu2xWERKuElU2EKla1wUlUMU
GbrkORGhHgeZnEhnx3mUzrUCrw2Y/+4sx5olSoQsPegsv3kewJhzhw2pgo0ZppIAJmqKDiRfDWFW
7XGW0fV3wvxCHfO3EOo7W4XwWlfJGfELWq9+ZkLoK2icYKBrzlM5DxLllV5796R4G6avyNgVQUgM
Y7axT18tCz6oJdgagZMvJmdOSAjK2oNqdx5M/5h03xIFaPrxS/hUXluTzkMeSV5tZd8ALuih7Nsw
D5BA0CCKVrbiQBYsW9LNCtZhN9duwgb2eRCo91XudwtN1625Z2xsiWdMjM69F/hAZUp62lkFnbl0
2cgk3UgtREBeVmyLvrpprXxc6xiQli0wpT4i3p1FDod1GRdrLh5cxDYWpdrG+6sxiaOEY42VqOzZ
eUXZ0iir5qzN7as45YCmI37VXCvPaqcm4DgAScnvI4BXasYbRReel+5Ak582I47Cl67RYJJajOXD
RrszZGGh7njKi9Rd+z0G6wx0WWmRvAbHAws7cmKU826urFpGrFqsVIsMaFmIacuVLdbw7DQqm36V
ECpOlPsZULKDJ9mrsC1DB0veZKdE9GM09NBOnlPk9O8sucDYLPtCM8rLoolow0hIHAPzT8F9yYtr
dgJ4M932InRxjQem0S7qNPFWSgz+rdDsH5bZ4j2s7/oapZkoKTesAYVtNbA+G+Ob6O1NaUBnDX9Y
khN0TOLXooekoVo1tZ+C6j8dvF1n5LdlhJii5uTSq5s+qnZOicIHn+YSnfmtFsE1sBzxKtoSn7wB
7btydGPu6tZe90juZf6ybD25dZD8nOZhf0v+kzvzcoVpe8YBsMQb3IB1Q0Y1TpF41bs2uO4wvoEQ
wdzUwsmPjBwl3XDeGkwPTOE+AigX5CIg3+nGZaPXC6UtD4DH4jWyjO3Quud5xYDYohcRaT1SHYvH
xAZ1n6Tmezn2BwHegCp14bv+DkNyOuPsVBAEVatI4NOKpuqMOcq5DH0s3VGFYbM1NoVZbzWISU3S
XyvDqB0atEB6bnIbCDZwKUyKd+NdjwxwxrAilKwm1G2MuBlw3PRinhSInohg3NXM0ui5Peuirvfo
P1nt7WGl1LWzIINl7gifsyW4jDO4fB5rfVauK6FtZRtzKweQvIy1/IkQXKx1PXYlXXkni+I5EtFL
DVGZs19fdwXviwi6OUycaCXHClwtTUhCj5eKQkhEY+Dn0zOQIAIXGx0GJrYmh7lFs4zwiRX2NKzD
W97/K+ulxC9JjIrJ89k0/StHxXfItsr03vuqv6p06z2P63t7qK6ZQkAhDRWPg14zd8ZdVrhsB4Q2
qXeYoyp4rqUAb0ROrD0j9axgy68ydbZcY5cX2ovmdmCWUnRi0zQrJUh+xk4NWFiab9te7trydCB0
1OIKSlHvJSzcrlQeiPL5Ueo4sWFZ9+sMUHPn4p4v3wkhuHdyj250mp0XYqW53DlZ02P4daDd20MP
UALvbMfwZNnYAZI6lfRvj0KVdIR4aU42FxafN0t/Z6BpL/3ROfRI0hapJl7jxLvELOyfwhA67c3x
aCg/5ADCKNyTPeln+HmLZE38h7pENmdSXUBsTOVa63pvX9V5sfKq4gof2FI1yVzOI3FK0Ds0qULB
KA96IHGKmhUeI1n4TjhDhWmh3hopSTQuOEWCpFfovVM2YdJbKkOHBcJ3dnQ2iGBOp/tgoC1h9N/4
eXlhEFfUA3XgzwgWHT7ahU23fF7S85MAc2cF4/J5MMDQs4xoH8ri0oN1O9P7nIlVzxCjT0j2HuJ1
USsASvLzelQ1qM3tCtcEeLWIooz4rSwF9dHQEw5SyDs1oeO2Px4C+NVTAmW6VPP61LOJA/dUhOoo
jjQAjEv4NfcBm8WYQDDAuJQAtQcHjqIfAMSbx0CvCAErOJ4SLJRBf5Z1cS7UekOi67CsNerduMYd
Ql1N3H2cwdruLmrPeMnFzjNYNfugsxiH/XDQOGTChFjZOu/WUD/T/BKFfccEZd2nHrOSaGewKfU9
yoje08+tsD/3OyTVXYPaQ9vmXpysNNoDMpEXvY4ZjvZUuc4L9RSuDGizUr+veng3BEHOzATMCtFC
cyeVZ+loXLtGeCVYU1a21ayjclw7uXbqcicXdjhvMgZkEmRSGNKNxAIXYpHQC/KHkFHyme1R7OTo
Yip4xmqdbIMMVHWrrayaqGF6g+ygiYEnZGAv+vLNDdu3qGJWEY4zrbiKi6bhohmwwmQP6O7fgt58
b9ps6UI6N9Q4X6tKz7xsAGRYsGuX/gstWQb2GMhoninnRjbe+KZ1F1r9RtWNLabMYqHU+j7olAkv
i0an4YZoVnht9z/QUi8LNeeGUZXz1hErk+ytWu1ekKxfxNGLMCbAQbSlqXuJJUzn/cvuR9dZlKAP
sDpptyR5oEZyHv0GaTuTzr0CJoGMX0CBXtLvzcS+xmtFgzuxb9Wy3RMDdn5E+f9/k3rw84Usnuvn
ZUr+zHDZvJfD1XvVIC/9n//jI0Jt+u5FFqT1Tfbf+6G/f6B/eT8+8/8mR0FXhW0dD/6nP+r4F//d
Y8TPvLDm7f3f/tWwTxzUqIbp/Ou/0Dv2fn5ZseQJLBfdQUsAkZkP4/d3+e9e/t+/so/j+Pc/83d/
+ceBmSIRdUOdMrX+KUXi+Jb8V169c2KYUhAHaKjHD4Icfj8KmkachGkajmlqf32fJ/ztFPmPToK/
f4X/5aPwSiBPPZ2FqGbS35MxyEz6zx2DT4/w2xngkKZhmJZqEojx+4t3nBNVA8yIGfO7ngKa0MgP
+9IpIOSJMcVBGsjI/3qL/+koiBPNodlv6B/P9H//vX9GyUp+ZFWXwWv9+3tvk2T5xVdv8B7T2Jc6
C8DHxz+fA5Z5IqRN9Yhx9PjxccV9o4PAmyPIb/zaOWByDkgpzL+OAqvq7+eAdE5wW5ATaf1cDD+u
uW90FAzp6F+9FQj9hLdYAtH/eS6QnfP7UdBU64R1UAgT7sfx43jYv9FR0Bg9fvFUkFzuvMLpEHws
B1z1/3QQTP0EYSYLwve7I3KK6l9eEOwTYpAs3bGsPy+H9onBdN3mjvFxDnycdd/oJDDIrP3yTUGc
qMjv+I+y5/e339JPJFeII23j4+V/u/VQN6T+nywJPt1YfpUEwjoRQsIx0X6+yk/FIbUQtwWHW6L2
cRT4/v+TsujTK/hVHGqGnMqZL90VNOdEatPNUf1zZaCZ5gmlM6Fixre7H+gmt/Qvvn6hnthElP5V
F5Hw8elasEhNs0k5s37eDrhffK+zwKA+/OoNwTBOHJVdkK597ADUTyuCPR0lZMaa9vNa+DjtvtOC
KKX95RVBEKvnOKYhf77Xn1YE2zmxDJ1tkvNzI/Xttossi+rHCfqlzbIUukmIhP6Pm9/vdwfOBakZ
JDqrv86V73VF6Brxhl9dF6wT1TBMzbHIf5o+Pl0RmsrCSQmFSvrbrYsa+Y//B+pkNgLSJOnnj6//
GE+pEk5JNXr8+HYrAq0T58tHwTiRNmwhh3rr+PHpLLC0ExMzk47z9uP73277rAlL+1im/vsrghCU
w446BX1+rAif90waCyeLoqWKb/f6dUMzvlooG+KEO6NhIQr841mgkcdKDcWKaH/sTL7TfZGwn6/W
iPRPCG22KBB/bYd+vyNQFZxIy9Z1XX67VWCqjr56R+T8F8gkBZf6H++I006B1YYGm/x29wLOf/nV
7fLUMzGYvgNt+FQcmycUHDTouU8eP77dPnnqeX+xEpiGB6qwLLbK/3iRv5/9FpWCJnXclD+vju+3
W6Zq/+oawDWAdsWCmPzne4BtUhtzw3Wc77pD0AU38i+eC4J9kmHTK6YV+fHxzxeEpqt0D9km/exZ
f6MbgW7R+/3qy2edh2brmD/75M6nQmAqh7Qpslz8vBS+3QZJY0r/xYNANcDEUNdtyuzjx6dF8Xg3
nI4AzZljufDtagJdo3v41aOgn8BGty375zvt/Pu9Mq+f4a3ODWL6+HaVgYbk+KsH4X8xd3a9bdtQ
GP4rxn6AIYm2JV2swJBuS7e1G/bRYZeMrcaEbamQ7Kb593soUqkoO+3W4wsKvWmcvKKPDs/3S2EU
S0pH6plmQpkROJSU0OxRr/aK0DWQwkqlQLV8lfMVqUP1F4BjB2mlkOdqpQazEZ0qZAt2tFQK1EkL
ju1Y+UxxWkgs6SuRIyTJEERGV07GpK3EZRM8QEbGSVJ8WRfKeUGLjUgq1h1BDF+IQ0aeNeMmGV3l
cCsQJWUFpWTUxPmO6PKFnNBGuhMImMtiucT2Ox3AzI7tQZqwVeCXYhH6O0UUJGGiFlKnYPtKBIAU
UJ/JFvsY0WqZt5fRxQdYKHHKbAtjNJgpoV7UAVqMuSqIobL4XCKpvlQHFBoObT9fkhJdihHzcp4W
y0Wa02PuL+eDI9oJKdRFcWBQzm02mFMd9VdoCIoV1hAJQBRwUojOGhIYiOsHdBgXhIDMX/lhA6ze
2BwWbAXmLJZFvH1mbJXYICTzlPox89Gf+qiBFNgRHBaLGIaEIj7foMQJtCIwoK2W2GZqf010IS/m
q5J+AuVm93l0voF1iSNlFJ5aREaX9aIQMAtMuymVJb7gFl2kTJdc3FTIijmkV7RBTTNn0qUiV5xp
FGuXOYOjL1UCasppzkDmckUAMDYE1JBWCf6AyME5DWd5YnKNJY9GGiMnc95uzFTqdPaqTCkppPRS
hnnk6HyiUokP2r6+o0h8VJBzlyRITw95rASYALVgKHsxmIjo4iOGQKS5Ms6Ab8jsUertIMZ+LASq
9kxacAIB7QcnpdhcIuXuRFpTVgwbLsgEClsUsNeknFooxvQWijEMHyq7rReRPaAxlrrG19dvCIJE
xhATZo8u19ByOuzUWrPEd1fKCM0CwZ3UKqZMXPIGIRooT+HPeEdA1lDEBQzjeV35H77hPyjME/Hp
Zmv2m+8tO8lU3SVm1HO/MBBizj/3dJ+e0wObJfhFy4By93aznfb/L4Kpz56MM/pwIOf09/F/7r/g
+a2Dew3favjhrala3a63vPbI0sD8Mt/oA7Sp7/b6Th/0mI3hwr9PK/n2m2Cdo+f/BeBuN8G1Q+1i
3NZwAmgI3Dd85MA7XXe6G5ZoH6PrH0iRb/TevGva2gSrdt5FjN3sm1ZvmvGqXX1PjlzX1fpo1qdj
AN4XjqTgL6u9ftBtNUZ2LCAxsucXzZp3M95LfzrchWJ30wLSu/yA1M0meJ4+YZAi/1g17X24ZO+C
pci3SNyYscT9cLkU+NVGbwMF9ANpYlxeW143JtyRrk4hhq43Rk+siKuGiZGbh1At3KCmFPbnc9vk
SDJiYABO691joBeuPyKF/qU5me5MzC6zkmK/1qYOrIenz8lx28e9rjdjcXh6shy66/R6e+oqjkoI
8ftcW4xv1ltzr0NWrRsLkkPjC7rmGGh25kircuyuM/x7/z6wTX6A4RrozamdQtuGuBia97RObIif
Spciv6nuWj2JnnznVg79QYd+y9PP5cAPs1t94PQcE7p1P6N9DfyfqrarAkvl87JrgL+uPpp14MYA
tyXAa4D/07S7Aclx/vuRTTE0r1Tazm40rwIzoTeDPWc7XNe5wUu9m+59R86Twv+6NaHEXS9GDLvb
E5GEWY2f/xBDt9X99OCCfuZQCvxbVdfd4/6DnqQJngAnhf9922yq2avuzLe5kUEp/B+cNXlZET11
7To3OFdEP/sthf8T6VddVwUhha+CyrE/hlmlYtGUUaS4fx31dkCxNgXmv6UBSGHfVu0BzzYA9ciO
iSxGNmQ2E/VWMPGoc0mh/9b4nfr+GG5NP+ohBq+64+ztpcU7Kp4Y33TrpubdzoMcepk7sqMYm8Pp
EUyI3B+x8HnkS5Wmp/NizutPwzkwl/4sLK7Z31jvK92++BcAAP//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sz="1600"/>
          </a:pPr>
          <a:endParaRPr lang="en-US" sz="1600" b="0" i="0" u="none" strike="noStrike" baseline="0">
            <a:solidFill>
              <a:sysClr val="window" lastClr="FFFFFF">
                <a:lumMod val="95000"/>
              </a:sysClr>
            </a:solidFill>
            <a:latin typeface="Calibri" panose="020F0502020204030204"/>
          </a:endParaRPr>
        </a:p>
      </cx:txPr>
    </cx:legend>
  </cx:chart>
  <cx:fmtOvrs>
    <cx:fmtOvr idx="6">
      <cx:spPr>
        <a:solidFill>
          <a:srgbClr val="002060"/>
        </a:solidFill>
      </cx:spPr>
    </cx:fmtOvr>
    <cx:fmtOvr idx="5">
      <cx:spPr>
        <a:solidFill>
          <a:schemeClr val="accent5">
            <a:lumMod val="50000"/>
          </a:schemeClr>
        </a:solidFill>
      </cx:spPr>
    </cx:fmtOvr>
    <cx:fmtOvr idx="0">
      <cx:spPr>
        <a:solidFill>
          <a:schemeClr val="bg1">
            <a:lumMod val="95000"/>
          </a:schemeClr>
        </a:solidFill>
      </cx:spPr>
    </cx:fmtOvr>
    <cx:fmtOvr idx="1">
      <cx:spPr>
        <a:solidFill>
          <a:schemeClr val="bg1">
            <a:lumMod val="85000"/>
          </a:schemeClr>
        </a:solidFill>
      </cx:spPr>
    </cx:fmtOvr>
    <cx:fmtOvr idx="4">
      <cx:spPr>
        <a:solidFill>
          <a:schemeClr val="accent5"/>
        </a:solidFill>
      </cx:spPr>
    </cx:fmtOvr>
    <cx:fmtOvr idx="3">
      <cx:spPr>
        <a:solidFill>
          <a:schemeClr val="accent5">
            <a:lumMod val="60000"/>
            <a:lumOff val="40000"/>
          </a:schemeClr>
        </a:solidFill>
      </cx:spPr>
    </cx:fmtOvr>
    <cx:fmtOvr idx="2">
      <cx:spPr>
        <a:solidFill>
          <a:schemeClr val="accent1">
            <a:lumMod val="40000"/>
            <a:lumOff val="60000"/>
          </a:schemeClr>
        </a:solidFill>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6">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solidFill>
        <a:schemeClr val="dk1">
          <a:lumMod val="65000"/>
          <a:lumOff val="35000"/>
        </a:schemeClr>
      </a:solidFill>
    </cs:spPr>
    <cs:defRPr sz="1000"/>
  </cs:chartArea>
  <cs:dataLabel>
    <cs:lnRef idx="0"/>
    <cs:fillRef idx="0"/>
    <cs:effectRef idx="0"/>
    <cs:fontRef idx="minor">
      <a:schemeClr val="lt1">
        <a:lumMod val="9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solidFill>
        <a:schemeClr val="phClr"/>
      </a:solidFill>
      <a:ln w="3175">
        <a:solidFill>
          <a:schemeClr val="dk1">
            <a:lumMod val="65000"/>
            <a:lumOff val="35000"/>
          </a:schemeClr>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400"/>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hyperlink" Target="http://www.gksnetwork.org/" TargetMode="External"/><Relationship Id="rId7" Type="http://schemas.openxmlformats.org/officeDocument/2006/relationships/image" Target="../media/image43.png"/><Relationship Id="rId2" Type="http://schemas.openxmlformats.org/officeDocument/2006/relationships/hyperlink" Target="https://forms.monday.com/forms/98ba15cd551a95057bdb92ac65ac6b04?r=use1" TargetMode="External"/><Relationship Id="rId1" Type="http://schemas.openxmlformats.org/officeDocument/2006/relationships/hyperlink" Target="https://www.gksnetwork.org/events/"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hyperlink" Target="https://forms.monday.com/forms/98ba15cd551a95057bdb92ac65ac6b04?r=use1" TargetMode="External"/><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hyperlink" Target="https://www.gksnetwork.org/events/" TargetMode="External"/><Relationship Id="rId6" Type="http://schemas.openxmlformats.org/officeDocument/2006/relationships/hyperlink" Target="http://www.gksnetwork.org/" TargetMode="External"/><Relationship Id="rId5" Type="http://schemas.openxmlformats.org/officeDocument/2006/relationships/image" Target="../media/image42.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79590-71F9-4BFC-BF42-2B2B193FC4A9}" type="doc">
      <dgm:prSet loTypeId="urn:microsoft.com/office/officeart/2008/layout/PictureStrips" loCatId="picture" qsTypeId="urn:microsoft.com/office/officeart/2005/8/quickstyle/simple1" qsCatId="simple" csTypeId="urn:microsoft.com/office/officeart/2005/8/colors/accent1_2" csCatId="accent1" phldr="1"/>
      <dgm:spPr/>
    </dgm:pt>
    <dgm:pt modelId="{44619F3B-513A-4DA6-AD65-97A1DFECE46D}">
      <dgm:prSet phldrT="[Text]" custT="1"/>
      <dgm:spPr>
        <a:ln>
          <a:solidFill>
            <a:schemeClr val="accent3"/>
          </a:solidFill>
        </a:ln>
      </dgm:spPr>
      <dgm:t>
        <a:bodyPr/>
        <a:lstStyle/>
        <a:p>
          <a:pPr>
            <a:lnSpc>
              <a:spcPct val="100000"/>
            </a:lnSpc>
            <a:buNone/>
          </a:pPr>
          <a:r>
            <a:rPr lang="en-US" sz="2000" b="1" i="0" u="none">
              <a:solidFill>
                <a:srgbClr val="105F53"/>
              </a:solidFill>
            </a:rPr>
            <a:t>Learning Collaboratives and Information Dissemination</a:t>
          </a:r>
          <a:endParaRPr lang="en-US" sz="2000">
            <a:solidFill>
              <a:srgbClr val="105F53"/>
            </a:solidFill>
          </a:endParaRPr>
        </a:p>
      </dgm:t>
      <dgm:extLst>
        <a:ext uri="{E40237B7-FDA0-4F09-8148-C483321AD2D9}">
          <dgm14:cNvPr xmlns:dgm14="http://schemas.microsoft.com/office/drawing/2010/diagram" id="0" name="" descr="Learning Collaboratives and Information Dissemination&#10;The Network hosts webinars and facilitates learning collaboratives."/>
        </a:ext>
      </dgm:extLst>
    </dgm:pt>
    <dgm:pt modelId="{968BEB51-3F03-4EFE-BC82-A25215B00846}" type="parTrans" cxnId="{81BA9251-C99D-4FB7-93E8-B74AA9C6CA07}">
      <dgm:prSet/>
      <dgm:spPr/>
      <dgm:t>
        <a:bodyPr/>
        <a:lstStyle/>
        <a:p>
          <a:endParaRPr lang="en-US"/>
        </a:p>
      </dgm:t>
    </dgm:pt>
    <dgm:pt modelId="{05C7EF42-98F8-4145-8193-454904D80B1E}" type="sibTrans" cxnId="{81BA9251-C99D-4FB7-93E8-B74AA9C6CA07}">
      <dgm:prSet/>
      <dgm:spPr/>
      <dgm:t>
        <a:bodyPr/>
        <a:lstStyle/>
        <a:p>
          <a:endParaRPr lang="en-US"/>
        </a:p>
      </dgm:t>
    </dgm:pt>
    <dgm:pt modelId="{BF0A3BEC-C329-4694-9181-F0A2FFE8B893}">
      <dgm:prSet phldrT="[Text]" custT="1"/>
      <dgm:spPr/>
      <dgm:t>
        <a:bodyPr/>
        <a:lstStyle/>
        <a:p>
          <a:pPr>
            <a:lnSpc>
              <a:spcPct val="100000"/>
            </a:lnSpc>
            <a:buNone/>
          </a:pPr>
          <a:r>
            <a:rPr lang="en-US" sz="2000" b="1" kern="1200">
              <a:solidFill>
                <a:srgbClr val="AD3057"/>
              </a:solidFill>
            </a:rPr>
            <a:t>A Centralized Hub</a:t>
          </a:r>
        </a:p>
      </dgm:t>
      <dgm:extLst>
        <a:ext uri="{E40237B7-FDA0-4F09-8148-C483321AD2D9}">
          <dgm14:cNvPr xmlns:dgm14="http://schemas.microsoft.com/office/drawing/2010/diagram" id="0" name="" descr="A Centralized Hub&#10;The Network is elevating exemplary kinship/grandfamily practices and programs from around the country on its accessible website, www.GKSNetwork.org.&#10;&#10;Applications to be considered &quot;exemplary&quot; are open until Nov. 16."/>
        </a:ext>
      </dgm:extLst>
    </dgm:pt>
    <dgm:pt modelId="{FD9C3177-0EB9-4390-ABA4-50CE54908C5F}" type="parTrans" cxnId="{8DC68212-04A1-4367-BF2D-D8116BD3ADB6}">
      <dgm:prSet/>
      <dgm:spPr/>
      <dgm:t>
        <a:bodyPr/>
        <a:lstStyle/>
        <a:p>
          <a:endParaRPr lang="en-US"/>
        </a:p>
      </dgm:t>
    </dgm:pt>
    <dgm:pt modelId="{1CE99B8E-4D1C-4AB9-B56D-E618E820BDB5}" type="sibTrans" cxnId="{8DC68212-04A1-4367-BF2D-D8116BD3ADB6}">
      <dgm:prSet/>
      <dgm:spPr/>
      <dgm:t>
        <a:bodyPr/>
        <a:lstStyle/>
        <a:p>
          <a:endParaRPr lang="en-US"/>
        </a:p>
      </dgm:t>
    </dgm:pt>
    <dgm:pt modelId="{E1CB4ADF-C23D-412E-AC0B-25B4491F794D}">
      <dgm:prSet custT="1"/>
      <dgm:spPr>
        <a:ln>
          <a:solidFill>
            <a:schemeClr val="accent3"/>
          </a:solidFill>
        </a:ln>
      </dgm:spPr>
      <dgm:t>
        <a:bodyPr/>
        <a:lstStyle/>
        <a:p>
          <a:pPr>
            <a:lnSpc>
              <a:spcPct val="100000"/>
            </a:lnSpc>
            <a:buNone/>
          </a:pPr>
          <a:r>
            <a:rPr lang="en-US" sz="1800" b="0" i="0" u="none"/>
            <a:t>	The Network hosts </a:t>
          </a:r>
          <a:r>
            <a:rPr lang="en-US" sz="1800" b="0" i="0" u="none">
              <a:hlinkClick xmlns:r="http://schemas.openxmlformats.org/officeDocument/2006/relationships" r:id="rId1"/>
            </a:rPr>
            <a:t>webinars</a:t>
          </a:r>
          <a:r>
            <a:rPr lang="en-US" sz="1800" b="0" i="0" u="none"/>
            <a:t> and facilitates learning collaboratives.</a:t>
          </a:r>
        </a:p>
      </dgm:t>
    </dgm:pt>
    <dgm:pt modelId="{A4404AA3-12D4-4EBB-9E35-02808CBFE80E}" type="parTrans" cxnId="{DB7B49BD-BF29-4C8C-8C05-D72074EF6B73}">
      <dgm:prSet/>
      <dgm:spPr/>
      <dgm:t>
        <a:bodyPr/>
        <a:lstStyle/>
        <a:p>
          <a:endParaRPr lang="en-US"/>
        </a:p>
      </dgm:t>
    </dgm:pt>
    <dgm:pt modelId="{5ADDCFCA-CFDA-4CB6-A697-36192997F909}" type="sibTrans" cxnId="{DB7B49BD-BF29-4C8C-8C05-D72074EF6B73}">
      <dgm:prSet/>
      <dgm:spPr/>
      <dgm:t>
        <a:bodyPr/>
        <a:lstStyle/>
        <a:p>
          <a:endParaRPr lang="en-US"/>
        </a:p>
      </dgm:t>
    </dgm:pt>
    <dgm:pt modelId="{B84EF14D-2231-4A7D-BB7D-1D5EF89D38C5}">
      <dgm:prSet custT="1"/>
      <dgm:spPr>
        <a:ln>
          <a:solidFill>
            <a:schemeClr val="accent5"/>
          </a:solidFill>
        </a:ln>
      </dgm:spPr>
      <dgm:t>
        <a:bodyPr/>
        <a:lstStyle/>
        <a:p>
          <a:pPr>
            <a:lnSpc>
              <a:spcPct val="100000"/>
            </a:lnSpc>
            <a:buNone/>
          </a:pPr>
          <a:r>
            <a:rPr lang="en-US" sz="2000" b="1" i="0" u="none">
              <a:solidFill>
                <a:srgbClr val="54184F"/>
              </a:solidFill>
            </a:rPr>
            <a:t>Individual Assistance</a:t>
          </a:r>
          <a:endParaRPr lang="en-US" sz="2000">
            <a:solidFill>
              <a:srgbClr val="54184F"/>
            </a:solidFill>
          </a:endParaRPr>
        </a:p>
      </dgm:t>
      <dgm:extLst>
        <a:ext uri="{E40237B7-FDA0-4F09-8148-C483321AD2D9}">
          <dgm14:cNvPr xmlns:dgm14="http://schemas.microsoft.com/office/drawing/2010/diagram" id="0" name="" descr="Individual Assistance&#10;We respond to individual requests for help from government agencies, kinship navigators, and community-based nonprofits."/>
        </a:ext>
      </dgm:extLst>
    </dgm:pt>
    <dgm:pt modelId="{F4E6AC9C-F453-4985-A2B5-FC35B181F05C}" type="parTrans" cxnId="{D2B8A5D7-0280-4201-B5A7-B424CA194BFA}">
      <dgm:prSet/>
      <dgm:spPr/>
      <dgm:t>
        <a:bodyPr/>
        <a:lstStyle/>
        <a:p>
          <a:endParaRPr lang="en-US"/>
        </a:p>
      </dgm:t>
    </dgm:pt>
    <dgm:pt modelId="{89A16B2D-2D33-47FE-B86D-F20E41E4F40E}" type="sibTrans" cxnId="{D2B8A5D7-0280-4201-B5A7-B424CA194BFA}">
      <dgm:prSet/>
      <dgm:spPr/>
      <dgm:t>
        <a:bodyPr/>
        <a:lstStyle/>
        <a:p>
          <a:endParaRPr lang="en-US"/>
        </a:p>
      </dgm:t>
    </dgm:pt>
    <dgm:pt modelId="{C1F1BF4A-B4AD-4F34-BF5D-5902FDAE1A01}">
      <dgm:prSet custT="1"/>
      <dgm:spPr>
        <a:ln>
          <a:solidFill>
            <a:schemeClr val="accent5"/>
          </a:solidFill>
        </a:ln>
      </dgm:spPr>
      <dgm:t>
        <a:bodyPr/>
        <a:lstStyle/>
        <a:p>
          <a:pPr>
            <a:lnSpc>
              <a:spcPct val="100000"/>
            </a:lnSpc>
            <a:buNone/>
          </a:pPr>
          <a:r>
            <a:rPr lang="en-US" sz="1800" b="0" i="0" u="none"/>
            <a:t>	We respond to </a:t>
          </a:r>
          <a:r>
            <a:rPr lang="en-US" sz="1800" b="0" i="0" u="none">
              <a:hlinkClick xmlns:r="http://schemas.openxmlformats.org/officeDocument/2006/relationships" r:id="rId2"/>
            </a:rPr>
            <a:t>individual requests for help</a:t>
          </a:r>
          <a:r>
            <a:rPr lang="en-US" sz="1800" b="0" i="0" u="none"/>
            <a:t> from government agencies, and nonprofit organizations.</a:t>
          </a:r>
        </a:p>
      </dgm:t>
    </dgm:pt>
    <dgm:pt modelId="{C4A9FEBC-78B1-49CC-B400-FF9CDF2947E5}" type="parTrans" cxnId="{32A1443C-4431-408D-8FB0-BBFBC17B2517}">
      <dgm:prSet/>
      <dgm:spPr/>
      <dgm:t>
        <a:bodyPr/>
        <a:lstStyle/>
        <a:p>
          <a:endParaRPr lang="en-US"/>
        </a:p>
      </dgm:t>
    </dgm:pt>
    <dgm:pt modelId="{5C243E32-ED54-4D5B-9320-0C86FFE215E4}" type="sibTrans" cxnId="{32A1443C-4431-408D-8FB0-BBFBC17B2517}">
      <dgm:prSet/>
      <dgm:spPr/>
      <dgm:t>
        <a:bodyPr/>
        <a:lstStyle/>
        <a:p>
          <a:endParaRPr lang="en-US"/>
        </a:p>
      </dgm:t>
    </dgm:pt>
    <dgm:pt modelId="{2534C01E-1C6C-4DA4-BF7B-BFD6FBB1D6A8}">
      <dgm:prSet custT="1"/>
      <dgm:spPr>
        <a:ln>
          <a:solidFill>
            <a:schemeClr val="accent3"/>
          </a:solidFill>
        </a:ln>
      </dgm:spPr>
      <dgm:t>
        <a:bodyPr/>
        <a:lstStyle/>
        <a:p>
          <a:pPr>
            <a:lnSpc>
              <a:spcPct val="100000"/>
            </a:lnSpc>
            <a:buNone/>
          </a:pPr>
          <a:r>
            <a:rPr lang="en-US" sz="2000" b="1" i="0" u="none">
              <a:solidFill>
                <a:srgbClr val="1A3575"/>
              </a:solidFill>
            </a:rPr>
            <a:t>Targeted, Specialized Support</a:t>
          </a:r>
          <a:endParaRPr lang="en-US" sz="2000">
            <a:solidFill>
              <a:srgbClr val="1A3575"/>
            </a:solidFill>
          </a:endParaRPr>
        </a:p>
      </dgm:t>
      <dgm:extLst>
        <a:ext uri="{E40237B7-FDA0-4F09-8148-C483321AD2D9}">
          <dgm14:cNvPr xmlns:dgm14="http://schemas.microsoft.com/office/drawing/2010/diagram" id="0" name="" descr="Targeted, Specialized Support&#10;For jurisdictions that want and are ready for a larger investment of effort, the Network will help optimize their collaborative approaches and improve their services. Solutions will be replicable for others."/>
        </a:ext>
      </dgm:extLst>
    </dgm:pt>
    <dgm:pt modelId="{4B38F055-EC1F-4A22-B800-4DF97446C733}" type="parTrans" cxnId="{E631A236-B51E-4E1E-B30F-5754A6ADD97C}">
      <dgm:prSet/>
      <dgm:spPr/>
      <dgm:t>
        <a:bodyPr/>
        <a:lstStyle/>
        <a:p>
          <a:endParaRPr lang="en-US"/>
        </a:p>
      </dgm:t>
    </dgm:pt>
    <dgm:pt modelId="{6CC10F3C-73A4-453D-AB60-10ACDCF35509}" type="sibTrans" cxnId="{E631A236-B51E-4E1E-B30F-5754A6ADD97C}">
      <dgm:prSet/>
      <dgm:spPr/>
      <dgm:t>
        <a:bodyPr/>
        <a:lstStyle/>
        <a:p>
          <a:endParaRPr lang="en-US"/>
        </a:p>
      </dgm:t>
    </dgm:pt>
    <dgm:pt modelId="{9383FF43-FB95-4BCA-AE9D-CFA4DD916DB7}">
      <dgm:prSet custT="1"/>
      <dgm:spPr>
        <a:ln>
          <a:solidFill>
            <a:schemeClr val="accent3"/>
          </a:solidFill>
        </a:ln>
      </dgm:spPr>
      <dgm:t>
        <a:bodyPr/>
        <a:lstStyle/>
        <a:p>
          <a:pPr>
            <a:lnSpc>
              <a:spcPct val="100000"/>
            </a:lnSpc>
            <a:buNone/>
          </a:pPr>
          <a:r>
            <a:rPr lang="en-US" sz="1800" b="0" i="0" u="none"/>
            <a:t>	For jurisdictions that want and are ready for a larger investment of effort, the Network will help optimize their collaborative approaches and improve their services. Solutions will be replicable for others.</a:t>
          </a:r>
        </a:p>
      </dgm:t>
    </dgm:pt>
    <dgm:pt modelId="{72DA7A70-B1B2-41B2-9F51-49C483BD7423}" type="parTrans" cxnId="{4CD2E967-B765-4C45-9F36-244EFC899E93}">
      <dgm:prSet/>
      <dgm:spPr/>
      <dgm:t>
        <a:bodyPr/>
        <a:lstStyle/>
        <a:p>
          <a:endParaRPr lang="en-US"/>
        </a:p>
      </dgm:t>
    </dgm:pt>
    <dgm:pt modelId="{6CB8EEEF-09CA-48A9-BE5F-23EF9C7CA790}" type="sibTrans" cxnId="{4CD2E967-B765-4C45-9F36-244EFC899E93}">
      <dgm:prSet/>
      <dgm:spPr/>
      <dgm:t>
        <a:bodyPr/>
        <a:lstStyle/>
        <a:p>
          <a:endParaRPr lang="en-US"/>
        </a:p>
      </dgm:t>
    </dgm:pt>
    <dgm:pt modelId="{740A563C-0D76-4404-BF2A-FDCA7EB85FAE}">
      <dgm:prSet phldrT="[Text]" custT="1"/>
      <dgm:spPr/>
      <dgm:t>
        <a:bodyPr/>
        <a:lstStyle/>
        <a:p>
          <a:pPr>
            <a:lnSpc>
              <a:spcPct val="100000"/>
            </a:lnSpc>
            <a:buNone/>
          </a:pPr>
          <a:r>
            <a:rPr lang="en-US" sz="1800" kern="1200" dirty="0"/>
            <a:t>	The Network is elevating exemplary kinship/grandfamily practices and programs from around the country on its website at </a:t>
          </a:r>
          <a:r>
            <a:rPr lang="en-US" sz="1800" kern="1200" dirty="0">
              <a:hlinkClick xmlns:r="http://schemas.openxmlformats.org/officeDocument/2006/relationships" r:id="rId3"/>
            </a:rPr>
            <a:t>www.GKSNetwork.org</a:t>
          </a:r>
          <a:r>
            <a:rPr lang="en-US" sz="1800" kern="1200" dirty="0"/>
            <a:t>.</a:t>
          </a:r>
        </a:p>
      </dgm:t>
    </dgm:pt>
    <dgm:pt modelId="{2E45DBB3-D0D2-4400-960C-772757D03BDB}" type="parTrans" cxnId="{1DF4991C-26DC-48D2-B165-B7D0D69497DA}">
      <dgm:prSet/>
      <dgm:spPr/>
      <dgm:t>
        <a:bodyPr/>
        <a:lstStyle/>
        <a:p>
          <a:endParaRPr lang="en-US"/>
        </a:p>
      </dgm:t>
    </dgm:pt>
    <dgm:pt modelId="{16DCCDBE-75AB-4797-9107-75E54429AADE}" type="sibTrans" cxnId="{1DF4991C-26DC-48D2-B165-B7D0D69497DA}">
      <dgm:prSet/>
      <dgm:spPr/>
      <dgm:t>
        <a:bodyPr/>
        <a:lstStyle/>
        <a:p>
          <a:endParaRPr lang="en-US"/>
        </a:p>
      </dgm:t>
    </dgm:pt>
    <dgm:pt modelId="{A1D2A1E2-C6D8-4138-ABC3-C51B49149396}" type="pres">
      <dgm:prSet presAssocID="{31479590-71F9-4BFC-BF42-2B2B193FC4A9}" presName="Name0" presStyleCnt="0">
        <dgm:presLayoutVars>
          <dgm:dir/>
          <dgm:resizeHandles val="exact"/>
        </dgm:presLayoutVars>
      </dgm:prSet>
      <dgm:spPr/>
    </dgm:pt>
    <dgm:pt modelId="{B9F15659-A0F3-48C7-B5B4-D3E64D0FB44E}" type="pres">
      <dgm:prSet presAssocID="{44619F3B-513A-4DA6-AD65-97A1DFECE46D}" presName="composite" presStyleCnt="0"/>
      <dgm:spPr/>
    </dgm:pt>
    <dgm:pt modelId="{90F1A976-A091-4426-93D0-1C30CE511B69}" type="pres">
      <dgm:prSet presAssocID="{44619F3B-513A-4DA6-AD65-97A1DFECE46D}" presName="rect1" presStyleLbl="trAlignAcc1" presStyleIdx="0" presStyleCnt="4">
        <dgm:presLayoutVars>
          <dgm:bulletEnabled val="1"/>
        </dgm:presLayoutVars>
      </dgm:prSet>
      <dgm:spPr/>
    </dgm:pt>
    <dgm:pt modelId="{9D69D920-5035-45C7-A1B7-C26B477C6DEA}" type="pres">
      <dgm:prSet presAssocID="{44619F3B-513A-4DA6-AD65-97A1DFECE46D}" presName="rect2" presStyleLbl="fgImgPlace1" presStyleIdx="0" presStyleCnt="4" custScaleX="123997" custScaleY="72837" custLinFactNeighborX="-182" custLinFactNeighborY="11667"/>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33BAC3E7-F9F3-4446-8C44-5122C9C8904E}" type="pres">
      <dgm:prSet presAssocID="{05C7EF42-98F8-4145-8193-454904D80B1E}" presName="sibTrans" presStyleCnt="0"/>
      <dgm:spPr/>
    </dgm:pt>
    <dgm:pt modelId="{6D405F60-327D-44B5-B079-B803BC460FEA}" type="pres">
      <dgm:prSet presAssocID="{B84EF14D-2231-4A7D-BB7D-1D5EF89D38C5}" presName="composite" presStyleCnt="0"/>
      <dgm:spPr/>
    </dgm:pt>
    <dgm:pt modelId="{2F007559-E1F4-421A-B5E4-CEA16ADDB6F9}" type="pres">
      <dgm:prSet presAssocID="{B84EF14D-2231-4A7D-BB7D-1D5EF89D38C5}" presName="rect1" presStyleLbl="trAlignAcc1" presStyleIdx="1" presStyleCnt="4">
        <dgm:presLayoutVars>
          <dgm:bulletEnabled val="1"/>
        </dgm:presLayoutVars>
      </dgm:prSet>
      <dgm:spPr/>
    </dgm:pt>
    <dgm:pt modelId="{C6AC4955-F14B-485F-B71F-4E58DA5917E2}" type="pres">
      <dgm:prSet presAssocID="{B84EF14D-2231-4A7D-BB7D-1D5EF89D38C5}" presName="rect2" presStyleLbl="fgImgPlace1" presStyleIdx="1" presStyleCnt="4" custScaleX="124842" custScaleY="72916" custLinFactNeighborY="10371"/>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dgm:spPr>
    </dgm:pt>
    <dgm:pt modelId="{664702DE-8508-44AE-93DB-3A6F686D0E36}" type="pres">
      <dgm:prSet presAssocID="{89A16B2D-2D33-47FE-B86D-F20E41E4F40E}" presName="sibTrans" presStyleCnt="0"/>
      <dgm:spPr/>
    </dgm:pt>
    <dgm:pt modelId="{7A052D2B-785C-40FB-BA1A-B4FE20A9C654}" type="pres">
      <dgm:prSet presAssocID="{2534C01E-1C6C-4DA4-BF7B-BFD6FBB1D6A8}" presName="composite" presStyleCnt="0"/>
      <dgm:spPr/>
    </dgm:pt>
    <dgm:pt modelId="{12555D3E-4B42-4832-AB3D-C6E67810A631}" type="pres">
      <dgm:prSet presAssocID="{2534C01E-1C6C-4DA4-BF7B-BFD6FBB1D6A8}" presName="rect1" presStyleLbl="trAlignAcc1" presStyleIdx="2" presStyleCnt="4" custScaleX="100796" custScaleY="164952">
        <dgm:presLayoutVars>
          <dgm:bulletEnabled val="1"/>
        </dgm:presLayoutVars>
      </dgm:prSet>
      <dgm:spPr/>
    </dgm:pt>
    <dgm:pt modelId="{85A88410-B412-47B5-8D84-B5BD3454AD3E}" type="pres">
      <dgm:prSet presAssocID="{2534C01E-1C6C-4DA4-BF7B-BFD6FBB1D6A8}" presName="rect2" presStyleLbl="fgImgPlace1" presStyleIdx="2" presStyleCnt="4" custScaleX="124450" custScaleY="72916"/>
      <dgm:spPr>
        <a:blipFill>
          <a:blip xmlns:r="http://schemas.openxmlformats.org/officeDocument/2006/relationships" r:embed="rId6">
            <a:extLst>
              <a:ext uri="{28A0092B-C50C-407E-A947-70E740481C1C}">
                <a14:useLocalDpi xmlns:a14="http://schemas.microsoft.com/office/drawing/2010/main" val="0"/>
              </a:ext>
            </a:extLst>
          </a:blip>
          <a:srcRect/>
          <a:stretch>
            <a:fillRect l="-5000" r="-5000"/>
          </a:stretch>
        </a:blipFill>
      </dgm:spPr>
    </dgm:pt>
    <dgm:pt modelId="{0A9918FD-52E6-4925-9F4A-093E99189CFB}" type="pres">
      <dgm:prSet presAssocID="{6CC10F3C-73A4-453D-AB60-10ACDCF35509}" presName="sibTrans" presStyleCnt="0"/>
      <dgm:spPr/>
    </dgm:pt>
    <dgm:pt modelId="{14969045-40F4-4EE3-8B80-3D1883751825}" type="pres">
      <dgm:prSet presAssocID="{BF0A3BEC-C329-4694-9181-F0A2FFE8B893}" presName="composite" presStyleCnt="0"/>
      <dgm:spPr/>
    </dgm:pt>
    <dgm:pt modelId="{D3272DC6-038D-4DE4-86ED-35559BE51F54}" type="pres">
      <dgm:prSet presAssocID="{BF0A3BEC-C329-4694-9181-F0A2FFE8B893}" presName="rect1" presStyleLbl="trAlignAcc1" presStyleIdx="3" presStyleCnt="4" custScaleX="102017" custScaleY="165193">
        <dgm:presLayoutVars>
          <dgm:bulletEnabled val="1"/>
        </dgm:presLayoutVars>
      </dgm:prSet>
      <dgm:spPr/>
    </dgm:pt>
    <dgm:pt modelId="{0A0752A1-2AA3-44F1-ADAE-8AB0C75A3A97}" type="pres">
      <dgm:prSet presAssocID="{BF0A3BEC-C329-4694-9181-F0A2FFE8B893}" presName="rect2" presStyleLbl="fgImgPlace1" presStyleIdx="3" presStyleCnt="4" custScaleX="124450" custScaleY="72916"/>
      <dgm:spPr>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dgm:spPr>
    </dgm:pt>
  </dgm:ptLst>
  <dgm:cxnLst>
    <dgm:cxn modelId="{8DC68212-04A1-4367-BF2D-D8116BD3ADB6}" srcId="{31479590-71F9-4BFC-BF42-2B2B193FC4A9}" destId="{BF0A3BEC-C329-4694-9181-F0A2FFE8B893}" srcOrd="3" destOrd="0" parTransId="{FD9C3177-0EB9-4390-ABA4-50CE54908C5F}" sibTransId="{1CE99B8E-4D1C-4AB9-B56D-E618E820BDB5}"/>
    <dgm:cxn modelId="{1DF4991C-26DC-48D2-B165-B7D0D69497DA}" srcId="{BF0A3BEC-C329-4694-9181-F0A2FFE8B893}" destId="{740A563C-0D76-4404-BF2A-FDCA7EB85FAE}" srcOrd="0" destOrd="0" parTransId="{2E45DBB3-D0D2-4400-960C-772757D03BDB}" sibTransId="{16DCCDBE-75AB-4797-9107-75E54429AADE}"/>
    <dgm:cxn modelId="{E631A236-B51E-4E1E-B30F-5754A6ADD97C}" srcId="{31479590-71F9-4BFC-BF42-2B2B193FC4A9}" destId="{2534C01E-1C6C-4DA4-BF7B-BFD6FBB1D6A8}" srcOrd="2" destOrd="0" parTransId="{4B38F055-EC1F-4A22-B800-4DF97446C733}" sibTransId="{6CC10F3C-73A4-453D-AB60-10ACDCF35509}"/>
    <dgm:cxn modelId="{32A1443C-4431-408D-8FB0-BBFBC17B2517}" srcId="{B84EF14D-2231-4A7D-BB7D-1D5EF89D38C5}" destId="{C1F1BF4A-B4AD-4F34-BF5D-5902FDAE1A01}" srcOrd="0" destOrd="0" parTransId="{C4A9FEBC-78B1-49CC-B400-FF9CDF2947E5}" sibTransId="{5C243E32-ED54-4D5B-9320-0C86FFE215E4}"/>
    <dgm:cxn modelId="{4CD2E967-B765-4C45-9F36-244EFC899E93}" srcId="{2534C01E-1C6C-4DA4-BF7B-BFD6FBB1D6A8}" destId="{9383FF43-FB95-4BCA-AE9D-CFA4DD916DB7}" srcOrd="0" destOrd="0" parTransId="{72DA7A70-B1B2-41B2-9F51-49C483BD7423}" sibTransId="{6CB8EEEF-09CA-48A9-BE5F-23EF9C7CA790}"/>
    <dgm:cxn modelId="{AF761351-008E-4B91-A0A1-72A485CBE69F}" type="presOf" srcId="{740A563C-0D76-4404-BF2A-FDCA7EB85FAE}" destId="{D3272DC6-038D-4DE4-86ED-35559BE51F54}" srcOrd="0" destOrd="1" presId="urn:microsoft.com/office/officeart/2008/layout/PictureStrips"/>
    <dgm:cxn modelId="{81BA9251-C99D-4FB7-93E8-B74AA9C6CA07}" srcId="{31479590-71F9-4BFC-BF42-2B2B193FC4A9}" destId="{44619F3B-513A-4DA6-AD65-97A1DFECE46D}" srcOrd="0" destOrd="0" parTransId="{968BEB51-3F03-4EFE-BC82-A25215B00846}" sibTransId="{05C7EF42-98F8-4145-8193-454904D80B1E}"/>
    <dgm:cxn modelId="{B4D2D355-43F1-48CB-99CD-BAC0A9CDB2C7}" type="presOf" srcId="{B84EF14D-2231-4A7D-BB7D-1D5EF89D38C5}" destId="{2F007559-E1F4-421A-B5E4-CEA16ADDB6F9}" srcOrd="0" destOrd="0" presId="urn:microsoft.com/office/officeart/2008/layout/PictureStrips"/>
    <dgm:cxn modelId="{61E0D07F-0F65-4B99-BB21-65790BA8D0C7}" type="presOf" srcId="{31479590-71F9-4BFC-BF42-2B2B193FC4A9}" destId="{A1D2A1E2-C6D8-4138-ABC3-C51B49149396}" srcOrd="0" destOrd="0" presId="urn:microsoft.com/office/officeart/2008/layout/PictureStrips"/>
    <dgm:cxn modelId="{C45B9882-9487-4D08-8D2A-24671C039F75}" type="presOf" srcId="{E1CB4ADF-C23D-412E-AC0B-25B4491F794D}" destId="{90F1A976-A091-4426-93D0-1C30CE511B69}" srcOrd="0" destOrd="1" presId="urn:microsoft.com/office/officeart/2008/layout/PictureStrips"/>
    <dgm:cxn modelId="{9B064492-E65D-4B2B-B04E-741BAA4A4B5C}" type="presOf" srcId="{C1F1BF4A-B4AD-4F34-BF5D-5902FDAE1A01}" destId="{2F007559-E1F4-421A-B5E4-CEA16ADDB6F9}" srcOrd="0" destOrd="1" presId="urn:microsoft.com/office/officeart/2008/layout/PictureStrips"/>
    <dgm:cxn modelId="{75CE7F93-9C03-4EB4-A571-8D77A0618379}" type="presOf" srcId="{BF0A3BEC-C329-4694-9181-F0A2FFE8B893}" destId="{D3272DC6-038D-4DE4-86ED-35559BE51F54}" srcOrd="0" destOrd="0" presId="urn:microsoft.com/office/officeart/2008/layout/PictureStrips"/>
    <dgm:cxn modelId="{ED85679F-DD75-436E-B283-B93CB00F7611}" type="presOf" srcId="{44619F3B-513A-4DA6-AD65-97A1DFECE46D}" destId="{90F1A976-A091-4426-93D0-1C30CE511B69}" srcOrd="0" destOrd="0" presId="urn:microsoft.com/office/officeart/2008/layout/PictureStrips"/>
    <dgm:cxn modelId="{DB7B49BD-BF29-4C8C-8C05-D72074EF6B73}" srcId="{44619F3B-513A-4DA6-AD65-97A1DFECE46D}" destId="{E1CB4ADF-C23D-412E-AC0B-25B4491F794D}" srcOrd="0" destOrd="0" parTransId="{A4404AA3-12D4-4EBB-9E35-02808CBFE80E}" sibTransId="{5ADDCFCA-CFDA-4CB6-A697-36192997F909}"/>
    <dgm:cxn modelId="{D2B8A5D7-0280-4201-B5A7-B424CA194BFA}" srcId="{31479590-71F9-4BFC-BF42-2B2B193FC4A9}" destId="{B84EF14D-2231-4A7D-BB7D-1D5EF89D38C5}" srcOrd="1" destOrd="0" parTransId="{F4E6AC9C-F453-4985-A2B5-FC35B181F05C}" sibTransId="{89A16B2D-2D33-47FE-B86D-F20E41E4F40E}"/>
    <dgm:cxn modelId="{1DB041E2-F054-40F9-9EE6-B2B8EDC1AA7C}" type="presOf" srcId="{2534C01E-1C6C-4DA4-BF7B-BFD6FBB1D6A8}" destId="{12555D3E-4B42-4832-AB3D-C6E67810A631}" srcOrd="0" destOrd="0" presId="urn:microsoft.com/office/officeart/2008/layout/PictureStrips"/>
    <dgm:cxn modelId="{8C9F69F4-353F-425B-BC38-D5AA7EBEAF86}" type="presOf" srcId="{9383FF43-FB95-4BCA-AE9D-CFA4DD916DB7}" destId="{12555D3E-4B42-4832-AB3D-C6E67810A631}" srcOrd="0" destOrd="1" presId="urn:microsoft.com/office/officeart/2008/layout/PictureStrips"/>
    <dgm:cxn modelId="{F1A7E5B2-E955-4ACF-9906-5D6DAAB8BFEA}" type="presParOf" srcId="{A1D2A1E2-C6D8-4138-ABC3-C51B49149396}" destId="{B9F15659-A0F3-48C7-B5B4-D3E64D0FB44E}" srcOrd="0" destOrd="0" presId="urn:microsoft.com/office/officeart/2008/layout/PictureStrips"/>
    <dgm:cxn modelId="{39012E39-B687-4307-BAB9-650B6A6131DD}" type="presParOf" srcId="{B9F15659-A0F3-48C7-B5B4-D3E64D0FB44E}" destId="{90F1A976-A091-4426-93D0-1C30CE511B69}" srcOrd="0" destOrd="0" presId="urn:microsoft.com/office/officeart/2008/layout/PictureStrips"/>
    <dgm:cxn modelId="{91639E10-C863-45FD-9CE3-CE1F6929963C}" type="presParOf" srcId="{B9F15659-A0F3-48C7-B5B4-D3E64D0FB44E}" destId="{9D69D920-5035-45C7-A1B7-C26B477C6DEA}" srcOrd="1" destOrd="0" presId="urn:microsoft.com/office/officeart/2008/layout/PictureStrips"/>
    <dgm:cxn modelId="{63417B7B-2605-49CD-A441-6F819A4085F0}" type="presParOf" srcId="{A1D2A1E2-C6D8-4138-ABC3-C51B49149396}" destId="{33BAC3E7-F9F3-4446-8C44-5122C9C8904E}" srcOrd="1" destOrd="0" presId="urn:microsoft.com/office/officeart/2008/layout/PictureStrips"/>
    <dgm:cxn modelId="{B90F07E6-7A84-4FE4-8C1F-FBB49DD0F8E5}" type="presParOf" srcId="{A1D2A1E2-C6D8-4138-ABC3-C51B49149396}" destId="{6D405F60-327D-44B5-B079-B803BC460FEA}" srcOrd="2" destOrd="0" presId="urn:microsoft.com/office/officeart/2008/layout/PictureStrips"/>
    <dgm:cxn modelId="{55F838E1-6AA9-434B-9C73-D0829275D6E3}" type="presParOf" srcId="{6D405F60-327D-44B5-B079-B803BC460FEA}" destId="{2F007559-E1F4-421A-B5E4-CEA16ADDB6F9}" srcOrd="0" destOrd="0" presId="urn:microsoft.com/office/officeart/2008/layout/PictureStrips"/>
    <dgm:cxn modelId="{F5575E79-30D0-4F6C-A70E-1F11031DC209}" type="presParOf" srcId="{6D405F60-327D-44B5-B079-B803BC460FEA}" destId="{C6AC4955-F14B-485F-B71F-4E58DA5917E2}" srcOrd="1" destOrd="0" presId="urn:microsoft.com/office/officeart/2008/layout/PictureStrips"/>
    <dgm:cxn modelId="{42CCF124-B26C-44A5-99CF-89DDAE986C5F}" type="presParOf" srcId="{A1D2A1E2-C6D8-4138-ABC3-C51B49149396}" destId="{664702DE-8508-44AE-93DB-3A6F686D0E36}" srcOrd="3" destOrd="0" presId="urn:microsoft.com/office/officeart/2008/layout/PictureStrips"/>
    <dgm:cxn modelId="{A5640CD7-F24F-4201-A9F3-AD8C27B1D52E}" type="presParOf" srcId="{A1D2A1E2-C6D8-4138-ABC3-C51B49149396}" destId="{7A052D2B-785C-40FB-BA1A-B4FE20A9C654}" srcOrd="4" destOrd="0" presId="urn:microsoft.com/office/officeart/2008/layout/PictureStrips"/>
    <dgm:cxn modelId="{DF83F665-A019-44AE-956C-101D355FE8DF}" type="presParOf" srcId="{7A052D2B-785C-40FB-BA1A-B4FE20A9C654}" destId="{12555D3E-4B42-4832-AB3D-C6E67810A631}" srcOrd="0" destOrd="0" presId="urn:microsoft.com/office/officeart/2008/layout/PictureStrips"/>
    <dgm:cxn modelId="{6505675D-15E0-4B72-9DBA-957ABB137630}" type="presParOf" srcId="{7A052D2B-785C-40FB-BA1A-B4FE20A9C654}" destId="{85A88410-B412-47B5-8D84-B5BD3454AD3E}" srcOrd="1" destOrd="0" presId="urn:microsoft.com/office/officeart/2008/layout/PictureStrips"/>
    <dgm:cxn modelId="{EB8F7F6E-AE2A-4831-9AA2-ECB13878D534}" type="presParOf" srcId="{A1D2A1E2-C6D8-4138-ABC3-C51B49149396}" destId="{0A9918FD-52E6-4925-9F4A-093E99189CFB}" srcOrd="5" destOrd="0" presId="urn:microsoft.com/office/officeart/2008/layout/PictureStrips"/>
    <dgm:cxn modelId="{0840128F-D8D1-4D82-98CC-BD36B8D50401}" type="presParOf" srcId="{A1D2A1E2-C6D8-4138-ABC3-C51B49149396}" destId="{14969045-40F4-4EE3-8B80-3D1883751825}" srcOrd="6" destOrd="0" presId="urn:microsoft.com/office/officeart/2008/layout/PictureStrips"/>
    <dgm:cxn modelId="{82AF757E-6973-4304-9F24-19CD486CDCEE}" type="presParOf" srcId="{14969045-40F4-4EE3-8B80-3D1883751825}" destId="{D3272DC6-038D-4DE4-86ED-35559BE51F54}" srcOrd="0" destOrd="0" presId="urn:microsoft.com/office/officeart/2008/layout/PictureStrips"/>
    <dgm:cxn modelId="{88F42645-1DBF-4E36-9AB2-ED9AD40A953D}" type="presParOf" srcId="{14969045-40F4-4EE3-8B80-3D1883751825}" destId="{0A0752A1-2AA3-44F1-ADAE-8AB0C75A3A9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632789-6AAA-493A-897F-022D1EB1BF51}"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62F58C9D-57CE-400E-ABC4-F9C451E21C7C}">
      <dgm:prSet custT="1"/>
      <dgm:spPr/>
      <dgm:t>
        <a:bodyPr/>
        <a:lstStyle/>
        <a:p>
          <a:r>
            <a:rPr lang="en-US" sz="1400" dirty="0"/>
            <a:t>Support kinship families caring for their children – safety, stability, permanency</a:t>
          </a:r>
        </a:p>
      </dgm:t>
    </dgm:pt>
    <dgm:pt modelId="{5A0E1845-A3EE-49AB-AD9E-05C830A8581E}" type="parTrans" cxnId="{ABC32907-F953-441F-84B9-EE9376AC0C62}">
      <dgm:prSet/>
      <dgm:spPr/>
      <dgm:t>
        <a:bodyPr/>
        <a:lstStyle/>
        <a:p>
          <a:endParaRPr lang="en-US"/>
        </a:p>
      </dgm:t>
    </dgm:pt>
    <dgm:pt modelId="{303A94FF-BA20-4377-96AD-3372FA6762A0}" type="sibTrans" cxnId="{ABC32907-F953-441F-84B9-EE9376AC0C62}">
      <dgm:prSet/>
      <dgm:spPr/>
      <dgm:t>
        <a:bodyPr/>
        <a:lstStyle/>
        <a:p>
          <a:endParaRPr lang="en-US"/>
        </a:p>
      </dgm:t>
    </dgm:pt>
    <dgm:pt modelId="{962591C6-B6B8-4B26-A51E-D5308E51E2A5}">
      <dgm:prSet custT="1"/>
      <dgm:spPr/>
      <dgm:t>
        <a:bodyPr/>
        <a:lstStyle/>
        <a:p>
          <a:r>
            <a:rPr lang="en-US" sz="1400" dirty="0"/>
            <a:t>Build community capacity to link families with community resources</a:t>
          </a:r>
        </a:p>
      </dgm:t>
    </dgm:pt>
    <dgm:pt modelId="{6580DE57-CB56-42C1-8D8C-FF39CA2101FD}" type="parTrans" cxnId="{CCBB1AE5-7ECC-42F1-B0C8-5FEEEC27E740}">
      <dgm:prSet/>
      <dgm:spPr/>
      <dgm:t>
        <a:bodyPr/>
        <a:lstStyle/>
        <a:p>
          <a:endParaRPr lang="en-US"/>
        </a:p>
      </dgm:t>
    </dgm:pt>
    <dgm:pt modelId="{2F7F29EE-C8E6-45F1-8591-58FCFD122E1F}" type="sibTrans" cxnId="{CCBB1AE5-7ECC-42F1-B0C8-5FEEEC27E740}">
      <dgm:prSet/>
      <dgm:spPr/>
      <dgm:t>
        <a:bodyPr/>
        <a:lstStyle/>
        <a:p>
          <a:endParaRPr lang="en-US"/>
        </a:p>
      </dgm:t>
    </dgm:pt>
    <dgm:pt modelId="{7002FEB0-F883-4DD8-B482-3BE927C49BB9}">
      <dgm:prSet custT="1"/>
      <dgm:spPr/>
      <dgm:t>
        <a:bodyPr/>
        <a:lstStyle/>
        <a:p>
          <a:r>
            <a:rPr lang="en-US" sz="1400" dirty="0"/>
            <a:t>Bring together states / jurisdictions / tribes that have yet to stand up a Kinship Navigator model to agree on common programs elements</a:t>
          </a:r>
        </a:p>
      </dgm:t>
    </dgm:pt>
    <dgm:pt modelId="{FB86E835-EFCA-4C2F-A762-413E2F05CC64}" type="parTrans" cxnId="{5FE1D51E-1D43-481F-B181-2A16A85ABF29}">
      <dgm:prSet/>
      <dgm:spPr/>
      <dgm:t>
        <a:bodyPr/>
        <a:lstStyle/>
        <a:p>
          <a:endParaRPr lang="en-US"/>
        </a:p>
      </dgm:t>
    </dgm:pt>
    <dgm:pt modelId="{C3042376-4BCD-4736-851B-4ADB5370FE2E}" type="sibTrans" cxnId="{5FE1D51E-1D43-481F-B181-2A16A85ABF29}">
      <dgm:prSet/>
      <dgm:spPr/>
      <dgm:t>
        <a:bodyPr/>
        <a:lstStyle/>
        <a:p>
          <a:endParaRPr lang="en-US"/>
        </a:p>
      </dgm:t>
    </dgm:pt>
    <dgm:pt modelId="{81E4853C-9513-481E-B4DD-DE9636658FA2}">
      <dgm:prSet custT="1"/>
      <dgm:spPr/>
      <dgm:t>
        <a:bodyPr/>
        <a:lstStyle/>
        <a:p>
          <a:r>
            <a:rPr lang="en-US" sz="1400" dirty="0"/>
            <a:t>Ensure this common Kinship Navigator model meets federal requirements for KN programs (and lessons learned over time</a:t>
          </a:r>
        </a:p>
      </dgm:t>
    </dgm:pt>
    <dgm:pt modelId="{29FA6DD6-AE8F-4AEA-BBB2-81DEEB8201D5}" type="parTrans" cxnId="{A98AE720-33D0-44E0-8563-134FD49C64EA}">
      <dgm:prSet/>
      <dgm:spPr/>
      <dgm:t>
        <a:bodyPr/>
        <a:lstStyle/>
        <a:p>
          <a:endParaRPr lang="en-US"/>
        </a:p>
      </dgm:t>
    </dgm:pt>
    <dgm:pt modelId="{B1E39ABC-F0B7-4EE2-9F2F-A6253899EF29}" type="sibTrans" cxnId="{A98AE720-33D0-44E0-8563-134FD49C64EA}">
      <dgm:prSet/>
      <dgm:spPr/>
      <dgm:t>
        <a:bodyPr/>
        <a:lstStyle/>
        <a:p>
          <a:endParaRPr lang="en-US"/>
        </a:p>
      </dgm:t>
    </dgm:pt>
    <dgm:pt modelId="{935A808D-CED7-491C-B399-329F678D244B}">
      <dgm:prSet custT="1"/>
      <dgm:spPr/>
      <dgm:t>
        <a:bodyPr/>
        <a:lstStyle/>
        <a:p>
          <a:r>
            <a:rPr lang="en-US" sz="1400" dirty="0"/>
            <a:t>Ensure evaluations in the multiple sites meet the rigorous standards to </a:t>
          </a:r>
          <a:r>
            <a:rPr lang="en-US" sz="1400" u="sng" dirty="0"/>
            <a:t>build evidence </a:t>
          </a:r>
          <a:r>
            <a:rPr lang="en-US" sz="1400" dirty="0"/>
            <a:t>so it can be positively rated by the Family First Clearinghouse, and be eligible for ongoing, future entitlement funding and reimbursements</a:t>
          </a:r>
        </a:p>
      </dgm:t>
    </dgm:pt>
    <dgm:pt modelId="{732EA33E-0602-40C6-A711-9EB05FF1D25F}" type="parTrans" cxnId="{C730EF3A-9046-4349-A842-0A77F6C81152}">
      <dgm:prSet/>
      <dgm:spPr/>
      <dgm:t>
        <a:bodyPr/>
        <a:lstStyle/>
        <a:p>
          <a:endParaRPr lang="en-US"/>
        </a:p>
      </dgm:t>
    </dgm:pt>
    <dgm:pt modelId="{605F2FD1-AEB3-490F-8547-2EAFC620CC75}" type="sibTrans" cxnId="{C730EF3A-9046-4349-A842-0A77F6C81152}">
      <dgm:prSet/>
      <dgm:spPr/>
      <dgm:t>
        <a:bodyPr/>
        <a:lstStyle/>
        <a:p>
          <a:endParaRPr lang="en-US"/>
        </a:p>
      </dgm:t>
    </dgm:pt>
    <dgm:pt modelId="{2E6AA48C-6EA5-4CBE-88DE-50B068C6F2FF}" type="pres">
      <dgm:prSet presAssocID="{B7632789-6AAA-493A-897F-022D1EB1BF51}" presName="vert0" presStyleCnt="0">
        <dgm:presLayoutVars>
          <dgm:dir/>
          <dgm:animOne val="branch"/>
          <dgm:animLvl val="lvl"/>
        </dgm:presLayoutVars>
      </dgm:prSet>
      <dgm:spPr/>
    </dgm:pt>
    <dgm:pt modelId="{968EE574-FD53-41D7-97A8-84C6EEE3F046}" type="pres">
      <dgm:prSet presAssocID="{62F58C9D-57CE-400E-ABC4-F9C451E21C7C}" presName="thickLine" presStyleLbl="alignNode1" presStyleIdx="0" presStyleCnt="5"/>
      <dgm:spPr/>
    </dgm:pt>
    <dgm:pt modelId="{0A4D84D7-7F56-47D8-AB81-166F1AC57CE7}" type="pres">
      <dgm:prSet presAssocID="{62F58C9D-57CE-400E-ABC4-F9C451E21C7C}" presName="horz1" presStyleCnt="0"/>
      <dgm:spPr/>
    </dgm:pt>
    <dgm:pt modelId="{12A48603-A9BF-4F8C-A7E4-F633C36A5059}" type="pres">
      <dgm:prSet presAssocID="{62F58C9D-57CE-400E-ABC4-F9C451E21C7C}" presName="tx1" presStyleLbl="revTx" presStyleIdx="0" presStyleCnt="5"/>
      <dgm:spPr/>
    </dgm:pt>
    <dgm:pt modelId="{09098042-DA8F-4AF9-AFF2-B20D0D2A8285}" type="pres">
      <dgm:prSet presAssocID="{62F58C9D-57CE-400E-ABC4-F9C451E21C7C}" presName="vert1" presStyleCnt="0"/>
      <dgm:spPr/>
    </dgm:pt>
    <dgm:pt modelId="{CF85476B-F22F-4CA3-82EB-970EDA316EFF}" type="pres">
      <dgm:prSet presAssocID="{962591C6-B6B8-4B26-A51E-D5308E51E2A5}" presName="thickLine" presStyleLbl="alignNode1" presStyleIdx="1" presStyleCnt="5"/>
      <dgm:spPr/>
    </dgm:pt>
    <dgm:pt modelId="{3F2412C2-C237-4B82-9476-0011C3F6F0DA}" type="pres">
      <dgm:prSet presAssocID="{962591C6-B6B8-4B26-A51E-D5308E51E2A5}" presName="horz1" presStyleCnt="0"/>
      <dgm:spPr/>
    </dgm:pt>
    <dgm:pt modelId="{2FDF28BF-BBC0-45DE-88AF-3D7A51448404}" type="pres">
      <dgm:prSet presAssocID="{962591C6-B6B8-4B26-A51E-D5308E51E2A5}" presName="tx1" presStyleLbl="revTx" presStyleIdx="1" presStyleCnt="5"/>
      <dgm:spPr/>
    </dgm:pt>
    <dgm:pt modelId="{446D7F23-3949-44BA-9A19-2E6DFDF3658C}" type="pres">
      <dgm:prSet presAssocID="{962591C6-B6B8-4B26-A51E-D5308E51E2A5}" presName="vert1" presStyleCnt="0"/>
      <dgm:spPr/>
    </dgm:pt>
    <dgm:pt modelId="{983CC9F0-A14A-4BB4-9B7E-347D1C62FDF2}" type="pres">
      <dgm:prSet presAssocID="{7002FEB0-F883-4DD8-B482-3BE927C49BB9}" presName="thickLine" presStyleLbl="alignNode1" presStyleIdx="2" presStyleCnt="5"/>
      <dgm:spPr/>
    </dgm:pt>
    <dgm:pt modelId="{838F1855-21B7-4852-8D86-62352466ED0D}" type="pres">
      <dgm:prSet presAssocID="{7002FEB0-F883-4DD8-B482-3BE927C49BB9}" presName="horz1" presStyleCnt="0"/>
      <dgm:spPr/>
    </dgm:pt>
    <dgm:pt modelId="{50E287F4-724A-4B49-BB1E-B51D5D3E1B2B}" type="pres">
      <dgm:prSet presAssocID="{7002FEB0-F883-4DD8-B482-3BE927C49BB9}" presName="tx1" presStyleLbl="revTx" presStyleIdx="2" presStyleCnt="5"/>
      <dgm:spPr/>
    </dgm:pt>
    <dgm:pt modelId="{2FEA5927-AEF5-4D91-A56F-13FC4E6844A8}" type="pres">
      <dgm:prSet presAssocID="{7002FEB0-F883-4DD8-B482-3BE927C49BB9}" presName="vert1" presStyleCnt="0"/>
      <dgm:spPr/>
    </dgm:pt>
    <dgm:pt modelId="{D153C493-EADC-4478-9F12-4CD479C7528F}" type="pres">
      <dgm:prSet presAssocID="{81E4853C-9513-481E-B4DD-DE9636658FA2}" presName="thickLine" presStyleLbl="alignNode1" presStyleIdx="3" presStyleCnt="5"/>
      <dgm:spPr/>
    </dgm:pt>
    <dgm:pt modelId="{6F8F7694-5435-49E8-BFF5-1E0C968E5472}" type="pres">
      <dgm:prSet presAssocID="{81E4853C-9513-481E-B4DD-DE9636658FA2}" presName="horz1" presStyleCnt="0"/>
      <dgm:spPr/>
    </dgm:pt>
    <dgm:pt modelId="{7B55D9EF-D0D1-41A0-BA3E-11FCF330B022}" type="pres">
      <dgm:prSet presAssocID="{81E4853C-9513-481E-B4DD-DE9636658FA2}" presName="tx1" presStyleLbl="revTx" presStyleIdx="3" presStyleCnt="5"/>
      <dgm:spPr/>
    </dgm:pt>
    <dgm:pt modelId="{71A7B045-F24F-4A08-9A63-DD15B74AF05E}" type="pres">
      <dgm:prSet presAssocID="{81E4853C-9513-481E-B4DD-DE9636658FA2}" presName="vert1" presStyleCnt="0"/>
      <dgm:spPr/>
    </dgm:pt>
    <dgm:pt modelId="{9768D983-C1D0-4C00-8C19-D9DBF2B93B53}" type="pres">
      <dgm:prSet presAssocID="{935A808D-CED7-491C-B399-329F678D244B}" presName="thickLine" presStyleLbl="alignNode1" presStyleIdx="4" presStyleCnt="5"/>
      <dgm:spPr/>
    </dgm:pt>
    <dgm:pt modelId="{62553655-BACE-41E3-B1C2-084CE7F9CD30}" type="pres">
      <dgm:prSet presAssocID="{935A808D-CED7-491C-B399-329F678D244B}" presName="horz1" presStyleCnt="0"/>
      <dgm:spPr/>
    </dgm:pt>
    <dgm:pt modelId="{7C669961-AAC9-4100-AAC3-2BA131182357}" type="pres">
      <dgm:prSet presAssocID="{935A808D-CED7-491C-B399-329F678D244B}" presName="tx1" presStyleLbl="revTx" presStyleIdx="4" presStyleCnt="5"/>
      <dgm:spPr/>
    </dgm:pt>
    <dgm:pt modelId="{982978BF-53CD-4FDC-846E-F5F6DE3C48D1}" type="pres">
      <dgm:prSet presAssocID="{935A808D-CED7-491C-B399-329F678D244B}" presName="vert1" presStyleCnt="0"/>
      <dgm:spPr/>
    </dgm:pt>
  </dgm:ptLst>
  <dgm:cxnLst>
    <dgm:cxn modelId="{ABC32907-F953-441F-84B9-EE9376AC0C62}" srcId="{B7632789-6AAA-493A-897F-022D1EB1BF51}" destId="{62F58C9D-57CE-400E-ABC4-F9C451E21C7C}" srcOrd="0" destOrd="0" parTransId="{5A0E1845-A3EE-49AB-AD9E-05C830A8581E}" sibTransId="{303A94FF-BA20-4377-96AD-3372FA6762A0}"/>
    <dgm:cxn modelId="{5951351E-9690-4A3E-8EE6-87A0C1592BF7}" type="presOf" srcId="{7002FEB0-F883-4DD8-B482-3BE927C49BB9}" destId="{50E287F4-724A-4B49-BB1E-B51D5D3E1B2B}" srcOrd="0" destOrd="0" presId="urn:microsoft.com/office/officeart/2008/layout/LinedList"/>
    <dgm:cxn modelId="{5FE1D51E-1D43-481F-B181-2A16A85ABF29}" srcId="{B7632789-6AAA-493A-897F-022D1EB1BF51}" destId="{7002FEB0-F883-4DD8-B482-3BE927C49BB9}" srcOrd="2" destOrd="0" parTransId="{FB86E835-EFCA-4C2F-A762-413E2F05CC64}" sibTransId="{C3042376-4BCD-4736-851B-4ADB5370FE2E}"/>
    <dgm:cxn modelId="{A98AE720-33D0-44E0-8563-134FD49C64EA}" srcId="{B7632789-6AAA-493A-897F-022D1EB1BF51}" destId="{81E4853C-9513-481E-B4DD-DE9636658FA2}" srcOrd="3" destOrd="0" parTransId="{29FA6DD6-AE8F-4AEA-BBB2-81DEEB8201D5}" sibTransId="{B1E39ABC-F0B7-4EE2-9F2F-A6253899EF29}"/>
    <dgm:cxn modelId="{32DBD225-9767-419C-9D64-AF1FEFBB0E24}" type="presOf" srcId="{962591C6-B6B8-4B26-A51E-D5308E51E2A5}" destId="{2FDF28BF-BBC0-45DE-88AF-3D7A51448404}" srcOrd="0" destOrd="0" presId="urn:microsoft.com/office/officeart/2008/layout/LinedList"/>
    <dgm:cxn modelId="{C730EF3A-9046-4349-A842-0A77F6C81152}" srcId="{B7632789-6AAA-493A-897F-022D1EB1BF51}" destId="{935A808D-CED7-491C-B399-329F678D244B}" srcOrd="4" destOrd="0" parTransId="{732EA33E-0602-40C6-A711-9EB05FF1D25F}" sibTransId="{605F2FD1-AEB3-490F-8547-2EAFC620CC75}"/>
    <dgm:cxn modelId="{2E57F3A0-0217-4B04-B157-BCA3212AA193}" type="presOf" srcId="{81E4853C-9513-481E-B4DD-DE9636658FA2}" destId="{7B55D9EF-D0D1-41A0-BA3E-11FCF330B022}" srcOrd="0" destOrd="0" presId="urn:microsoft.com/office/officeart/2008/layout/LinedList"/>
    <dgm:cxn modelId="{2A4286A3-2A46-4DF8-859A-4830D73E86DC}" type="presOf" srcId="{935A808D-CED7-491C-B399-329F678D244B}" destId="{7C669961-AAC9-4100-AAC3-2BA131182357}" srcOrd="0" destOrd="0" presId="urn:microsoft.com/office/officeart/2008/layout/LinedList"/>
    <dgm:cxn modelId="{E2F492AB-5C2C-419E-99CB-F2C362850101}" type="presOf" srcId="{B7632789-6AAA-493A-897F-022D1EB1BF51}" destId="{2E6AA48C-6EA5-4CBE-88DE-50B068C6F2FF}" srcOrd="0" destOrd="0" presId="urn:microsoft.com/office/officeart/2008/layout/LinedList"/>
    <dgm:cxn modelId="{678536B2-A0CC-4B06-8718-8509A00DD22A}" type="presOf" srcId="{62F58C9D-57CE-400E-ABC4-F9C451E21C7C}" destId="{12A48603-A9BF-4F8C-A7E4-F633C36A5059}" srcOrd="0" destOrd="0" presId="urn:microsoft.com/office/officeart/2008/layout/LinedList"/>
    <dgm:cxn modelId="{CCBB1AE5-7ECC-42F1-B0C8-5FEEEC27E740}" srcId="{B7632789-6AAA-493A-897F-022D1EB1BF51}" destId="{962591C6-B6B8-4B26-A51E-D5308E51E2A5}" srcOrd="1" destOrd="0" parTransId="{6580DE57-CB56-42C1-8D8C-FF39CA2101FD}" sibTransId="{2F7F29EE-C8E6-45F1-8591-58FCFD122E1F}"/>
    <dgm:cxn modelId="{3D974055-BB65-4CCE-BC7C-8EDA865CF9BD}" type="presParOf" srcId="{2E6AA48C-6EA5-4CBE-88DE-50B068C6F2FF}" destId="{968EE574-FD53-41D7-97A8-84C6EEE3F046}" srcOrd="0" destOrd="0" presId="urn:microsoft.com/office/officeart/2008/layout/LinedList"/>
    <dgm:cxn modelId="{100C018B-BBAB-4CA3-887D-54A385F324E9}" type="presParOf" srcId="{2E6AA48C-6EA5-4CBE-88DE-50B068C6F2FF}" destId="{0A4D84D7-7F56-47D8-AB81-166F1AC57CE7}" srcOrd="1" destOrd="0" presId="urn:microsoft.com/office/officeart/2008/layout/LinedList"/>
    <dgm:cxn modelId="{98CD792A-0FD7-4333-ACCC-5A9D3915FBA7}" type="presParOf" srcId="{0A4D84D7-7F56-47D8-AB81-166F1AC57CE7}" destId="{12A48603-A9BF-4F8C-A7E4-F633C36A5059}" srcOrd="0" destOrd="0" presId="urn:microsoft.com/office/officeart/2008/layout/LinedList"/>
    <dgm:cxn modelId="{0357C65A-BE36-4D09-818C-9EFFB61140EC}" type="presParOf" srcId="{0A4D84D7-7F56-47D8-AB81-166F1AC57CE7}" destId="{09098042-DA8F-4AF9-AFF2-B20D0D2A8285}" srcOrd="1" destOrd="0" presId="urn:microsoft.com/office/officeart/2008/layout/LinedList"/>
    <dgm:cxn modelId="{2C1B0FC9-F31C-4B00-A8CD-4150348F3A96}" type="presParOf" srcId="{2E6AA48C-6EA5-4CBE-88DE-50B068C6F2FF}" destId="{CF85476B-F22F-4CA3-82EB-970EDA316EFF}" srcOrd="2" destOrd="0" presId="urn:microsoft.com/office/officeart/2008/layout/LinedList"/>
    <dgm:cxn modelId="{2B63AE92-7D43-4119-A434-F9B3A7F6B812}" type="presParOf" srcId="{2E6AA48C-6EA5-4CBE-88DE-50B068C6F2FF}" destId="{3F2412C2-C237-4B82-9476-0011C3F6F0DA}" srcOrd="3" destOrd="0" presId="urn:microsoft.com/office/officeart/2008/layout/LinedList"/>
    <dgm:cxn modelId="{C048B192-BBD1-411B-AFA8-4AFA785765FA}" type="presParOf" srcId="{3F2412C2-C237-4B82-9476-0011C3F6F0DA}" destId="{2FDF28BF-BBC0-45DE-88AF-3D7A51448404}" srcOrd="0" destOrd="0" presId="urn:microsoft.com/office/officeart/2008/layout/LinedList"/>
    <dgm:cxn modelId="{32549DE1-3A5D-4F69-97CD-879294629F44}" type="presParOf" srcId="{3F2412C2-C237-4B82-9476-0011C3F6F0DA}" destId="{446D7F23-3949-44BA-9A19-2E6DFDF3658C}" srcOrd="1" destOrd="0" presId="urn:microsoft.com/office/officeart/2008/layout/LinedList"/>
    <dgm:cxn modelId="{E54CBDB3-79EA-4520-A93F-178B1AC2CD27}" type="presParOf" srcId="{2E6AA48C-6EA5-4CBE-88DE-50B068C6F2FF}" destId="{983CC9F0-A14A-4BB4-9B7E-347D1C62FDF2}" srcOrd="4" destOrd="0" presId="urn:microsoft.com/office/officeart/2008/layout/LinedList"/>
    <dgm:cxn modelId="{B92E28EA-5F04-4B43-84EF-BD098828FA3A}" type="presParOf" srcId="{2E6AA48C-6EA5-4CBE-88DE-50B068C6F2FF}" destId="{838F1855-21B7-4852-8D86-62352466ED0D}" srcOrd="5" destOrd="0" presId="urn:microsoft.com/office/officeart/2008/layout/LinedList"/>
    <dgm:cxn modelId="{037A4328-86AE-40CD-B58C-4FE3D989C53B}" type="presParOf" srcId="{838F1855-21B7-4852-8D86-62352466ED0D}" destId="{50E287F4-724A-4B49-BB1E-B51D5D3E1B2B}" srcOrd="0" destOrd="0" presId="urn:microsoft.com/office/officeart/2008/layout/LinedList"/>
    <dgm:cxn modelId="{2C859DA9-37C4-404F-A5F8-F42C8642B58B}" type="presParOf" srcId="{838F1855-21B7-4852-8D86-62352466ED0D}" destId="{2FEA5927-AEF5-4D91-A56F-13FC4E6844A8}" srcOrd="1" destOrd="0" presId="urn:microsoft.com/office/officeart/2008/layout/LinedList"/>
    <dgm:cxn modelId="{38D36CD6-5FF0-4B30-880D-A81EF80BDC7F}" type="presParOf" srcId="{2E6AA48C-6EA5-4CBE-88DE-50B068C6F2FF}" destId="{D153C493-EADC-4478-9F12-4CD479C7528F}" srcOrd="6" destOrd="0" presId="urn:microsoft.com/office/officeart/2008/layout/LinedList"/>
    <dgm:cxn modelId="{C59123C0-6F7C-4248-8D93-CA669D88F850}" type="presParOf" srcId="{2E6AA48C-6EA5-4CBE-88DE-50B068C6F2FF}" destId="{6F8F7694-5435-49E8-BFF5-1E0C968E5472}" srcOrd="7" destOrd="0" presId="urn:microsoft.com/office/officeart/2008/layout/LinedList"/>
    <dgm:cxn modelId="{AA689967-6C71-4572-8E66-2AC07CF5633B}" type="presParOf" srcId="{6F8F7694-5435-49E8-BFF5-1E0C968E5472}" destId="{7B55D9EF-D0D1-41A0-BA3E-11FCF330B022}" srcOrd="0" destOrd="0" presId="urn:microsoft.com/office/officeart/2008/layout/LinedList"/>
    <dgm:cxn modelId="{83E912BB-7AA1-45B5-83DD-E82E7102EE9F}" type="presParOf" srcId="{6F8F7694-5435-49E8-BFF5-1E0C968E5472}" destId="{71A7B045-F24F-4A08-9A63-DD15B74AF05E}" srcOrd="1" destOrd="0" presId="urn:microsoft.com/office/officeart/2008/layout/LinedList"/>
    <dgm:cxn modelId="{CD7AE243-0134-4B35-902A-D8D4D4DF60BC}" type="presParOf" srcId="{2E6AA48C-6EA5-4CBE-88DE-50B068C6F2FF}" destId="{9768D983-C1D0-4C00-8C19-D9DBF2B93B53}" srcOrd="8" destOrd="0" presId="urn:microsoft.com/office/officeart/2008/layout/LinedList"/>
    <dgm:cxn modelId="{611F3395-4A5B-4289-BEE3-603EFD34A978}" type="presParOf" srcId="{2E6AA48C-6EA5-4CBE-88DE-50B068C6F2FF}" destId="{62553655-BACE-41E3-B1C2-084CE7F9CD30}" srcOrd="9" destOrd="0" presId="urn:microsoft.com/office/officeart/2008/layout/LinedList"/>
    <dgm:cxn modelId="{1BE489E1-B7E2-4130-AD6C-9D148C92C4A3}" type="presParOf" srcId="{62553655-BACE-41E3-B1C2-084CE7F9CD30}" destId="{7C669961-AAC9-4100-AAC3-2BA131182357}" srcOrd="0" destOrd="0" presId="urn:microsoft.com/office/officeart/2008/layout/LinedList"/>
    <dgm:cxn modelId="{8FADB2E0-3932-41ED-A971-D75205CA61DA}" type="presParOf" srcId="{62553655-BACE-41E3-B1C2-084CE7F9CD30}" destId="{982978BF-53CD-4FDC-846E-F5F6DE3C48D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632789-6AAA-493A-897F-022D1EB1BF51}"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62F58C9D-57CE-400E-ABC4-F9C451E21C7C}">
      <dgm:prSet/>
      <dgm:spPr/>
      <dgm:t>
        <a:bodyPr/>
        <a:lstStyle/>
        <a:p>
          <a:r>
            <a:rPr lang="en-US" dirty="0"/>
            <a:t>Child Safety</a:t>
          </a:r>
        </a:p>
      </dgm:t>
    </dgm:pt>
    <dgm:pt modelId="{5A0E1845-A3EE-49AB-AD9E-05C830A8581E}" type="parTrans" cxnId="{ABC32907-F953-441F-84B9-EE9376AC0C62}">
      <dgm:prSet/>
      <dgm:spPr/>
      <dgm:t>
        <a:bodyPr/>
        <a:lstStyle/>
        <a:p>
          <a:endParaRPr lang="en-US"/>
        </a:p>
      </dgm:t>
    </dgm:pt>
    <dgm:pt modelId="{303A94FF-BA20-4377-96AD-3372FA6762A0}" type="sibTrans" cxnId="{ABC32907-F953-441F-84B9-EE9376AC0C62}">
      <dgm:prSet/>
      <dgm:spPr/>
      <dgm:t>
        <a:bodyPr/>
        <a:lstStyle/>
        <a:p>
          <a:endParaRPr lang="en-US"/>
        </a:p>
      </dgm:t>
    </dgm:pt>
    <dgm:pt modelId="{962591C6-B6B8-4B26-A51E-D5308E51E2A5}">
      <dgm:prSet/>
      <dgm:spPr/>
      <dgm:t>
        <a:bodyPr/>
        <a:lstStyle/>
        <a:p>
          <a:r>
            <a:rPr lang="en-US" dirty="0"/>
            <a:t>Placement Permanency</a:t>
          </a:r>
        </a:p>
      </dgm:t>
    </dgm:pt>
    <dgm:pt modelId="{6580DE57-CB56-42C1-8D8C-FF39CA2101FD}" type="parTrans" cxnId="{CCBB1AE5-7ECC-42F1-B0C8-5FEEEC27E740}">
      <dgm:prSet/>
      <dgm:spPr/>
      <dgm:t>
        <a:bodyPr/>
        <a:lstStyle/>
        <a:p>
          <a:endParaRPr lang="en-US"/>
        </a:p>
      </dgm:t>
    </dgm:pt>
    <dgm:pt modelId="{2F7F29EE-C8E6-45F1-8591-58FCFD122E1F}" type="sibTrans" cxnId="{CCBB1AE5-7ECC-42F1-B0C8-5FEEEC27E740}">
      <dgm:prSet/>
      <dgm:spPr/>
      <dgm:t>
        <a:bodyPr/>
        <a:lstStyle/>
        <a:p>
          <a:endParaRPr lang="en-US"/>
        </a:p>
      </dgm:t>
    </dgm:pt>
    <dgm:pt modelId="{7002FEB0-F883-4DD8-B482-3BE927C49BB9}">
      <dgm:prSet/>
      <dgm:spPr/>
      <dgm:t>
        <a:bodyPr/>
        <a:lstStyle/>
        <a:p>
          <a:r>
            <a:rPr lang="en-US" dirty="0"/>
            <a:t>Caregiver Well-Being</a:t>
          </a:r>
        </a:p>
      </dgm:t>
    </dgm:pt>
    <dgm:pt modelId="{FB86E835-EFCA-4C2F-A762-413E2F05CC64}" type="parTrans" cxnId="{5FE1D51E-1D43-481F-B181-2A16A85ABF29}">
      <dgm:prSet/>
      <dgm:spPr/>
      <dgm:t>
        <a:bodyPr/>
        <a:lstStyle/>
        <a:p>
          <a:endParaRPr lang="en-US"/>
        </a:p>
      </dgm:t>
    </dgm:pt>
    <dgm:pt modelId="{C3042376-4BCD-4736-851B-4ADB5370FE2E}" type="sibTrans" cxnId="{5FE1D51E-1D43-481F-B181-2A16A85ABF29}">
      <dgm:prSet/>
      <dgm:spPr/>
      <dgm:t>
        <a:bodyPr/>
        <a:lstStyle/>
        <a:p>
          <a:endParaRPr lang="en-US"/>
        </a:p>
      </dgm:t>
    </dgm:pt>
    <dgm:pt modelId="{81E4853C-9513-481E-B4DD-DE9636658FA2}">
      <dgm:prSet/>
      <dgm:spPr/>
      <dgm:t>
        <a:bodyPr/>
        <a:lstStyle/>
        <a:p>
          <a:r>
            <a:rPr lang="en-US" dirty="0"/>
            <a:t>Access to Resources</a:t>
          </a:r>
        </a:p>
      </dgm:t>
    </dgm:pt>
    <dgm:pt modelId="{29FA6DD6-AE8F-4AEA-BBB2-81DEEB8201D5}" type="parTrans" cxnId="{A98AE720-33D0-44E0-8563-134FD49C64EA}">
      <dgm:prSet/>
      <dgm:spPr/>
      <dgm:t>
        <a:bodyPr/>
        <a:lstStyle/>
        <a:p>
          <a:endParaRPr lang="en-US"/>
        </a:p>
      </dgm:t>
    </dgm:pt>
    <dgm:pt modelId="{B1E39ABC-F0B7-4EE2-9F2F-A6253899EF29}" type="sibTrans" cxnId="{A98AE720-33D0-44E0-8563-134FD49C64EA}">
      <dgm:prSet/>
      <dgm:spPr/>
      <dgm:t>
        <a:bodyPr/>
        <a:lstStyle/>
        <a:p>
          <a:endParaRPr lang="en-US"/>
        </a:p>
      </dgm:t>
    </dgm:pt>
    <dgm:pt modelId="{935A808D-CED7-491C-B399-329F678D244B}">
      <dgm:prSet/>
      <dgm:spPr/>
      <dgm:t>
        <a:bodyPr/>
        <a:lstStyle/>
        <a:p>
          <a:endParaRPr lang="en-US" dirty="0"/>
        </a:p>
      </dgm:t>
    </dgm:pt>
    <dgm:pt modelId="{732EA33E-0602-40C6-A711-9EB05FF1D25F}" type="parTrans" cxnId="{C730EF3A-9046-4349-A842-0A77F6C81152}">
      <dgm:prSet/>
      <dgm:spPr/>
      <dgm:t>
        <a:bodyPr/>
        <a:lstStyle/>
        <a:p>
          <a:endParaRPr lang="en-US"/>
        </a:p>
      </dgm:t>
    </dgm:pt>
    <dgm:pt modelId="{605F2FD1-AEB3-490F-8547-2EAFC620CC75}" type="sibTrans" cxnId="{C730EF3A-9046-4349-A842-0A77F6C81152}">
      <dgm:prSet/>
      <dgm:spPr/>
      <dgm:t>
        <a:bodyPr/>
        <a:lstStyle/>
        <a:p>
          <a:endParaRPr lang="en-US"/>
        </a:p>
      </dgm:t>
    </dgm:pt>
    <dgm:pt modelId="{96221A0D-F8AC-485D-A890-00B19227A1BF}" type="pres">
      <dgm:prSet presAssocID="{B7632789-6AAA-493A-897F-022D1EB1BF51}" presName="vert0" presStyleCnt="0">
        <dgm:presLayoutVars>
          <dgm:dir/>
          <dgm:animOne val="branch"/>
          <dgm:animLvl val="lvl"/>
        </dgm:presLayoutVars>
      </dgm:prSet>
      <dgm:spPr/>
    </dgm:pt>
    <dgm:pt modelId="{054C6A4B-A2D4-496E-B325-922FD140767E}" type="pres">
      <dgm:prSet presAssocID="{62F58C9D-57CE-400E-ABC4-F9C451E21C7C}" presName="thickLine" presStyleLbl="alignNode1" presStyleIdx="0" presStyleCnt="5"/>
      <dgm:spPr/>
    </dgm:pt>
    <dgm:pt modelId="{3D75FE30-EDE4-475A-BF75-93257A4B5FBC}" type="pres">
      <dgm:prSet presAssocID="{62F58C9D-57CE-400E-ABC4-F9C451E21C7C}" presName="horz1" presStyleCnt="0"/>
      <dgm:spPr/>
    </dgm:pt>
    <dgm:pt modelId="{72E0A830-D808-4825-9DDA-7223EB3400CF}" type="pres">
      <dgm:prSet presAssocID="{62F58C9D-57CE-400E-ABC4-F9C451E21C7C}" presName="tx1" presStyleLbl="revTx" presStyleIdx="0" presStyleCnt="5"/>
      <dgm:spPr/>
    </dgm:pt>
    <dgm:pt modelId="{90BB13A5-E8A1-48EF-AF81-45F450D77E14}" type="pres">
      <dgm:prSet presAssocID="{62F58C9D-57CE-400E-ABC4-F9C451E21C7C}" presName="vert1" presStyleCnt="0"/>
      <dgm:spPr/>
    </dgm:pt>
    <dgm:pt modelId="{57506663-1960-45C9-882B-84ADCD3DB2CD}" type="pres">
      <dgm:prSet presAssocID="{962591C6-B6B8-4B26-A51E-D5308E51E2A5}" presName="thickLine" presStyleLbl="alignNode1" presStyleIdx="1" presStyleCnt="5"/>
      <dgm:spPr/>
    </dgm:pt>
    <dgm:pt modelId="{9FC62536-9594-4578-8695-7ECC9FD5109C}" type="pres">
      <dgm:prSet presAssocID="{962591C6-B6B8-4B26-A51E-D5308E51E2A5}" presName="horz1" presStyleCnt="0"/>
      <dgm:spPr/>
    </dgm:pt>
    <dgm:pt modelId="{63E1E739-E3FC-44AD-B604-60E4A5BCE0A6}" type="pres">
      <dgm:prSet presAssocID="{962591C6-B6B8-4B26-A51E-D5308E51E2A5}" presName="tx1" presStyleLbl="revTx" presStyleIdx="1" presStyleCnt="5"/>
      <dgm:spPr/>
    </dgm:pt>
    <dgm:pt modelId="{064EC59C-FD7F-4FC1-80FB-D8689D3BB588}" type="pres">
      <dgm:prSet presAssocID="{962591C6-B6B8-4B26-A51E-D5308E51E2A5}" presName="vert1" presStyleCnt="0"/>
      <dgm:spPr/>
    </dgm:pt>
    <dgm:pt modelId="{1FAA5747-7960-47C2-BA85-FAB51F6C8607}" type="pres">
      <dgm:prSet presAssocID="{7002FEB0-F883-4DD8-B482-3BE927C49BB9}" presName="thickLine" presStyleLbl="alignNode1" presStyleIdx="2" presStyleCnt="5"/>
      <dgm:spPr/>
    </dgm:pt>
    <dgm:pt modelId="{D7CDADD2-31DC-49AF-A9EC-29878CA9B0F9}" type="pres">
      <dgm:prSet presAssocID="{7002FEB0-F883-4DD8-B482-3BE927C49BB9}" presName="horz1" presStyleCnt="0"/>
      <dgm:spPr/>
    </dgm:pt>
    <dgm:pt modelId="{60676466-BF48-4DF2-BCAF-0B7808630B1B}" type="pres">
      <dgm:prSet presAssocID="{7002FEB0-F883-4DD8-B482-3BE927C49BB9}" presName="tx1" presStyleLbl="revTx" presStyleIdx="2" presStyleCnt="5"/>
      <dgm:spPr/>
    </dgm:pt>
    <dgm:pt modelId="{B3E914A7-D9B1-47CA-BD11-2934462DB282}" type="pres">
      <dgm:prSet presAssocID="{7002FEB0-F883-4DD8-B482-3BE927C49BB9}" presName="vert1" presStyleCnt="0"/>
      <dgm:spPr/>
    </dgm:pt>
    <dgm:pt modelId="{A856BB80-1155-4323-91DC-3EFC4272B145}" type="pres">
      <dgm:prSet presAssocID="{81E4853C-9513-481E-B4DD-DE9636658FA2}" presName="thickLine" presStyleLbl="alignNode1" presStyleIdx="3" presStyleCnt="5"/>
      <dgm:spPr/>
    </dgm:pt>
    <dgm:pt modelId="{007BE263-D42F-4C8A-BCAF-AC0A1314B2CE}" type="pres">
      <dgm:prSet presAssocID="{81E4853C-9513-481E-B4DD-DE9636658FA2}" presName="horz1" presStyleCnt="0"/>
      <dgm:spPr/>
    </dgm:pt>
    <dgm:pt modelId="{6A4382B4-59D7-41B4-8577-C1F7A0EBC90B}" type="pres">
      <dgm:prSet presAssocID="{81E4853C-9513-481E-B4DD-DE9636658FA2}" presName="tx1" presStyleLbl="revTx" presStyleIdx="3" presStyleCnt="5"/>
      <dgm:spPr/>
    </dgm:pt>
    <dgm:pt modelId="{A2FC9837-C436-493C-A8E2-2D03019E8068}" type="pres">
      <dgm:prSet presAssocID="{81E4853C-9513-481E-B4DD-DE9636658FA2}" presName="vert1" presStyleCnt="0"/>
      <dgm:spPr/>
    </dgm:pt>
    <dgm:pt modelId="{202075EE-12B4-45E9-BD31-2BE1E0DE2FD9}" type="pres">
      <dgm:prSet presAssocID="{935A808D-CED7-491C-B399-329F678D244B}" presName="thickLine" presStyleLbl="alignNode1" presStyleIdx="4" presStyleCnt="5"/>
      <dgm:spPr/>
    </dgm:pt>
    <dgm:pt modelId="{331C5D85-741B-4854-A946-BE7BBE998FE0}" type="pres">
      <dgm:prSet presAssocID="{935A808D-CED7-491C-B399-329F678D244B}" presName="horz1" presStyleCnt="0"/>
      <dgm:spPr/>
    </dgm:pt>
    <dgm:pt modelId="{5198EE73-2B65-4B16-A674-E943CC1849FB}" type="pres">
      <dgm:prSet presAssocID="{935A808D-CED7-491C-B399-329F678D244B}" presName="tx1" presStyleLbl="revTx" presStyleIdx="4" presStyleCnt="5"/>
      <dgm:spPr/>
    </dgm:pt>
    <dgm:pt modelId="{0C533E17-2DBC-4101-9D54-F297A93FA706}" type="pres">
      <dgm:prSet presAssocID="{935A808D-CED7-491C-B399-329F678D244B}" presName="vert1" presStyleCnt="0"/>
      <dgm:spPr/>
    </dgm:pt>
  </dgm:ptLst>
  <dgm:cxnLst>
    <dgm:cxn modelId="{ABC32907-F953-441F-84B9-EE9376AC0C62}" srcId="{B7632789-6AAA-493A-897F-022D1EB1BF51}" destId="{62F58C9D-57CE-400E-ABC4-F9C451E21C7C}" srcOrd="0" destOrd="0" parTransId="{5A0E1845-A3EE-49AB-AD9E-05C830A8581E}" sibTransId="{303A94FF-BA20-4377-96AD-3372FA6762A0}"/>
    <dgm:cxn modelId="{5FE1D51E-1D43-481F-B181-2A16A85ABF29}" srcId="{B7632789-6AAA-493A-897F-022D1EB1BF51}" destId="{7002FEB0-F883-4DD8-B482-3BE927C49BB9}" srcOrd="2" destOrd="0" parTransId="{FB86E835-EFCA-4C2F-A762-413E2F05CC64}" sibTransId="{C3042376-4BCD-4736-851B-4ADB5370FE2E}"/>
    <dgm:cxn modelId="{A98AE720-33D0-44E0-8563-134FD49C64EA}" srcId="{B7632789-6AAA-493A-897F-022D1EB1BF51}" destId="{81E4853C-9513-481E-B4DD-DE9636658FA2}" srcOrd="3" destOrd="0" parTransId="{29FA6DD6-AE8F-4AEA-BBB2-81DEEB8201D5}" sibTransId="{B1E39ABC-F0B7-4EE2-9F2F-A6253899EF29}"/>
    <dgm:cxn modelId="{69767A2A-C762-48FC-8D01-676F359298E0}" type="presOf" srcId="{B7632789-6AAA-493A-897F-022D1EB1BF51}" destId="{96221A0D-F8AC-485D-A890-00B19227A1BF}" srcOrd="0" destOrd="0" presId="urn:microsoft.com/office/officeart/2008/layout/LinedList"/>
    <dgm:cxn modelId="{C730EF3A-9046-4349-A842-0A77F6C81152}" srcId="{B7632789-6AAA-493A-897F-022D1EB1BF51}" destId="{935A808D-CED7-491C-B399-329F678D244B}" srcOrd="4" destOrd="0" parTransId="{732EA33E-0602-40C6-A711-9EB05FF1D25F}" sibTransId="{605F2FD1-AEB3-490F-8547-2EAFC620CC75}"/>
    <dgm:cxn modelId="{F251B73B-18A1-454B-B1A4-0CE644A87B71}" type="presOf" srcId="{7002FEB0-F883-4DD8-B482-3BE927C49BB9}" destId="{60676466-BF48-4DF2-BCAF-0B7808630B1B}" srcOrd="0" destOrd="0" presId="urn:microsoft.com/office/officeart/2008/layout/LinedList"/>
    <dgm:cxn modelId="{30D57D74-B530-49B8-B60B-EACBC64C6992}" type="presOf" srcId="{935A808D-CED7-491C-B399-329F678D244B}" destId="{5198EE73-2B65-4B16-A674-E943CC1849FB}" srcOrd="0" destOrd="0" presId="urn:microsoft.com/office/officeart/2008/layout/LinedList"/>
    <dgm:cxn modelId="{4E8F4AAB-994F-4BB3-9E79-F9AA7F40363C}" type="presOf" srcId="{81E4853C-9513-481E-B4DD-DE9636658FA2}" destId="{6A4382B4-59D7-41B4-8577-C1F7A0EBC90B}" srcOrd="0" destOrd="0" presId="urn:microsoft.com/office/officeart/2008/layout/LinedList"/>
    <dgm:cxn modelId="{01F18BAD-2ABF-45AF-A5DF-C015EB04F2D3}" type="presOf" srcId="{62F58C9D-57CE-400E-ABC4-F9C451E21C7C}" destId="{72E0A830-D808-4825-9DDA-7223EB3400CF}" srcOrd="0" destOrd="0" presId="urn:microsoft.com/office/officeart/2008/layout/LinedList"/>
    <dgm:cxn modelId="{358AB1E1-A85A-4417-BCCE-D468761C0385}" type="presOf" srcId="{962591C6-B6B8-4B26-A51E-D5308E51E2A5}" destId="{63E1E739-E3FC-44AD-B604-60E4A5BCE0A6}" srcOrd="0" destOrd="0" presId="urn:microsoft.com/office/officeart/2008/layout/LinedList"/>
    <dgm:cxn modelId="{CCBB1AE5-7ECC-42F1-B0C8-5FEEEC27E740}" srcId="{B7632789-6AAA-493A-897F-022D1EB1BF51}" destId="{962591C6-B6B8-4B26-A51E-D5308E51E2A5}" srcOrd="1" destOrd="0" parTransId="{6580DE57-CB56-42C1-8D8C-FF39CA2101FD}" sibTransId="{2F7F29EE-C8E6-45F1-8591-58FCFD122E1F}"/>
    <dgm:cxn modelId="{292B8BF3-B69D-4CF7-8D65-69843B6C9F28}" type="presParOf" srcId="{96221A0D-F8AC-485D-A890-00B19227A1BF}" destId="{054C6A4B-A2D4-496E-B325-922FD140767E}" srcOrd="0" destOrd="0" presId="urn:microsoft.com/office/officeart/2008/layout/LinedList"/>
    <dgm:cxn modelId="{92DD655D-F22F-451D-9349-2396FD297C4C}" type="presParOf" srcId="{96221A0D-F8AC-485D-A890-00B19227A1BF}" destId="{3D75FE30-EDE4-475A-BF75-93257A4B5FBC}" srcOrd="1" destOrd="0" presId="urn:microsoft.com/office/officeart/2008/layout/LinedList"/>
    <dgm:cxn modelId="{D7EA0FCE-83F5-4A73-8A0E-BD178E0D1B8D}" type="presParOf" srcId="{3D75FE30-EDE4-475A-BF75-93257A4B5FBC}" destId="{72E0A830-D808-4825-9DDA-7223EB3400CF}" srcOrd="0" destOrd="0" presId="urn:microsoft.com/office/officeart/2008/layout/LinedList"/>
    <dgm:cxn modelId="{492D2EEB-C8F0-4656-B99E-D07F52E3E175}" type="presParOf" srcId="{3D75FE30-EDE4-475A-BF75-93257A4B5FBC}" destId="{90BB13A5-E8A1-48EF-AF81-45F450D77E14}" srcOrd="1" destOrd="0" presId="urn:microsoft.com/office/officeart/2008/layout/LinedList"/>
    <dgm:cxn modelId="{841FF804-2C30-42E1-B1F4-CB0A108423BD}" type="presParOf" srcId="{96221A0D-F8AC-485D-A890-00B19227A1BF}" destId="{57506663-1960-45C9-882B-84ADCD3DB2CD}" srcOrd="2" destOrd="0" presId="urn:microsoft.com/office/officeart/2008/layout/LinedList"/>
    <dgm:cxn modelId="{36CD6B5D-DF4E-48B5-9C77-9AB3CD24591B}" type="presParOf" srcId="{96221A0D-F8AC-485D-A890-00B19227A1BF}" destId="{9FC62536-9594-4578-8695-7ECC9FD5109C}" srcOrd="3" destOrd="0" presId="urn:microsoft.com/office/officeart/2008/layout/LinedList"/>
    <dgm:cxn modelId="{1AF75EA8-A042-4EE0-AB87-4D2BCA412EC8}" type="presParOf" srcId="{9FC62536-9594-4578-8695-7ECC9FD5109C}" destId="{63E1E739-E3FC-44AD-B604-60E4A5BCE0A6}" srcOrd="0" destOrd="0" presId="urn:microsoft.com/office/officeart/2008/layout/LinedList"/>
    <dgm:cxn modelId="{9C413BB1-A48D-45C7-8403-1E993574674B}" type="presParOf" srcId="{9FC62536-9594-4578-8695-7ECC9FD5109C}" destId="{064EC59C-FD7F-4FC1-80FB-D8689D3BB588}" srcOrd="1" destOrd="0" presId="urn:microsoft.com/office/officeart/2008/layout/LinedList"/>
    <dgm:cxn modelId="{B3C000A8-3B62-4B74-AAF0-70F96BEB7876}" type="presParOf" srcId="{96221A0D-F8AC-485D-A890-00B19227A1BF}" destId="{1FAA5747-7960-47C2-BA85-FAB51F6C8607}" srcOrd="4" destOrd="0" presId="urn:microsoft.com/office/officeart/2008/layout/LinedList"/>
    <dgm:cxn modelId="{2DBE946C-82C1-44C1-B0BD-DC997D8319B0}" type="presParOf" srcId="{96221A0D-F8AC-485D-A890-00B19227A1BF}" destId="{D7CDADD2-31DC-49AF-A9EC-29878CA9B0F9}" srcOrd="5" destOrd="0" presId="urn:microsoft.com/office/officeart/2008/layout/LinedList"/>
    <dgm:cxn modelId="{0E34FB3D-DBB9-4058-B8BE-49533D552F35}" type="presParOf" srcId="{D7CDADD2-31DC-49AF-A9EC-29878CA9B0F9}" destId="{60676466-BF48-4DF2-BCAF-0B7808630B1B}" srcOrd="0" destOrd="0" presId="urn:microsoft.com/office/officeart/2008/layout/LinedList"/>
    <dgm:cxn modelId="{8CA2AA5F-0F0E-47EB-B4F3-14CB442D62A9}" type="presParOf" srcId="{D7CDADD2-31DC-49AF-A9EC-29878CA9B0F9}" destId="{B3E914A7-D9B1-47CA-BD11-2934462DB282}" srcOrd="1" destOrd="0" presId="urn:microsoft.com/office/officeart/2008/layout/LinedList"/>
    <dgm:cxn modelId="{62724A72-0745-4F58-8CFE-625BDC01ACAF}" type="presParOf" srcId="{96221A0D-F8AC-485D-A890-00B19227A1BF}" destId="{A856BB80-1155-4323-91DC-3EFC4272B145}" srcOrd="6" destOrd="0" presId="urn:microsoft.com/office/officeart/2008/layout/LinedList"/>
    <dgm:cxn modelId="{2AAFF78A-A0D4-45D9-B7D7-664EA1444994}" type="presParOf" srcId="{96221A0D-F8AC-485D-A890-00B19227A1BF}" destId="{007BE263-D42F-4C8A-BCAF-AC0A1314B2CE}" srcOrd="7" destOrd="0" presId="urn:microsoft.com/office/officeart/2008/layout/LinedList"/>
    <dgm:cxn modelId="{8BA394BD-2364-4D4D-855C-A8A976CA53DB}" type="presParOf" srcId="{007BE263-D42F-4C8A-BCAF-AC0A1314B2CE}" destId="{6A4382B4-59D7-41B4-8577-C1F7A0EBC90B}" srcOrd="0" destOrd="0" presId="urn:microsoft.com/office/officeart/2008/layout/LinedList"/>
    <dgm:cxn modelId="{9ACDC4C1-40D4-43FB-A91F-0C0152843E3D}" type="presParOf" srcId="{007BE263-D42F-4C8A-BCAF-AC0A1314B2CE}" destId="{A2FC9837-C436-493C-A8E2-2D03019E8068}" srcOrd="1" destOrd="0" presId="urn:microsoft.com/office/officeart/2008/layout/LinedList"/>
    <dgm:cxn modelId="{AE57B1E6-C91E-40B9-BE1F-DC181C9ACE0E}" type="presParOf" srcId="{96221A0D-F8AC-485D-A890-00B19227A1BF}" destId="{202075EE-12B4-45E9-BD31-2BE1E0DE2FD9}" srcOrd="8" destOrd="0" presId="urn:microsoft.com/office/officeart/2008/layout/LinedList"/>
    <dgm:cxn modelId="{70EB8976-CE7F-4FDC-8684-1FF8FF3E82AF}" type="presParOf" srcId="{96221A0D-F8AC-485D-A890-00B19227A1BF}" destId="{331C5D85-741B-4854-A946-BE7BBE998FE0}" srcOrd="9" destOrd="0" presId="urn:microsoft.com/office/officeart/2008/layout/LinedList"/>
    <dgm:cxn modelId="{42BFCA45-431E-4EDA-A50D-8722D81DC0CC}" type="presParOf" srcId="{331C5D85-741B-4854-A946-BE7BBE998FE0}" destId="{5198EE73-2B65-4B16-A674-E943CC1849FB}" srcOrd="0" destOrd="0" presId="urn:microsoft.com/office/officeart/2008/layout/LinedList"/>
    <dgm:cxn modelId="{528571FF-1814-4798-A13C-778437F78F04}" type="presParOf" srcId="{331C5D85-741B-4854-A946-BE7BBE998FE0}" destId="{0C533E17-2DBC-4101-9D54-F297A93FA7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632789-6AAA-493A-897F-022D1EB1BF5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2F58C9D-57CE-400E-ABC4-F9C451E21C7C}">
      <dgm:prSet/>
      <dgm:spPr/>
      <dgm:t>
        <a:bodyPr/>
        <a:lstStyle/>
        <a:p>
          <a:r>
            <a:rPr lang="en-US" dirty="0"/>
            <a:t>Completed program manual	</a:t>
          </a:r>
        </a:p>
        <a:p>
          <a:r>
            <a:rPr lang="en-US" dirty="0"/>
            <a:t>   ~ Including evaluation process, program processes, program forms</a:t>
          </a:r>
        </a:p>
      </dgm:t>
    </dgm:pt>
    <dgm:pt modelId="{5A0E1845-A3EE-49AB-AD9E-05C830A8581E}" type="parTrans" cxnId="{ABC32907-F953-441F-84B9-EE9376AC0C62}">
      <dgm:prSet/>
      <dgm:spPr/>
      <dgm:t>
        <a:bodyPr/>
        <a:lstStyle/>
        <a:p>
          <a:endParaRPr lang="en-US"/>
        </a:p>
      </dgm:t>
    </dgm:pt>
    <dgm:pt modelId="{303A94FF-BA20-4377-96AD-3372FA6762A0}" type="sibTrans" cxnId="{ABC32907-F953-441F-84B9-EE9376AC0C62}">
      <dgm:prSet/>
      <dgm:spPr/>
      <dgm:t>
        <a:bodyPr/>
        <a:lstStyle/>
        <a:p>
          <a:endParaRPr lang="en-US"/>
        </a:p>
      </dgm:t>
    </dgm:pt>
    <dgm:pt modelId="{962591C6-B6B8-4B26-A51E-D5308E51E2A5}">
      <dgm:prSet/>
      <dgm:spPr/>
      <dgm:t>
        <a:bodyPr/>
        <a:lstStyle/>
        <a:p>
          <a:r>
            <a:rPr lang="en-US" dirty="0"/>
            <a:t>250 participants enrolled in the study– completed to 75% fidelity</a:t>
          </a:r>
        </a:p>
      </dgm:t>
    </dgm:pt>
    <dgm:pt modelId="{6580DE57-CB56-42C1-8D8C-FF39CA2101FD}" type="parTrans" cxnId="{CCBB1AE5-7ECC-42F1-B0C8-5FEEEC27E740}">
      <dgm:prSet/>
      <dgm:spPr/>
      <dgm:t>
        <a:bodyPr/>
        <a:lstStyle/>
        <a:p>
          <a:endParaRPr lang="en-US"/>
        </a:p>
      </dgm:t>
    </dgm:pt>
    <dgm:pt modelId="{2F7F29EE-C8E6-45F1-8591-58FCFD122E1F}" type="sibTrans" cxnId="{CCBB1AE5-7ECC-42F1-B0C8-5FEEEC27E740}">
      <dgm:prSet/>
      <dgm:spPr/>
      <dgm:t>
        <a:bodyPr/>
        <a:lstStyle/>
        <a:p>
          <a:endParaRPr lang="en-US"/>
        </a:p>
      </dgm:t>
    </dgm:pt>
    <dgm:pt modelId="{7002FEB0-F883-4DD8-B482-3BE927C49BB9}">
      <dgm:prSet/>
      <dgm:spPr/>
      <dgm:t>
        <a:bodyPr/>
        <a:lstStyle/>
        <a:p>
          <a:r>
            <a:rPr lang="en-US" dirty="0"/>
            <a:t>Submission of our combined program evaluation to the Federal Clearinghouse for review</a:t>
          </a:r>
        </a:p>
      </dgm:t>
    </dgm:pt>
    <dgm:pt modelId="{FB86E835-EFCA-4C2F-A762-413E2F05CC64}" type="parTrans" cxnId="{5FE1D51E-1D43-481F-B181-2A16A85ABF29}">
      <dgm:prSet/>
      <dgm:spPr/>
      <dgm:t>
        <a:bodyPr/>
        <a:lstStyle/>
        <a:p>
          <a:endParaRPr lang="en-US"/>
        </a:p>
      </dgm:t>
    </dgm:pt>
    <dgm:pt modelId="{C3042376-4BCD-4736-851B-4ADB5370FE2E}" type="sibTrans" cxnId="{5FE1D51E-1D43-481F-B181-2A16A85ABF29}">
      <dgm:prSet/>
      <dgm:spPr/>
      <dgm:t>
        <a:bodyPr/>
        <a:lstStyle/>
        <a:p>
          <a:endParaRPr lang="en-US"/>
        </a:p>
      </dgm:t>
    </dgm:pt>
    <dgm:pt modelId="{81E4853C-9513-481E-B4DD-DE9636658FA2}">
      <dgm:prSet/>
      <dgm:spPr/>
      <dgm:t>
        <a:bodyPr/>
        <a:lstStyle/>
        <a:p>
          <a:r>
            <a:rPr lang="en-US" dirty="0"/>
            <a:t>Acceptance/Compliance with Federal Clearinghouse Standards</a:t>
          </a:r>
        </a:p>
        <a:p>
          <a:r>
            <a:rPr lang="en-US" dirty="0"/>
            <a:t>   ~ Access to Title IV-E funding</a:t>
          </a:r>
        </a:p>
      </dgm:t>
    </dgm:pt>
    <dgm:pt modelId="{29FA6DD6-AE8F-4AEA-BBB2-81DEEB8201D5}" type="parTrans" cxnId="{A98AE720-33D0-44E0-8563-134FD49C64EA}">
      <dgm:prSet/>
      <dgm:spPr/>
      <dgm:t>
        <a:bodyPr/>
        <a:lstStyle/>
        <a:p>
          <a:endParaRPr lang="en-US"/>
        </a:p>
      </dgm:t>
    </dgm:pt>
    <dgm:pt modelId="{B1E39ABC-F0B7-4EE2-9F2F-A6253899EF29}" type="sibTrans" cxnId="{A98AE720-33D0-44E0-8563-134FD49C64EA}">
      <dgm:prSet/>
      <dgm:spPr/>
      <dgm:t>
        <a:bodyPr/>
        <a:lstStyle/>
        <a:p>
          <a:endParaRPr lang="en-US"/>
        </a:p>
      </dgm:t>
    </dgm:pt>
    <dgm:pt modelId="{935A808D-CED7-491C-B399-329F678D244B}">
      <dgm:prSet/>
      <dgm:spPr/>
      <dgm:t>
        <a:bodyPr/>
        <a:lstStyle/>
        <a:p>
          <a:r>
            <a:rPr lang="en-US" dirty="0"/>
            <a:t>Provide a program approved by the Clearinghouse designed for any state to use and build a program around</a:t>
          </a:r>
        </a:p>
      </dgm:t>
    </dgm:pt>
    <dgm:pt modelId="{732EA33E-0602-40C6-A711-9EB05FF1D25F}" type="parTrans" cxnId="{C730EF3A-9046-4349-A842-0A77F6C81152}">
      <dgm:prSet/>
      <dgm:spPr/>
      <dgm:t>
        <a:bodyPr/>
        <a:lstStyle/>
        <a:p>
          <a:endParaRPr lang="en-US"/>
        </a:p>
      </dgm:t>
    </dgm:pt>
    <dgm:pt modelId="{605F2FD1-AEB3-490F-8547-2EAFC620CC75}" type="sibTrans" cxnId="{C730EF3A-9046-4349-A842-0A77F6C81152}">
      <dgm:prSet/>
      <dgm:spPr/>
      <dgm:t>
        <a:bodyPr/>
        <a:lstStyle/>
        <a:p>
          <a:endParaRPr lang="en-US"/>
        </a:p>
      </dgm:t>
    </dgm:pt>
    <dgm:pt modelId="{4D74D212-5CAE-4319-A562-EACF27FDF823}" type="pres">
      <dgm:prSet presAssocID="{B7632789-6AAA-493A-897F-022D1EB1BF51}" presName="outerComposite" presStyleCnt="0">
        <dgm:presLayoutVars>
          <dgm:chMax val="5"/>
          <dgm:dir/>
          <dgm:resizeHandles val="exact"/>
        </dgm:presLayoutVars>
      </dgm:prSet>
      <dgm:spPr/>
    </dgm:pt>
    <dgm:pt modelId="{E02FC0C9-97E8-40B3-BCFE-C5BCB3E480E2}" type="pres">
      <dgm:prSet presAssocID="{B7632789-6AAA-493A-897F-022D1EB1BF51}" presName="dummyMaxCanvas" presStyleCnt="0">
        <dgm:presLayoutVars/>
      </dgm:prSet>
      <dgm:spPr/>
    </dgm:pt>
    <dgm:pt modelId="{A4EDD696-F7A1-4FB6-8E9C-1466F8A8477D}" type="pres">
      <dgm:prSet presAssocID="{B7632789-6AAA-493A-897F-022D1EB1BF51}" presName="FiveNodes_1" presStyleLbl="node1" presStyleIdx="0" presStyleCnt="5">
        <dgm:presLayoutVars>
          <dgm:bulletEnabled val="1"/>
        </dgm:presLayoutVars>
      </dgm:prSet>
      <dgm:spPr/>
    </dgm:pt>
    <dgm:pt modelId="{628459A5-1704-4A1E-A482-FBCF9278426E}" type="pres">
      <dgm:prSet presAssocID="{B7632789-6AAA-493A-897F-022D1EB1BF51}" presName="FiveNodes_2" presStyleLbl="node1" presStyleIdx="1" presStyleCnt="5">
        <dgm:presLayoutVars>
          <dgm:bulletEnabled val="1"/>
        </dgm:presLayoutVars>
      </dgm:prSet>
      <dgm:spPr/>
    </dgm:pt>
    <dgm:pt modelId="{543B9A4A-1E0C-484D-8314-9B2A19A24540}" type="pres">
      <dgm:prSet presAssocID="{B7632789-6AAA-493A-897F-022D1EB1BF51}" presName="FiveNodes_3" presStyleLbl="node1" presStyleIdx="2" presStyleCnt="5">
        <dgm:presLayoutVars>
          <dgm:bulletEnabled val="1"/>
        </dgm:presLayoutVars>
      </dgm:prSet>
      <dgm:spPr/>
    </dgm:pt>
    <dgm:pt modelId="{DFDA890B-D246-4775-B6B4-66B936152315}" type="pres">
      <dgm:prSet presAssocID="{B7632789-6AAA-493A-897F-022D1EB1BF51}" presName="FiveNodes_4" presStyleLbl="node1" presStyleIdx="3" presStyleCnt="5">
        <dgm:presLayoutVars>
          <dgm:bulletEnabled val="1"/>
        </dgm:presLayoutVars>
      </dgm:prSet>
      <dgm:spPr/>
    </dgm:pt>
    <dgm:pt modelId="{DE5FE4D6-0DA7-4895-A454-C7BB3BFD7538}" type="pres">
      <dgm:prSet presAssocID="{B7632789-6AAA-493A-897F-022D1EB1BF51}" presName="FiveNodes_5" presStyleLbl="node1" presStyleIdx="4" presStyleCnt="5">
        <dgm:presLayoutVars>
          <dgm:bulletEnabled val="1"/>
        </dgm:presLayoutVars>
      </dgm:prSet>
      <dgm:spPr/>
    </dgm:pt>
    <dgm:pt modelId="{87ECC267-7923-4823-9136-AE6741DABA05}" type="pres">
      <dgm:prSet presAssocID="{B7632789-6AAA-493A-897F-022D1EB1BF51}" presName="FiveConn_1-2" presStyleLbl="fgAccFollowNode1" presStyleIdx="0" presStyleCnt="4">
        <dgm:presLayoutVars>
          <dgm:bulletEnabled val="1"/>
        </dgm:presLayoutVars>
      </dgm:prSet>
      <dgm:spPr/>
    </dgm:pt>
    <dgm:pt modelId="{07067090-62EE-4EDC-9ABD-77A5160D02FD}" type="pres">
      <dgm:prSet presAssocID="{B7632789-6AAA-493A-897F-022D1EB1BF51}" presName="FiveConn_2-3" presStyleLbl="fgAccFollowNode1" presStyleIdx="1" presStyleCnt="4">
        <dgm:presLayoutVars>
          <dgm:bulletEnabled val="1"/>
        </dgm:presLayoutVars>
      </dgm:prSet>
      <dgm:spPr/>
    </dgm:pt>
    <dgm:pt modelId="{0D1F941C-EBC6-466D-AA3E-014EC3350F7C}" type="pres">
      <dgm:prSet presAssocID="{B7632789-6AAA-493A-897F-022D1EB1BF51}" presName="FiveConn_3-4" presStyleLbl="fgAccFollowNode1" presStyleIdx="2" presStyleCnt="4">
        <dgm:presLayoutVars>
          <dgm:bulletEnabled val="1"/>
        </dgm:presLayoutVars>
      </dgm:prSet>
      <dgm:spPr/>
    </dgm:pt>
    <dgm:pt modelId="{BF6529CA-9BE0-46BC-8C55-E05FA1C68E93}" type="pres">
      <dgm:prSet presAssocID="{B7632789-6AAA-493A-897F-022D1EB1BF51}" presName="FiveConn_4-5" presStyleLbl="fgAccFollowNode1" presStyleIdx="3" presStyleCnt="4">
        <dgm:presLayoutVars>
          <dgm:bulletEnabled val="1"/>
        </dgm:presLayoutVars>
      </dgm:prSet>
      <dgm:spPr/>
    </dgm:pt>
    <dgm:pt modelId="{0F4B79DB-6EEF-49D3-BFE0-5524909EFD2F}" type="pres">
      <dgm:prSet presAssocID="{B7632789-6AAA-493A-897F-022D1EB1BF51}" presName="FiveNodes_1_text" presStyleLbl="node1" presStyleIdx="4" presStyleCnt="5">
        <dgm:presLayoutVars>
          <dgm:bulletEnabled val="1"/>
        </dgm:presLayoutVars>
      </dgm:prSet>
      <dgm:spPr/>
    </dgm:pt>
    <dgm:pt modelId="{10E79BF9-0BFA-4EC5-B601-14A9E6AAE35F}" type="pres">
      <dgm:prSet presAssocID="{B7632789-6AAA-493A-897F-022D1EB1BF51}" presName="FiveNodes_2_text" presStyleLbl="node1" presStyleIdx="4" presStyleCnt="5">
        <dgm:presLayoutVars>
          <dgm:bulletEnabled val="1"/>
        </dgm:presLayoutVars>
      </dgm:prSet>
      <dgm:spPr/>
    </dgm:pt>
    <dgm:pt modelId="{7842DEAB-5371-4ED6-BD74-877D340168A5}" type="pres">
      <dgm:prSet presAssocID="{B7632789-6AAA-493A-897F-022D1EB1BF51}" presName="FiveNodes_3_text" presStyleLbl="node1" presStyleIdx="4" presStyleCnt="5">
        <dgm:presLayoutVars>
          <dgm:bulletEnabled val="1"/>
        </dgm:presLayoutVars>
      </dgm:prSet>
      <dgm:spPr/>
    </dgm:pt>
    <dgm:pt modelId="{1EA212CE-BD2D-4818-811B-D66F71C323F0}" type="pres">
      <dgm:prSet presAssocID="{B7632789-6AAA-493A-897F-022D1EB1BF51}" presName="FiveNodes_4_text" presStyleLbl="node1" presStyleIdx="4" presStyleCnt="5">
        <dgm:presLayoutVars>
          <dgm:bulletEnabled val="1"/>
        </dgm:presLayoutVars>
      </dgm:prSet>
      <dgm:spPr/>
    </dgm:pt>
    <dgm:pt modelId="{0AE84F5A-44B9-4CC5-A086-5FCA7D9C7A37}" type="pres">
      <dgm:prSet presAssocID="{B7632789-6AAA-493A-897F-022D1EB1BF51}" presName="FiveNodes_5_text" presStyleLbl="node1" presStyleIdx="4" presStyleCnt="5">
        <dgm:presLayoutVars>
          <dgm:bulletEnabled val="1"/>
        </dgm:presLayoutVars>
      </dgm:prSet>
      <dgm:spPr/>
    </dgm:pt>
  </dgm:ptLst>
  <dgm:cxnLst>
    <dgm:cxn modelId="{ABC32907-F953-441F-84B9-EE9376AC0C62}" srcId="{B7632789-6AAA-493A-897F-022D1EB1BF51}" destId="{62F58C9D-57CE-400E-ABC4-F9C451E21C7C}" srcOrd="0" destOrd="0" parTransId="{5A0E1845-A3EE-49AB-AD9E-05C830A8581E}" sibTransId="{303A94FF-BA20-4377-96AD-3372FA6762A0}"/>
    <dgm:cxn modelId="{5CBD801B-B6F9-4FDB-8E12-5B11AA16F1E5}" type="presOf" srcId="{B1E39ABC-F0B7-4EE2-9F2F-A6253899EF29}" destId="{BF6529CA-9BE0-46BC-8C55-E05FA1C68E93}" srcOrd="0" destOrd="0" presId="urn:microsoft.com/office/officeart/2005/8/layout/vProcess5"/>
    <dgm:cxn modelId="{B32ACD1D-36F9-4396-BC2A-8A3AC71B358F}" type="presOf" srcId="{81E4853C-9513-481E-B4DD-DE9636658FA2}" destId="{1EA212CE-BD2D-4818-811B-D66F71C323F0}" srcOrd="1" destOrd="0" presId="urn:microsoft.com/office/officeart/2005/8/layout/vProcess5"/>
    <dgm:cxn modelId="{5FE1D51E-1D43-481F-B181-2A16A85ABF29}" srcId="{B7632789-6AAA-493A-897F-022D1EB1BF51}" destId="{7002FEB0-F883-4DD8-B482-3BE927C49BB9}" srcOrd="2" destOrd="0" parTransId="{FB86E835-EFCA-4C2F-A762-413E2F05CC64}" sibTransId="{C3042376-4BCD-4736-851B-4ADB5370FE2E}"/>
    <dgm:cxn modelId="{A98AE720-33D0-44E0-8563-134FD49C64EA}" srcId="{B7632789-6AAA-493A-897F-022D1EB1BF51}" destId="{81E4853C-9513-481E-B4DD-DE9636658FA2}" srcOrd="3" destOrd="0" parTransId="{29FA6DD6-AE8F-4AEA-BBB2-81DEEB8201D5}" sibTransId="{B1E39ABC-F0B7-4EE2-9F2F-A6253899EF29}"/>
    <dgm:cxn modelId="{08A1942C-EAE5-489C-953D-9C18F29B0196}" type="presOf" srcId="{935A808D-CED7-491C-B399-329F678D244B}" destId="{DE5FE4D6-0DA7-4895-A454-C7BB3BFD7538}" srcOrd="0" destOrd="0" presId="urn:microsoft.com/office/officeart/2005/8/layout/vProcess5"/>
    <dgm:cxn modelId="{E0BF7233-8267-49D1-BC62-A6C5B0F3E28F}" type="presOf" srcId="{81E4853C-9513-481E-B4DD-DE9636658FA2}" destId="{DFDA890B-D246-4775-B6B4-66B936152315}" srcOrd="0" destOrd="0" presId="urn:microsoft.com/office/officeart/2005/8/layout/vProcess5"/>
    <dgm:cxn modelId="{B17CC13A-EE46-4527-AA05-E3F45A2093BB}" type="presOf" srcId="{7002FEB0-F883-4DD8-B482-3BE927C49BB9}" destId="{543B9A4A-1E0C-484D-8314-9B2A19A24540}" srcOrd="0" destOrd="0" presId="urn:microsoft.com/office/officeart/2005/8/layout/vProcess5"/>
    <dgm:cxn modelId="{C730EF3A-9046-4349-A842-0A77F6C81152}" srcId="{B7632789-6AAA-493A-897F-022D1EB1BF51}" destId="{935A808D-CED7-491C-B399-329F678D244B}" srcOrd="4" destOrd="0" parTransId="{732EA33E-0602-40C6-A711-9EB05FF1D25F}" sibTransId="{605F2FD1-AEB3-490F-8547-2EAFC620CC75}"/>
    <dgm:cxn modelId="{7CF0E73C-CBF4-46BC-9BA7-03ED1F992C0C}" type="presOf" srcId="{62F58C9D-57CE-400E-ABC4-F9C451E21C7C}" destId="{A4EDD696-F7A1-4FB6-8E9C-1466F8A8477D}" srcOrd="0" destOrd="0" presId="urn:microsoft.com/office/officeart/2005/8/layout/vProcess5"/>
    <dgm:cxn modelId="{7B5AE94C-2BCD-4293-92DC-477A98EDE134}" type="presOf" srcId="{62F58C9D-57CE-400E-ABC4-F9C451E21C7C}" destId="{0F4B79DB-6EEF-49D3-BFE0-5524909EFD2F}" srcOrd="1" destOrd="0" presId="urn:microsoft.com/office/officeart/2005/8/layout/vProcess5"/>
    <dgm:cxn modelId="{97F7EF75-0219-4894-BDFF-7B8D01F81DED}" type="presOf" srcId="{962591C6-B6B8-4B26-A51E-D5308E51E2A5}" destId="{628459A5-1704-4A1E-A482-FBCF9278426E}" srcOrd="0" destOrd="0" presId="urn:microsoft.com/office/officeart/2005/8/layout/vProcess5"/>
    <dgm:cxn modelId="{0112F87A-72CD-43D7-AD1C-39243323ED68}" type="presOf" srcId="{C3042376-4BCD-4736-851B-4ADB5370FE2E}" destId="{0D1F941C-EBC6-466D-AA3E-014EC3350F7C}" srcOrd="0" destOrd="0" presId="urn:microsoft.com/office/officeart/2005/8/layout/vProcess5"/>
    <dgm:cxn modelId="{A805DF8E-F8AC-49BD-A6C8-79BDF2D77331}" type="presOf" srcId="{7002FEB0-F883-4DD8-B482-3BE927C49BB9}" destId="{7842DEAB-5371-4ED6-BD74-877D340168A5}" srcOrd="1" destOrd="0" presId="urn:microsoft.com/office/officeart/2005/8/layout/vProcess5"/>
    <dgm:cxn modelId="{9CB7C69A-AB19-4788-8F46-883B67EEBEFD}" type="presOf" srcId="{962591C6-B6B8-4B26-A51E-D5308E51E2A5}" destId="{10E79BF9-0BFA-4EC5-B601-14A9E6AAE35F}" srcOrd="1" destOrd="0" presId="urn:microsoft.com/office/officeart/2005/8/layout/vProcess5"/>
    <dgm:cxn modelId="{143CC6AE-A907-4867-BB19-FB9A0738A0C6}" type="presOf" srcId="{B7632789-6AAA-493A-897F-022D1EB1BF51}" destId="{4D74D212-5CAE-4319-A562-EACF27FDF823}" srcOrd="0" destOrd="0" presId="urn:microsoft.com/office/officeart/2005/8/layout/vProcess5"/>
    <dgm:cxn modelId="{B41DC6D6-C488-43A5-8A66-CA968CCEECE4}" type="presOf" srcId="{935A808D-CED7-491C-B399-329F678D244B}" destId="{0AE84F5A-44B9-4CC5-A086-5FCA7D9C7A37}" srcOrd="1" destOrd="0" presId="urn:microsoft.com/office/officeart/2005/8/layout/vProcess5"/>
    <dgm:cxn modelId="{61CE62D7-EE25-42CE-85C8-7045A072814A}" type="presOf" srcId="{303A94FF-BA20-4377-96AD-3372FA6762A0}" destId="{87ECC267-7923-4823-9136-AE6741DABA05}" srcOrd="0" destOrd="0" presId="urn:microsoft.com/office/officeart/2005/8/layout/vProcess5"/>
    <dgm:cxn modelId="{CCBB1AE5-7ECC-42F1-B0C8-5FEEEC27E740}" srcId="{B7632789-6AAA-493A-897F-022D1EB1BF51}" destId="{962591C6-B6B8-4B26-A51E-D5308E51E2A5}" srcOrd="1" destOrd="0" parTransId="{6580DE57-CB56-42C1-8D8C-FF39CA2101FD}" sibTransId="{2F7F29EE-C8E6-45F1-8591-58FCFD122E1F}"/>
    <dgm:cxn modelId="{C25354F6-6551-408C-A097-CB3170B7C5C0}" type="presOf" srcId="{2F7F29EE-C8E6-45F1-8591-58FCFD122E1F}" destId="{07067090-62EE-4EDC-9ABD-77A5160D02FD}" srcOrd="0" destOrd="0" presId="urn:microsoft.com/office/officeart/2005/8/layout/vProcess5"/>
    <dgm:cxn modelId="{9DD83363-93ED-4692-BA80-E17F7B25C526}" type="presParOf" srcId="{4D74D212-5CAE-4319-A562-EACF27FDF823}" destId="{E02FC0C9-97E8-40B3-BCFE-C5BCB3E480E2}" srcOrd="0" destOrd="0" presId="urn:microsoft.com/office/officeart/2005/8/layout/vProcess5"/>
    <dgm:cxn modelId="{7FE1A03D-9407-4099-A0F1-6F3CF5395E8F}" type="presParOf" srcId="{4D74D212-5CAE-4319-A562-EACF27FDF823}" destId="{A4EDD696-F7A1-4FB6-8E9C-1466F8A8477D}" srcOrd="1" destOrd="0" presId="urn:microsoft.com/office/officeart/2005/8/layout/vProcess5"/>
    <dgm:cxn modelId="{B0790C8F-D627-4277-A674-EA87E977AD23}" type="presParOf" srcId="{4D74D212-5CAE-4319-A562-EACF27FDF823}" destId="{628459A5-1704-4A1E-A482-FBCF9278426E}" srcOrd="2" destOrd="0" presId="urn:microsoft.com/office/officeart/2005/8/layout/vProcess5"/>
    <dgm:cxn modelId="{6988C98E-89B3-4FEE-9CDB-AFBE61C0EFEF}" type="presParOf" srcId="{4D74D212-5CAE-4319-A562-EACF27FDF823}" destId="{543B9A4A-1E0C-484D-8314-9B2A19A24540}" srcOrd="3" destOrd="0" presId="urn:microsoft.com/office/officeart/2005/8/layout/vProcess5"/>
    <dgm:cxn modelId="{9A94B64A-7FDD-44DC-BD16-2DCC9974473E}" type="presParOf" srcId="{4D74D212-5CAE-4319-A562-EACF27FDF823}" destId="{DFDA890B-D246-4775-B6B4-66B936152315}" srcOrd="4" destOrd="0" presId="urn:microsoft.com/office/officeart/2005/8/layout/vProcess5"/>
    <dgm:cxn modelId="{63CBC665-4915-4587-B0B5-A50821BD5B2C}" type="presParOf" srcId="{4D74D212-5CAE-4319-A562-EACF27FDF823}" destId="{DE5FE4D6-0DA7-4895-A454-C7BB3BFD7538}" srcOrd="5" destOrd="0" presId="urn:microsoft.com/office/officeart/2005/8/layout/vProcess5"/>
    <dgm:cxn modelId="{03330A4D-F128-4A1E-8517-4930B72885DF}" type="presParOf" srcId="{4D74D212-5CAE-4319-A562-EACF27FDF823}" destId="{87ECC267-7923-4823-9136-AE6741DABA05}" srcOrd="6" destOrd="0" presId="urn:microsoft.com/office/officeart/2005/8/layout/vProcess5"/>
    <dgm:cxn modelId="{3278D568-8FEE-4B43-9906-6C63BAF21070}" type="presParOf" srcId="{4D74D212-5CAE-4319-A562-EACF27FDF823}" destId="{07067090-62EE-4EDC-9ABD-77A5160D02FD}" srcOrd="7" destOrd="0" presId="urn:microsoft.com/office/officeart/2005/8/layout/vProcess5"/>
    <dgm:cxn modelId="{46320BB4-6FF0-4183-852D-A13DAEE7E8A7}" type="presParOf" srcId="{4D74D212-5CAE-4319-A562-EACF27FDF823}" destId="{0D1F941C-EBC6-466D-AA3E-014EC3350F7C}" srcOrd="8" destOrd="0" presId="urn:microsoft.com/office/officeart/2005/8/layout/vProcess5"/>
    <dgm:cxn modelId="{DDE832F9-1696-4D3F-8949-7F3718D4FE48}" type="presParOf" srcId="{4D74D212-5CAE-4319-A562-EACF27FDF823}" destId="{BF6529CA-9BE0-46BC-8C55-E05FA1C68E93}" srcOrd="9" destOrd="0" presId="urn:microsoft.com/office/officeart/2005/8/layout/vProcess5"/>
    <dgm:cxn modelId="{0930E252-0697-49C2-803B-06B07554214A}" type="presParOf" srcId="{4D74D212-5CAE-4319-A562-EACF27FDF823}" destId="{0F4B79DB-6EEF-49D3-BFE0-5524909EFD2F}" srcOrd="10" destOrd="0" presId="urn:microsoft.com/office/officeart/2005/8/layout/vProcess5"/>
    <dgm:cxn modelId="{B05F9304-4C54-4733-8063-07DECC88C366}" type="presParOf" srcId="{4D74D212-5CAE-4319-A562-EACF27FDF823}" destId="{10E79BF9-0BFA-4EC5-B601-14A9E6AAE35F}" srcOrd="11" destOrd="0" presId="urn:microsoft.com/office/officeart/2005/8/layout/vProcess5"/>
    <dgm:cxn modelId="{8A88C830-4654-4AF4-912B-7A6802A956D2}" type="presParOf" srcId="{4D74D212-5CAE-4319-A562-EACF27FDF823}" destId="{7842DEAB-5371-4ED6-BD74-877D340168A5}" srcOrd="12" destOrd="0" presId="urn:microsoft.com/office/officeart/2005/8/layout/vProcess5"/>
    <dgm:cxn modelId="{7859391D-4583-4254-BCCD-561594A26AD0}" type="presParOf" srcId="{4D74D212-5CAE-4319-A562-EACF27FDF823}" destId="{1EA212CE-BD2D-4818-811B-D66F71C323F0}" srcOrd="13" destOrd="0" presId="urn:microsoft.com/office/officeart/2005/8/layout/vProcess5"/>
    <dgm:cxn modelId="{8E78E798-E52A-46B1-820B-7D5E692D6340}" type="presParOf" srcId="{4D74D212-5CAE-4319-A562-EACF27FDF823}" destId="{0AE84F5A-44B9-4CC5-A086-5FCA7D9C7A3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D2EDAE-1ADD-46B5-AE03-05EEA66ECAF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35CAABEB-09C6-4514-8D55-930B4526B813}">
      <dgm:prSet phldrT="[Text]"/>
      <dgm:spPr/>
      <dgm:t>
        <a:bodyPr/>
        <a:lstStyle/>
        <a:p>
          <a:r>
            <a:rPr lang="en-US" dirty="0"/>
            <a:t>2001</a:t>
          </a:r>
        </a:p>
      </dgm:t>
    </dgm:pt>
    <dgm:pt modelId="{9C8864A4-40AF-4902-AA86-2622B1FEDB86}" type="parTrans" cxnId="{0596F648-4CB6-4E04-9707-DF146D212F70}">
      <dgm:prSet/>
      <dgm:spPr/>
      <dgm:t>
        <a:bodyPr/>
        <a:lstStyle/>
        <a:p>
          <a:endParaRPr lang="en-US"/>
        </a:p>
      </dgm:t>
    </dgm:pt>
    <dgm:pt modelId="{4E0C7936-FE2C-4529-AED4-66456FC3BB08}" type="sibTrans" cxnId="{0596F648-4CB6-4E04-9707-DF146D212F70}">
      <dgm:prSet/>
      <dgm:spPr/>
      <dgm:t>
        <a:bodyPr/>
        <a:lstStyle/>
        <a:p>
          <a:endParaRPr lang="en-US"/>
        </a:p>
      </dgm:t>
    </dgm:pt>
    <dgm:pt modelId="{B601F8D5-6506-4C27-9906-727E8D37349E}">
      <dgm:prSet phldrT="[Text]"/>
      <dgm:spPr/>
      <dgm:t>
        <a:bodyPr/>
        <a:lstStyle/>
        <a:p>
          <a:r>
            <a:rPr lang="en-US" dirty="0"/>
            <a:t>Relative Support Services Fund</a:t>
          </a:r>
        </a:p>
      </dgm:t>
    </dgm:pt>
    <dgm:pt modelId="{652E4927-4AF5-4BAB-8E83-D477FF393C52}" type="parTrans" cxnId="{DBE9E8AC-9AAF-4A50-8D69-CAAE2D67BE0F}">
      <dgm:prSet/>
      <dgm:spPr/>
      <dgm:t>
        <a:bodyPr/>
        <a:lstStyle/>
        <a:p>
          <a:endParaRPr lang="en-US"/>
        </a:p>
      </dgm:t>
    </dgm:pt>
    <dgm:pt modelId="{6643A608-4BF1-4FB4-8B05-76B75E197A85}" type="sibTrans" cxnId="{DBE9E8AC-9AAF-4A50-8D69-CAAE2D67BE0F}">
      <dgm:prSet/>
      <dgm:spPr/>
      <dgm:t>
        <a:bodyPr/>
        <a:lstStyle/>
        <a:p>
          <a:endParaRPr lang="en-US"/>
        </a:p>
      </dgm:t>
    </dgm:pt>
    <dgm:pt modelId="{8B86B5D7-8CCB-424C-9868-F33B9098CEF9}">
      <dgm:prSet phldrT="[Text]"/>
      <dgm:spPr/>
      <dgm:t>
        <a:bodyPr/>
        <a:lstStyle/>
        <a:p>
          <a:r>
            <a:rPr lang="en-US" dirty="0"/>
            <a:t>2002</a:t>
          </a:r>
        </a:p>
      </dgm:t>
    </dgm:pt>
    <dgm:pt modelId="{DF81C7DB-0433-4A1D-B8AA-A39095919727}" type="parTrans" cxnId="{21640D43-E51D-4A35-AA39-65CE77DAE6F5}">
      <dgm:prSet/>
      <dgm:spPr/>
      <dgm:t>
        <a:bodyPr/>
        <a:lstStyle/>
        <a:p>
          <a:endParaRPr lang="en-US"/>
        </a:p>
      </dgm:t>
    </dgm:pt>
    <dgm:pt modelId="{D1D3C1E9-DA1C-4D84-9F21-6FBFAECD8C05}" type="sibTrans" cxnId="{21640D43-E51D-4A35-AA39-65CE77DAE6F5}">
      <dgm:prSet/>
      <dgm:spPr/>
      <dgm:t>
        <a:bodyPr/>
        <a:lstStyle/>
        <a:p>
          <a:endParaRPr lang="en-US"/>
        </a:p>
      </dgm:t>
    </dgm:pt>
    <dgm:pt modelId="{FEA5712D-F609-4F74-B3D1-726C6C10E704}">
      <dgm:prSet phldrT="[Text]" custT="1"/>
      <dgm:spPr/>
      <dgm:t>
        <a:bodyPr/>
        <a:lstStyle/>
        <a:p>
          <a:pPr marL="171450" lvl="1" indent="-171450" algn="l" defTabSz="844550">
            <a:lnSpc>
              <a:spcPct val="90000"/>
            </a:lnSpc>
            <a:spcBef>
              <a:spcPct val="0"/>
            </a:spcBef>
            <a:spcAft>
              <a:spcPct val="15000"/>
            </a:spcAft>
            <a:buChar char="•"/>
          </a:pPr>
          <a:r>
            <a:rPr lang="en-US" sz="1600" kern="1200" dirty="0">
              <a:solidFill>
                <a:srgbClr val="652825">
                  <a:hueOff val="0"/>
                  <a:satOff val="0"/>
                  <a:lumOff val="0"/>
                  <a:alphaOff val="0"/>
                </a:srgbClr>
              </a:solidFill>
              <a:latin typeface="Corbel"/>
              <a:ea typeface="+mn-ea"/>
              <a:cs typeface="+mn-cs"/>
            </a:rPr>
            <a:t>Kinship Care Work Group </a:t>
          </a:r>
        </a:p>
      </dgm:t>
    </dgm:pt>
    <dgm:pt modelId="{F0110520-5037-4713-8EA4-432D85AAFE1D}" type="parTrans" cxnId="{063A3176-66DA-4E88-B97A-84481CE304E9}">
      <dgm:prSet/>
      <dgm:spPr/>
      <dgm:t>
        <a:bodyPr/>
        <a:lstStyle/>
        <a:p>
          <a:endParaRPr lang="en-US"/>
        </a:p>
      </dgm:t>
    </dgm:pt>
    <dgm:pt modelId="{903AE5C1-2D0E-43E6-A257-970A90EBF774}" type="sibTrans" cxnId="{063A3176-66DA-4E88-B97A-84481CE304E9}">
      <dgm:prSet/>
      <dgm:spPr/>
      <dgm:t>
        <a:bodyPr/>
        <a:lstStyle/>
        <a:p>
          <a:endParaRPr lang="en-US"/>
        </a:p>
      </dgm:t>
    </dgm:pt>
    <dgm:pt modelId="{67184C49-F3D4-4345-9D2C-0B83F923FF9C}">
      <dgm:prSet phldrT="[Text]"/>
      <dgm:spPr/>
      <dgm:t>
        <a:bodyPr/>
        <a:lstStyle/>
        <a:p>
          <a:r>
            <a:rPr lang="en-US" dirty="0"/>
            <a:t>2003</a:t>
          </a:r>
        </a:p>
      </dgm:t>
    </dgm:pt>
    <dgm:pt modelId="{2DC8ADA1-936E-4025-91DE-8696D102B448}" type="parTrans" cxnId="{61A104BB-B2F5-439B-A778-B88F1D7CC655}">
      <dgm:prSet/>
      <dgm:spPr/>
      <dgm:t>
        <a:bodyPr/>
        <a:lstStyle/>
        <a:p>
          <a:endParaRPr lang="en-US"/>
        </a:p>
      </dgm:t>
    </dgm:pt>
    <dgm:pt modelId="{9EDFF477-1F7D-4521-A628-E89E8FC73B33}" type="sibTrans" cxnId="{61A104BB-B2F5-439B-A778-B88F1D7CC655}">
      <dgm:prSet/>
      <dgm:spPr/>
      <dgm:t>
        <a:bodyPr/>
        <a:lstStyle/>
        <a:p>
          <a:endParaRPr lang="en-US"/>
        </a:p>
      </dgm:t>
    </dgm:pt>
    <dgm:pt modelId="{3F2D8EA1-4706-4663-9C80-5494C8D5E424}">
      <dgm:prSet phldrT="[Text]"/>
      <dgm:spPr/>
      <dgm:t>
        <a:bodyPr/>
        <a:lstStyle/>
        <a:p>
          <a:r>
            <a:rPr lang="en-US" dirty="0"/>
            <a:t>Kinship Navigator pilot projects</a:t>
          </a:r>
        </a:p>
      </dgm:t>
    </dgm:pt>
    <dgm:pt modelId="{30CE58DF-D66A-41B3-8A7B-FBB29C7FBBA6}" type="parTrans" cxnId="{0A6F8203-78CC-4BE3-9AC5-FA3E5356C1FC}">
      <dgm:prSet/>
      <dgm:spPr/>
      <dgm:t>
        <a:bodyPr/>
        <a:lstStyle/>
        <a:p>
          <a:endParaRPr lang="en-US"/>
        </a:p>
      </dgm:t>
    </dgm:pt>
    <dgm:pt modelId="{725D69AF-F80E-40FC-86E1-9376A85B93C3}" type="sibTrans" cxnId="{0A6F8203-78CC-4BE3-9AC5-FA3E5356C1FC}">
      <dgm:prSet/>
      <dgm:spPr/>
      <dgm:t>
        <a:bodyPr/>
        <a:lstStyle/>
        <a:p>
          <a:endParaRPr lang="en-US"/>
        </a:p>
      </dgm:t>
    </dgm:pt>
    <dgm:pt modelId="{F7651306-0FAC-4663-98D1-FD9205529DA3}">
      <dgm:prSet/>
      <dgm:spPr/>
      <dgm:t>
        <a:bodyPr/>
        <a:lstStyle/>
        <a:p>
          <a:r>
            <a:rPr lang="en-US" dirty="0"/>
            <a:t>2007</a:t>
          </a:r>
        </a:p>
      </dgm:t>
    </dgm:pt>
    <dgm:pt modelId="{D01ED083-612F-41C8-B7B5-846CDBE16593}" type="parTrans" cxnId="{419EFD50-2920-4492-A8D4-A0EC685A095A}">
      <dgm:prSet/>
      <dgm:spPr/>
      <dgm:t>
        <a:bodyPr/>
        <a:lstStyle/>
        <a:p>
          <a:endParaRPr lang="en-US"/>
        </a:p>
      </dgm:t>
    </dgm:pt>
    <dgm:pt modelId="{9CDFDAD6-031F-4032-B4A0-29209529FED5}" type="sibTrans" cxnId="{419EFD50-2920-4492-A8D4-A0EC685A095A}">
      <dgm:prSet/>
      <dgm:spPr/>
      <dgm:t>
        <a:bodyPr/>
        <a:lstStyle/>
        <a:p>
          <a:endParaRPr lang="en-US"/>
        </a:p>
      </dgm:t>
    </dgm:pt>
    <dgm:pt modelId="{70A4B668-A9CC-43B0-BB60-AFA95A064722}">
      <dgm:prSet/>
      <dgm:spPr/>
      <dgm:t>
        <a:bodyPr/>
        <a:lstStyle/>
        <a:p>
          <a:r>
            <a:rPr lang="en-US" dirty="0"/>
            <a:t>2023</a:t>
          </a:r>
        </a:p>
      </dgm:t>
    </dgm:pt>
    <dgm:pt modelId="{8F573714-6BA6-413E-963C-E0615B120505}" type="parTrans" cxnId="{DE181443-4108-4C3B-A4A9-8FFBA56664B3}">
      <dgm:prSet/>
      <dgm:spPr/>
      <dgm:t>
        <a:bodyPr/>
        <a:lstStyle/>
        <a:p>
          <a:endParaRPr lang="en-US"/>
        </a:p>
      </dgm:t>
    </dgm:pt>
    <dgm:pt modelId="{631D4731-756F-4883-883E-CD6AB1797EF6}" type="sibTrans" cxnId="{DE181443-4108-4C3B-A4A9-8FFBA56664B3}">
      <dgm:prSet/>
      <dgm:spPr/>
      <dgm:t>
        <a:bodyPr/>
        <a:lstStyle/>
        <a:p>
          <a:endParaRPr lang="en-US"/>
        </a:p>
      </dgm:t>
    </dgm:pt>
    <dgm:pt modelId="{55753561-5552-435A-A8F4-76BAE482C796}">
      <dgm:prSet/>
      <dgm:spPr/>
      <dgm:t>
        <a:bodyPr/>
        <a:lstStyle/>
        <a:p>
          <a:r>
            <a:rPr lang="en-US" dirty="0"/>
            <a:t>Kinship Navigator Program</a:t>
          </a:r>
        </a:p>
      </dgm:t>
    </dgm:pt>
    <dgm:pt modelId="{AC455E55-AADF-4056-AE37-1070F5194A46}" type="parTrans" cxnId="{F0CEB4FE-C0FB-46FC-B9D2-B633992BD377}">
      <dgm:prSet/>
      <dgm:spPr/>
      <dgm:t>
        <a:bodyPr/>
        <a:lstStyle/>
        <a:p>
          <a:endParaRPr lang="en-US"/>
        </a:p>
      </dgm:t>
    </dgm:pt>
    <dgm:pt modelId="{A39118EC-2033-48B8-AA7C-F00CB1D0E832}" type="sibTrans" cxnId="{F0CEB4FE-C0FB-46FC-B9D2-B633992BD377}">
      <dgm:prSet/>
      <dgm:spPr/>
      <dgm:t>
        <a:bodyPr/>
        <a:lstStyle/>
        <a:p>
          <a:endParaRPr lang="en-US"/>
        </a:p>
      </dgm:t>
    </dgm:pt>
    <dgm:pt modelId="{199C6245-F619-410C-9634-53D50DDCF210}">
      <dgm:prSet/>
      <dgm:spPr/>
      <dgm:t>
        <a:bodyPr/>
        <a:lstStyle/>
        <a:p>
          <a:r>
            <a:rPr lang="en-US" dirty="0"/>
            <a:t>Navigator expansion </a:t>
          </a:r>
        </a:p>
      </dgm:t>
    </dgm:pt>
    <dgm:pt modelId="{CBD38B32-29E9-4079-8C7C-969979D8C0C5}" type="parTrans" cxnId="{1EF3EB5E-DCF4-4F8F-AC85-BADC6369D687}">
      <dgm:prSet/>
      <dgm:spPr/>
      <dgm:t>
        <a:bodyPr/>
        <a:lstStyle/>
        <a:p>
          <a:endParaRPr lang="en-US"/>
        </a:p>
      </dgm:t>
    </dgm:pt>
    <dgm:pt modelId="{83D008E1-ABA8-425D-8DAE-38C31882F8D0}" type="sibTrans" cxnId="{1EF3EB5E-DCF4-4F8F-AC85-BADC6369D687}">
      <dgm:prSet/>
      <dgm:spPr/>
      <dgm:t>
        <a:bodyPr/>
        <a:lstStyle/>
        <a:p>
          <a:endParaRPr lang="en-US"/>
        </a:p>
      </dgm:t>
    </dgm:pt>
    <dgm:pt modelId="{87E1BBFB-C5C4-495E-AB79-5997A10B9915}">
      <dgm:prSet/>
      <dgm:spPr/>
      <dgm:t>
        <a:bodyPr/>
        <a:lstStyle/>
        <a:p>
          <a:r>
            <a:rPr lang="en-US" dirty="0"/>
            <a:t>2016</a:t>
          </a:r>
        </a:p>
      </dgm:t>
    </dgm:pt>
    <dgm:pt modelId="{7106D262-0217-45C1-92CE-D3F473127D90}" type="parTrans" cxnId="{AE7A1A04-2406-43CB-BF1B-A3BBAEA8B5EE}">
      <dgm:prSet/>
      <dgm:spPr/>
      <dgm:t>
        <a:bodyPr/>
        <a:lstStyle/>
        <a:p>
          <a:endParaRPr lang="en-US"/>
        </a:p>
      </dgm:t>
    </dgm:pt>
    <dgm:pt modelId="{E7B8AA9A-5578-4AF5-98F4-B6978CB0ED8F}" type="sibTrans" cxnId="{AE7A1A04-2406-43CB-BF1B-A3BBAEA8B5EE}">
      <dgm:prSet/>
      <dgm:spPr/>
      <dgm:t>
        <a:bodyPr/>
        <a:lstStyle/>
        <a:p>
          <a:endParaRPr lang="en-US"/>
        </a:p>
      </dgm:t>
    </dgm:pt>
    <dgm:pt modelId="{4E9681F6-998E-4A61-8267-73F87E7B302E}">
      <dgm:prSet/>
      <dgm:spPr/>
      <dgm:t>
        <a:bodyPr/>
        <a:lstStyle/>
        <a:p>
          <a:r>
            <a:rPr lang="en-US" dirty="0">
              <a:latin typeface="Times New Roman"/>
              <a:cs typeface="Times New Roman"/>
            </a:rPr>
            <a:t>Tribal Kinship Navigator </a:t>
          </a:r>
          <a:endParaRPr lang="en-US" dirty="0"/>
        </a:p>
      </dgm:t>
    </dgm:pt>
    <dgm:pt modelId="{59334CE9-ED80-4D13-8F87-ECC279DB9B2D}" type="parTrans" cxnId="{B4BFA10D-E434-4BCF-ACEB-D1FA64F0F062}">
      <dgm:prSet/>
      <dgm:spPr/>
      <dgm:t>
        <a:bodyPr/>
        <a:lstStyle/>
        <a:p>
          <a:endParaRPr lang="en-US"/>
        </a:p>
      </dgm:t>
    </dgm:pt>
    <dgm:pt modelId="{BF4BD49B-2A67-48B7-BC08-5CF1DE9F1A06}" type="sibTrans" cxnId="{B4BFA10D-E434-4BCF-ACEB-D1FA64F0F062}">
      <dgm:prSet/>
      <dgm:spPr/>
      <dgm:t>
        <a:bodyPr/>
        <a:lstStyle/>
        <a:p>
          <a:endParaRPr lang="en-US"/>
        </a:p>
      </dgm:t>
    </dgm:pt>
    <dgm:pt modelId="{1297F295-394D-4C20-9726-26A8F7CB3A30}" type="pres">
      <dgm:prSet presAssocID="{87D2EDAE-1ADD-46B5-AE03-05EEA66ECAF4}" presName="linearFlow" presStyleCnt="0">
        <dgm:presLayoutVars>
          <dgm:dir/>
          <dgm:animLvl val="lvl"/>
          <dgm:resizeHandles val="exact"/>
        </dgm:presLayoutVars>
      </dgm:prSet>
      <dgm:spPr/>
    </dgm:pt>
    <dgm:pt modelId="{306642B2-19AE-4A4A-BFB8-1C08634F43D9}" type="pres">
      <dgm:prSet presAssocID="{35CAABEB-09C6-4514-8D55-930B4526B813}" presName="composite" presStyleCnt="0"/>
      <dgm:spPr/>
    </dgm:pt>
    <dgm:pt modelId="{2B8EB523-1ABE-44AE-8A6E-38D299341DEE}" type="pres">
      <dgm:prSet presAssocID="{35CAABEB-09C6-4514-8D55-930B4526B813}" presName="parTx" presStyleLbl="node1" presStyleIdx="0" presStyleCnt="6">
        <dgm:presLayoutVars>
          <dgm:chMax val="0"/>
          <dgm:chPref val="0"/>
          <dgm:bulletEnabled val="1"/>
        </dgm:presLayoutVars>
      </dgm:prSet>
      <dgm:spPr/>
    </dgm:pt>
    <dgm:pt modelId="{2EE9243F-E275-48EC-BEED-EEE3D76C7B99}" type="pres">
      <dgm:prSet presAssocID="{35CAABEB-09C6-4514-8D55-930B4526B813}" presName="parSh" presStyleLbl="node1" presStyleIdx="0" presStyleCnt="6"/>
      <dgm:spPr/>
    </dgm:pt>
    <dgm:pt modelId="{B52F196B-F1F6-4BE8-BFB5-3E8838B5EF57}" type="pres">
      <dgm:prSet presAssocID="{35CAABEB-09C6-4514-8D55-930B4526B813}" presName="desTx" presStyleLbl="fgAcc1" presStyleIdx="0" presStyleCnt="6">
        <dgm:presLayoutVars>
          <dgm:bulletEnabled val="1"/>
        </dgm:presLayoutVars>
      </dgm:prSet>
      <dgm:spPr/>
    </dgm:pt>
    <dgm:pt modelId="{C3E6B1C3-6D52-4F72-9AEF-23555B772653}" type="pres">
      <dgm:prSet presAssocID="{4E0C7936-FE2C-4529-AED4-66456FC3BB08}" presName="sibTrans" presStyleLbl="sibTrans2D1" presStyleIdx="0" presStyleCnt="5"/>
      <dgm:spPr/>
    </dgm:pt>
    <dgm:pt modelId="{E5D0B900-C051-4EA8-B16C-4F4C150D8C7E}" type="pres">
      <dgm:prSet presAssocID="{4E0C7936-FE2C-4529-AED4-66456FC3BB08}" presName="connTx" presStyleLbl="sibTrans2D1" presStyleIdx="0" presStyleCnt="5"/>
      <dgm:spPr/>
    </dgm:pt>
    <dgm:pt modelId="{C2D4FA1C-604A-4FC5-9F38-19E968841D99}" type="pres">
      <dgm:prSet presAssocID="{8B86B5D7-8CCB-424C-9868-F33B9098CEF9}" presName="composite" presStyleCnt="0"/>
      <dgm:spPr/>
    </dgm:pt>
    <dgm:pt modelId="{40D8B7D9-5DB7-476E-A07C-B6BEEA9D306F}" type="pres">
      <dgm:prSet presAssocID="{8B86B5D7-8CCB-424C-9868-F33B9098CEF9}" presName="parTx" presStyleLbl="node1" presStyleIdx="0" presStyleCnt="6">
        <dgm:presLayoutVars>
          <dgm:chMax val="0"/>
          <dgm:chPref val="0"/>
          <dgm:bulletEnabled val="1"/>
        </dgm:presLayoutVars>
      </dgm:prSet>
      <dgm:spPr/>
    </dgm:pt>
    <dgm:pt modelId="{3312B5E1-39A8-43F2-BB84-5229BD8F1728}" type="pres">
      <dgm:prSet presAssocID="{8B86B5D7-8CCB-424C-9868-F33B9098CEF9}" presName="parSh" presStyleLbl="node1" presStyleIdx="1" presStyleCnt="6"/>
      <dgm:spPr/>
    </dgm:pt>
    <dgm:pt modelId="{8179D33C-216B-49C5-BEA9-0599E7AEA925}" type="pres">
      <dgm:prSet presAssocID="{8B86B5D7-8CCB-424C-9868-F33B9098CEF9}" presName="desTx" presStyleLbl="fgAcc1" presStyleIdx="1" presStyleCnt="6" custLinFactNeighborX="-1817" custLinFactNeighborY="-2230">
        <dgm:presLayoutVars>
          <dgm:bulletEnabled val="1"/>
        </dgm:presLayoutVars>
      </dgm:prSet>
      <dgm:spPr/>
    </dgm:pt>
    <dgm:pt modelId="{5DD9C521-9675-42EE-BF73-292A00141150}" type="pres">
      <dgm:prSet presAssocID="{D1D3C1E9-DA1C-4D84-9F21-6FBFAECD8C05}" presName="sibTrans" presStyleLbl="sibTrans2D1" presStyleIdx="1" presStyleCnt="5"/>
      <dgm:spPr/>
    </dgm:pt>
    <dgm:pt modelId="{91F5B9EA-C2F8-4916-9F5E-61A1AA49BAD2}" type="pres">
      <dgm:prSet presAssocID="{D1D3C1E9-DA1C-4D84-9F21-6FBFAECD8C05}" presName="connTx" presStyleLbl="sibTrans2D1" presStyleIdx="1" presStyleCnt="5"/>
      <dgm:spPr/>
    </dgm:pt>
    <dgm:pt modelId="{93409830-D0DE-4535-8D63-632AB9A42753}" type="pres">
      <dgm:prSet presAssocID="{67184C49-F3D4-4345-9D2C-0B83F923FF9C}" presName="composite" presStyleCnt="0"/>
      <dgm:spPr/>
    </dgm:pt>
    <dgm:pt modelId="{F9989EB3-F7BC-4E2E-A92D-C750B0850CDC}" type="pres">
      <dgm:prSet presAssocID="{67184C49-F3D4-4345-9D2C-0B83F923FF9C}" presName="parTx" presStyleLbl="node1" presStyleIdx="1" presStyleCnt="6">
        <dgm:presLayoutVars>
          <dgm:chMax val="0"/>
          <dgm:chPref val="0"/>
          <dgm:bulletEnabled val="1"/>
        </dgm:presLayoutVars>
      </dgm:prSet>
      <dgm:spPr/>
    </dgm:pt>
    <dgm:pt modelId="{16052D0D-F608-4477-842C-03F205CE7ED3}" type="pres">
      <dgm:prSet presAssocID="{67184C49-F3D4-4345-9D2C-0B83F923FF9C}" presName="parSh" presStyleLbl="node1" presStyleIdx="2" presStyleCnt="6"/>
      <dgm:spPr/>
    </dgm:pt>
    <dgm:pt modelId="{0FAB7129-86C3-4C5B-91E0-00A34C05B518}" type="pres">
      <dgm:prSet presAssocID="{67184C49-F3D4-4345-9D2C-0B83F923FF9C}" presName="desTx" presStyleLbl="fgAcc1" presStyleIdx="2" presStyleCnt="6">
        <dgm:presLayoutVars>
          <dgm:bulletEnabled val="1"/>
        </dgm:presLayoutVars>
      </dgm:prSet>
      <dgm:spPr/>
    </dgm:pt>
    <dgm:pt modelId="{706947CB-7540-4823-9AC4-1F017FC1784F}" type="pres">
      <dgm:prSet presAssocID="{9EDFF477-1F7D-4521-A628-E89E8FC73B33}" presName="sibTrans" presStyleLbl="sibTrans2D1" presStyleIdx="2" presStyleCnt="5"/>
      <dgm:spPr/>
    </dgm:pt>
    <dgm:pt modelId="{384A56F1-82FB-4834-A372-D475CE324F79}" type="pres">
      <dgm:prSet presAssocID="{9EDFF477-1F7D-4521-A628-E89E8FC73B33}" presName="connTx" presStyleLbl="sibTrans2D1" presStyleIdx="2" presStyleCnt="5"/>
      <dgm:spPr/>
    </dgm:pt>
    <dgm:pt modelId="{94D87B87-865B-43C8-B6D0-5998BD1CF237}" type="pres">
      <dgm:prSet presAssocID="{F7651306-0FAC-4663-98D1-FD9205529DA3}" presName="composite" presStyleCnt="0"/>
      <dgm:spPr/>
    </dgm:pt>
    <dgm:pt modelId="{AAD4F0D8-25A0-4700-831D-28A4D4F608AB}" type="pres">
      <dgm:prSet presAssocID="{F7651306-0FAC-4663-98D1-FD9205529DA3}" presName="parTx" presStyleLbl="node1" presStyleIdx="2" presStyleCnt="6">
        <dgm:presLayoutVars>
          <dgm:chMax val="0"/>
          <dgm:chPref val="0"/>
          <dgm:bulletEnabled val="1"/>
        </dgm:presLayoutVars>
      </dgm:prSet>
      <dgm:spPr/>
    </dgm:pt>
    <dgm:pt modelId="{2021217B-AD83-46CC-AE11-4221D9664B48}" type="pres">
      <dgm:prSet presAssocID="{F7651306-0FAC-4663-98D1-FD9205529DA3}" presName="parSh" presStyleLbl="node1" presStyleIdx="3" presStyleCnt="6"/>
      <dgm:spPr/>
    </dgm:pt>
    <dgm:pt modelId="{B070DD58-958E-4197-8C23-FCCC688F5A08}" type="pres">
      <dgm:prSet presAssocID="{F7651306-0FAC-4663-98D1-FD9205529DA3}" presName="desTx" presStyleLbl="fgAcc1" presStyleIdx="3" presStyleCnt="6">
        <dgm:presLayoutVars>
          <dgm:bulletEnabled val="1"/>
        </dgm:presLayoutVars>
      </dgm:prSet>
      <dgm:spPr/>
    </dgm:pt>
    <dgm:pt modelId="{6FE9FEDF-01D1-4357-99F8-AD6F7B8DC1F4}" type="pres">
      <dgm:prSet presAssocID="{9CDFDAD6-031F-4032-B4A0-29209529FED5}" presName="sibTrans" presStyleLbl="sibTrans2D1" presStyleIdx="3" presStyleCnt="5"/>
      <dgm:spPr/>
    </dgm:pt>
    <dgm:pt modelId="{D94E9C2A-960B-4700-A1E9-0AAAE0AAB089}" type="pres">
      <dgm:prSet presAssocID="{9CDFDAD6-031F-4032-B4A0-29209529FED5}" presName="connTx" presStyleLbl="sibTrans2D1" presStyleIdx="3" presStyleCnt="5"/>
      <dgm:spPr/>
    </dgm:pt>
    <dgm:pt modelId="{7FE43038-0B56-41FC-813B-F710213C3ACC}" type="pres">
      <dgm:prSet presAssocID="{87E1BBFB-C5C4-495E-AB79-5997A10B9915}" presName="composite" presStyleCnt="0"/>
      <dgm:spPr/>
    </dgm:pt>
    <dgm:pt modelId="{48E84121-F41F-4376-AE2A-A66553552D30}" type="pres">
      <dgm:prSet presAssocID="{87E1BBFB-C5C4-495E-AB79-5997A10B9915}" presName="parTx" presStyleLbl="node1" presStyleIdx="3" presStyleCnt="6">
        <dgm:presLayoutVars>
          <dgm:chMax val="0"/>
          <dgm:chPref val="0"/>
          <dgm:bulletEnabled val="1"/>
        </dgm:presLayoutVars>
      </dgm:prSet>
      <dgm:spPr/>
    </dgm:pt>
    <dgm:pt modelId="{7A013510-BDA5-4E18-87C2-8229817538AF}" type="pres">
      <dgm:prSet presAssocID="{87E1BBFB-C5C4-495E-AB79-5997A10B9915}" presName="parSh" presStyleLbl="node1" presStyleIdx="4" presStyleCnt="6"/>
      <dgm:spPr/>
    </dgm:pt>
    <dgm:pt modelId="{9FFE18ED-8F3A-4FAE-9438-E3FF65A2C9AA}" type="pres">
      <dgm:prSet presAssocID="{87E1BBFB-C5C4-495E-AB79-5997A10B9915}" presName="desTx" presStyleLbl="fgAcc1" presStyleIdx="4" presStyleCnt="6">
        <dgm:presLayoutVars>
          <dgm:bulletEnabled val="1"/>
        </dgm:presLayoutVars>
      </dgm:prSet>
      <dgm:spPr/>
    </dgm:pt>
    <dgm:pt modelId="{717B92BD-F047-4E5B-A5F5-BB466A59C41A}" type="pres">
      <dgm:prSet presAssocID="{E7B8AA9A-5578-4AF5-98F4-B6978CB0ED8F}" presName="sibTrans" presStyleLbl="sibTrans2D1" presStyleIdx="4" presStyleCnt="5"/>
      <dgm:spPr/>
    </dgm:pt>
    <dgm:pt modelId="{59A6DACC-CD8E-4F6C-B1D1-A4BEFDE78C24}" type="pres">
      <dgm:prSet presAssocID="{E7B8AA9A-5578-4AF5-98F4-B6978CB0ED8F}" presName="connTx" presStyleLbl="sibTrans2D1" presStyleIdx="4" presStyleCnt="5"/>
      <dgm:spPr/>
    </dgm:pt>
    <dgm:pt modelId="{65DF116D-2FB2-4AA1-8D5A-2BDE3AA2BAC4}" type="pres">
      <dgm:prSet presAssocID="{70A4B668-A9CC-43B0-BB60-AFA95A064722}" presName="composite" presStyleCnt="0"/>
      <dgm:spPr/>
    </dgm:pt>
    <dgm:pt modelId="{1151079D-4254-407C-8396-A836BA0421F3}" type="pres">
      <dgm:prSet presAssocID="{70A4B668-A9CC-43B0-BB60-AFA95A064722}" presName="parTx" presStyleLbl="node1" presStyleIdx="4" presStyleCnt="6">
        <dgm:presLayoutVars>
          <dgm:chMax val="0"/>
          <dgm:chPref val="0"/>
          <dgm:bulletEnabled val="1"/>
        </dgm:presLayoutVars>
      </dgm:prSet>
      <dgm:spPr/>
    </dgm:pt>
    <dgm:pt modelId="{9D1C12C1-E210-490B-8E49-AA2D5B110FF9}" type="pres">
      <dgm:prSet presAssocID="{70A4B668-A9CC-43B0-BB60-AFA95A064722}" presName="parSh" presStyleLbl="node1" presStyleIdx="5" presStyleCnt="6"/>
      <dgm:spPr/>
    </dgm:pt>
    <dgm:pt modelId="{43251E2D-E5CD-459F-B5BF-E8991756E360}" type="pres">
      <dgm:prSet presAssocID="{70A4B668-A9CC-43B0-BB60-AFA95A064722}" presName="desTx" presStyleLbl="fgAcc1" presStyleIdx="5" presStyleCnt="6">
        <dgm:presLayoutVars>
          <dgm:bulletEnabled val="1"/>
        </dgm:presLayoutVars>
      </dgm:prSet>
      <dgm:spPr/>
    </dgm:pt>
  </dgm:ptLst>
  <dgm:cxnLst>
    <dgm:cxn modelId="{0A6F8203-78CC-4BE3-9AC5-FA3E5356C1FC}" srcId="{67184C49-F3D4-4345-9D2C-0B83F923FF9C}" destId="{3F2D8EA1-4706-4663-9C80-5494C8D5E424}" srcOrd="0" destOrd="0" parTransId="{30CE58DF-D66A-41B3-8A7B-FBB29C7FBBA6}" sibTransId="{725D69AF-F80E-40FC-86E1-9376A85B93C3}"/>
    <dgm:cxn modelId="{AE7A1A04-2406-43CB-BF1B-A3BBAEA8B5EE}" srcId="{87D2EDAE-1ADD-46B5-AE03-05EEA66ECAF4}" destId="{87E1BBFB-C5C4-495E-AB79-5997A10B9915}" srcOrd="4" destOrd="0" parTransId="{7106D262-0217-45C1-92CE-D3F473127D90}" sibTransId="{E7B8AA9A-5578-4AF5-98F4-B6978CB0ED8F}"/>
    <dgm:cxn modelId="{3622240C-92CE-4E35-8ED7-9398B9529D77}" type="presOf" srcId="{8B86B5D7-8CCB-424C-9868-F33B9098CEF9}" destId="{3312B5E1-39A8-43F2-BB84-5229BD8F1728}" srcOrd="1" destOrd="0" presId="urn:microsoft.com/office/officeart/2005/8/layout/process3"/>
    <dgm:cxn modelId="{B4BFA10D-E434-4BCF-ACEB-D1FA64F0F062}" srcId="{87E1BBFB-C5C4-495E-AB79-5997A10B9915}" destId="{4E9681F6-998E-4A61-8267-73F87E7B302E}" srcOrd="0" destOrd="0" parTransId="{59334CE9-ED80-4D13-8F87-ECC279DB9B2D}" sibTransId="{BF4BD49B-2A67-48B7-BC08-5CF1DE9F1A06}"/>
    <dgm:cxn modelId="{7E1BFF16-7917-49D1-BE5D-2AFC31609D00}" type="presOf" srcId="{35CAABEB-09C6-4514-8D55-930B4526B813}" destId="{2B8EB523-1ABE-44AE-8A6E-38D299341DEE}" srcOrd="0" destOrd="0" presId="urn:microsoft.com/office/officeart/2005/8/layout/process3"/>
    <dgm:cxn modelId="{37FE252A-693D-4DCB-91D9-275C1438F203}" type="presOf" srcId="{3F2D8EA1-4706-4663-9C80-5494C8D5E424}" destId="{0FAB7129-86C3-4C5B-91E0-00A34C05B518}" srcOrd="0" destOrd="0" presId="urn:microsoft.com/office/officeart/2005/8/layout/process3"/>
    <dgm:cxn modelId="{5A74E72A-C04D-4A09-9F32-B119A3E429A8}" type="presOf" srcId="{4E0C7936-FE2C-4529-AED4-66456FC3BB08}" destId="{E5D0B900-C051-4EA8-B16C-4F4C150D8C7E}" srcOrd="1" destOrd="0" presId="urn:microsoft.com/office/officeart/2005/8/layout/process3"/>
    <dgm:cxn modelId="{55FDCE30-8CE7-4277-BB0A-268A144D5424}" type="presOf" srcId="{87D2EDAE-1ADD-46B5-AE03-05EEA66ECAF4}" destId="{1297F295-394D-4C20-9726-26A8F7CB3A30}" srcOrd="0" destOrd="0" presId="urn:microsoft.com/office/officeart/2005/8/layout/process3"/>
    <dgm:cxn modelId="{99B20738-B0A6-430C-9230-E5A01F1E1859}" type="presOf" srcId="{D1D3C1E9-DA1C-4D84-9F21-6FBFAECD8C05}" destId="{5DD9C521-9675-42EE-BF73-292A00141150}" srcOrd="0" destOrd="0" presId="urn:microsoft.com/office/officeart/2005/8/layout/process3"/>
    <dgm:cxn modelId="{1EF3EB5E-DCF4-4F8F-AC85-BADC6369D687}" srcId="{70A4B668-A9CC-43B0-BB60-AFA95A064722}" destId="{199C6245-F619-410C-9634-53D50DDCF210}" srcOrd="0" destOrd="0" parTransId="{CBD38B32-29E9-4079-8C7C-969979D8C0C5}" sibTransId="{83D008E1-ABA8-425D-8DAE-38C31882F8D0}"/>
    <dgm:cxn modelId="{21640D43-E51D-4A35-AA39-65CE77DAE6F5}" srcId="{87D2EDAE-1ADD-46B5-AE03-05EEA66ECAF4}" destId="{8B86B5D7-8CCB-424C-9868-F33B9098CEF9}" srcOrd="1" destOrd="0" parTransId="{DF81C7DB-0433-4A1D-B8AA-A39095919727}" sibTransId="{D1D3C1E9-DA1C-4D84-9F21-6FBFAECD8C05}"/>
    <dgm:cxn modelId="{DE181443-4108-4C3B-A4A9-8FFBA56664B3}" srcId="{87D2EDAE-1ADD-46B5-AE03-05EEA66ECAF4}" destId="{70A4B668-A9CC-43B0-BB60-AFA95A064722}" srcOrd="5" destOrd="0" parTransId="{8F573714-6BA6-413E-963C-E0615B120505}" sibTransId="{631D4731-756F-4883-883E-CD6AB1797EF6}"/>
    <dgm:cxn modelId="{A8E27767-BDBF-4F96-9EB5-C3E4AF7865FE}" type="presOf" srcId="{67184C49-F3D4-4345-9D2C-0B83F923FF9C}" destId="{16052D0D-F608-4477-842C-03F205CE7ED3}" srcOrd="1" destOrd="0" presId="urn:microsoft.com/office/officeart/2005/8/layout/process3"/>
    <dgm:cxn modelId="{0596F648-4CB6-4E04-9707-DF146D212F70}" srcId="{87D2EDAE-1ADD-46B5-AE03-05EEA66ECAF4}" destId="{35CAABEB-09C6-4514-8D55-930B4526B813}" srcOrd="0" destOrd="0" parTransId="{9C8864A4-40AF-4902-AA86-2622B1FEDB86}" sibTransId="{4E0C7936-FE2C-4529-AED4-66456FC3BB08}"/>
    <dgm:cxn modelId="{419EFD50-2920-4492-A8D4-A0EC685A095A}" srcId="{87D2EDAE-1ADD-46B5-AE03-05EEA66ECAF4}" destId="{F7651306-0FAC-4663-98D1-FD9205529DA3}" srcOrd="3" destOrd="0" parTransId="{D01ED083-612F-41C8-B7B5-846CDBE16593}" sibTransId="{9CDFDAD6-031F-4032-B4A0-29209529FED5}"/>
    <dgm:cxn modelId="{CE31BB51-AF29-455F-A4A3-F96FF31A7473}" type="presOf" srcId="{9CDFDAD6-031F-4032-B4A0-29209529FED5}" destId="{D94E9C2A-960B-4700-A1E9-0AAAE0AAB089}" srcOrd="1" destOrd="0" presId="urn:microsoft.com/office/officeart/2005/8/layout/process3"/>
    <dgm:cxn modelId="{2695CC53-12BB-4C96-A382-7D63F64E81B7}" type="presOf" srcId="{87E1BBFB-C5C4-495E-AB79-5997A10B9915}" destId="{7A013510-BDA5-4E18-87C2-8229817538AF}" srcOrd="1" destOrd="0" presId="urn:microsoft.com/office/officeart/2005/8/layout/process3"/>
    <dgm:cxn modelId="{19B62C75-DAD5-4DC8-9F37-65A52D732CAB}" type="presOf" srcId="{67184C49-F3D4-4345-9D2C-0B83F923FF9C}" destId="{F9989EB3-F7BC-4E2E-A92D-C750B0850CDC}" srcOrd="0" destOrd="0" presId="urn:microsoft.com/office/officeart/2005/8/layout/process3"/>
    <dgm:cxn modelId="{063A3176-66DA-4E88-B97A-84481CE304E9}" srcId="{8B86B5D7-8CCB-424C-9868-F33B9098CEF9}" destId="{FEA5712D-F609-4F74-B3D1-726C6C10E704}" srcOrd="0" destOrd="0" parTransId="{F0110520-5037-4713-8EA4-432D85AAFE1D}" sibTransId="{903AE5C1-2D0E-43E6-A257-970A90EBF774}"/>
    <dgm:cxn modelId="{CAEEB95A-84CA-4139-BD97-114D667DA6C2}" type="presOf" srcId="{4E0C7936-FE2C-4529-AED4-66456FC3BB08}" destId="{C3E6B1C3-6D52-4F72-9AEF-23555B772653}" srcOrd="0" destOrd="0" presId="urn:microsoft.com/office/officeart/2005/8/layout/process3"/>
    <dgm:cxn modelId="{5525EE83-46AE-4EE3-9516-06002447C242}" type="presOf" srcId="{B601F8D5-6506-4C27-9906-727E8D37349E}" destId="{B52F196B-F1F6-4BE8-BFB5-3E8838B5EF57}" srcOrd="0" destOrd="0" presId="urn:microsoft.com/office/officeart/2005/8/layout/process3"/>
    <dgm:cxn modelId="{9A1F4D93-DE53-41A9-B867-BD45DB4CB953}" type="presOf" srcId="{9CDFDAD6-031F-4032-B4A0-29209529FED5}" destId="{6FE9FEDF-01D1-4357-99F8-AD6F7B8DC1F4}" srcOrd="0" destOrd="0" presId="urn:microsoft.com/office/officeart/2005/8/layout/process3"/>
    <dgm:cxn modelId="{8F23C493-FB9C-47A2-886C-FFFAB344B217}" type="presOf" srcId="{199C6245-F619-410C-9634-53D50DDCF210}" destId="{43251E2D-E5CD-459F-B5BF-E8991756E360}" srcOrd="0" destOrd="0" presId="urn:microsoft.com/office/officeart/2005/8/layout/process3"/>
    <dgm:cxn modelId="{E1D2D69C-3262-4C04-9EA5-877899A0EAC9}" type="presOf" srcId="{70A4B668-A9CC-43B0-BB60-AFA95A064722}" destId="{9D1C12C1-E210-490B-8E49-AA2D5B110FF9}" srcOrd="1" destOrd="0" presId="urn:microsoft.com/office/officeart/2005/8/layout/process3"/>
    <dgm:cxn modelId="{960A61A1-5692-4D43-9A68-B829B7A04629}" type="presOf" srcId="{35CAABEB-09C6-4514-8D55-930B4526B813}" destId="{2EE9243F-E275-48EC-BEED-EEE3D76C7B99}" srcOrd="1" destOrd="0" presId="urn:microsoft.com/office/officeart/2005/8/layout/process3"/>
    <dgm:cxn modelId="{7A4D14AA-8C62-41B8-A736-92B17B41B62D}" type="presOf" srcId="{9EDFF477-1F7D-4521-A628-E89E8FC73B33}" destId="{384A56F1-82FB-4834-A372-D475CE324F79}" srcOrd="1" destOrd="0" presId="urn:microsoft.com/office/officeart/2005/8/layout/process3"/>
    <dgm:cxn modelId="{DBE9E8AC-9AAF-4A50-8D69-CAAE2D67BE0F}" srcId="{35CAABEB-09C6-4514-8D55-930B4526B813}" destId="{B601F8D5-6506-4C27-9906-727E8D37349E}" srcOrd="0" destOrd="0" parTransId="{652E4927-4AF5-4BAB-8E83-D477FF393C52}" sibTransId="{6643A608-4BF1-4FB4-8B05-76B75E197A85}"/>
    <dgm:cxn modelId="{76B50EAE-07DA-49F4-8CEC-EC934F1BFEF5}" type="presOf" srcId="{F7651306-0FAC-4663-98D1-FD9205529DA3}" destId="{2021217B-AD83-46CC-AE11-4221D9664B48}" srcOrd="1" destOrd="0" presId="urn:microsoft.com/office/officeart/2005/8/layout/process3"/>
    <dgm:cxn modelId="{192108B6-3E5E-4935-BE12-265620DF8421}" type="presOf" srcId="{FEA5712D-F609-4F74-B3D1-726C6C10E704}" destId="{8179D33C-216B-49C5-BEA9-0599E7AEA925}" srcOrd="0" destOrd="0" presId="urn:microsoft.com/office/officeart/2005/8/layout/process3"/>
    <dgm:cxn modelId="{61A104BB-B2F5-439B-A778-B88F1D7CC655}" srcId="{87D2EDAE-1ADD-46B5-AE03-05EEA66ECAF4}" destId="{67184C49-F3D4-4345-9D2C-0B83F923FF9C}" srcOrd="2" destOrd="0" parTransId="{2DC8ADA1-936E-4025-91DE-8696D102B448}" sibTransId="{9EDFF477-1F7D-4521-A628-E89E8FC73B33}"/>
    <dgm:cxn modelId="{49A073BE-D48B-4F5D-874C-1A3FFD831308}" type="presOf" srcId="{4E9681F6-998E-4A61-8267-73F87E7B302E}" destId="{9FFE18ED-8F3A-4FAE-9438-E3FF65A2C9AA}" srcOrd="0" destOrd="0" presId="urn:microsoft.com/office/officeart/2005/8/layout/process3"/>
    <dgm:cxn modelId="{AB21E4C2-D2E4-46D4-AE66-3B73CFF6900F}" type="presOf" srcId="{9EDFF477-1F7D-4521-A628-E89E8FC73B33}" destId="{706947CB-7540-4823-9AC4-1F017FC1784F}" srcOrd="0" destOrd="0" presId="urn:microsoft.com/office/officeart/2005/8/layout/process3"/>
    <dgm:cxn modelId="{6D28E4CA-270C-4C16-9EC1-F0BC136262F3}" type="presOf" srcId="{E7B8AA9A-5578-4AF5-98F4-B6978CB0ED8F}" destId="{717B92BD-F047-4E5B-A5F5-BB466A59C41A}" srcOrd="0" destOrd="0" presId="urn:microsoft.com/office/officeart/2005/8/layout/process3"/>
    <dgm:cxn modelId="{AB2C94D5-403F-4DC8-B4D9-94750174EB01}" type="presOf" srcId="{E7B8AA9A-5578-4AF5-98F4-B6978CB0ED8F}" destId="{59A6DACC-CD8E-4F6C-B1D1-A4BEFDE78C24}" srcOrd="1" destOrd="0" presId="urn:microsoft.com/office/officeart/2005/8/layout/process3"/>
    <dgm:cxn modelId="{EA5E11D6-0EF0-463A-AE5E-EE2D7D5C5E81}" type="presOf" srcId="{F7651306-0FAC-4663-98D1-FD9205529DA3}" destId="{AAD4F0D8-25A0-4700-831D-28A4D4F608AB}" srcOrd="0" destOrd="0" presId="urn:microsoft.com/office/officeart/2005/8/layout/process3"/>
    <dgm:cxn modelId="{9C867BDB-F774-4639-8B14-A1902C4916EE}" type="presOf" srcId="{87E1BBFB-C5C4-495E-AB79-5997A10B9915}" destId="{48E84121-F41F-4376-AE2A-A66553552D30}" srcOrd="0" destOrd="0" presId="urn:microsoft.com/office/officeart/2005/8/layout/process3"/>
    <dgm:cxn modelId="{2CDB44DF-7B8F-49B0-9C5E-9FF28F4595DA}" type="presOf" srcId="{55753561-5552-435A-A8F4-76BAE482C796}" destId="{B070DD58-958E-4197-8C23-FCCC688F5A08}" srcOrd="0" destOrd="0" presId="urn:microsoft.com/office/officeart/2005/8/layout/process3"/>
    <dgm:cxn modelId="{490ECCE4-0009-42BF-9B06-43677E885188}" type="presOf" srcId="{70A4B668-A9CC-43B0-BB60-AFA95A064722}" destId="{1151079D-4254-407C-8396-A836BA0421F3}" srcOrd="0" destOrd="0" presId="urn:microsoft.com/office/officeart/2005/8/layout/process3"/>
    <dgm:cxn modelId="{D2298CF5-8725-4997-8964-C677A93CFAEA}" type="presOf" srcId="{D1D3C1E9-DA1C-4D84-9F21-6FBFAECD8C05}" destId="{91F5B9EA-C2F8-4916-9F5E-61A1AA49BAD2}" srcOrd="1" destOrd="0" presId="urn:microsoft.com/office/officeart/2005/8/layout/process3"/>
    <dgm:cxn modelId="{F0CEB4FE-C0FB-46FC-B9D2-B633992BD377}" srcId="{F7651306-0FAC-4663-98D1-FD9205529DA3}" destId="{55753561-5552-435A-A8F4-76BAE482C796}" srcOrd="0" destOrd="0" parTransId="{AC455E55-AADF-4056-AE37-1070F5194A46}" sibTransId="{A39118EC-2033-48B8-AA7C-F00CB1D0E832}"/>
    <dgm:cxn modelId="{1043C5FE-35E2-4F3E-A52C-8CB2FFBF1ED0}" type="presOf" srcId="{8B86B5D7-8CCB-424C-9868-F33B9098CEF9}" destId="{40D8B7D9-5DB7-476E-A07C-B6BEEA9D306F}" srcOrd="0" destOrd="0" presId="urn:microsoft.com/office/officeart/2005/8/layout/process3"/>
    <dgm:cxn modelId="{5588A77F-614E-4410-81E1-70CFEF522A89}" type="presParOf" srcId="{1297F295-394D-4C20-9726-26A8F7CB3A30}" destId="{306642B2-19AE-4A4A-BFB8-1C08634F43D9}" srcOrd="0" destOrd="0" presId="urn:microsoft.com/office/officeart/2005/8/layout/process3"/>
    <dgm:cxn modelId="{46845D40-37B1-4942-8266-FA7413ACF5EC}" type="presParOf" srcId="{306642B2-19AE-4A4A-BFB8-1C08634F43D9}" destId="{2B8EB523-1ABE-44AE-8A6E-38D299341DEE}" srcOrd="0" destOrd="0" presId="urn:microsoft.com/office/officeart/2005/8/layout/process3"/>
    <dgm:cxn modelId="{954EFA8D-2D79-4DD5-9F07-F6FFDB992908}" type="presParOf" srcId="{306642B2-19AE-4A4A-BFB8-1C08634F43D9}" destId="{2EE9243F-E275-48EC-BEED-EEE3D76C7B99}" srcOrd="1" destOrd="0" presId="urn:microsoft.com/office/officeart/2005/8/layout/process3"/>
    <dgm:cxn modelId="{1D31830B-7BB9-4C75-92DB-265B28EF4D2E}" type="presParOf" srcId="{306642B2-19AE-4A4A-BFB8-1C08634F43D9}" destId="{B52F196B-F1F6-4BE8-BFB5-3E8838B5EF57}" srcOrd="2" destOrd="0" presId="urn:microsoft.com/office/officeart/2005/8/layout/process3"/>
    <dgm:cxn modelId="{05854F3D-8063-4A23-94DF-740B0340BC4D}" type="presParOf" srcId="{1297F295-394D-4C20-9726-26A8F7CB3A30}" destId="{C3E6B1C3-6D52-4F72-9AEF-23555B772653}" srcOrd="1" destOrd="0" presId="urn:microsoft.com/office/officeart/2005/8/layout/process3"/>
    <dgm:cxn modelId="{750AC042-BB71-4F65-8753-FDC753423FB2}" type="presParOf" srcId="{C3E6B1C3-6D52-4F72-9AEF-23555B772653}" destId="{E5D0B900-C051-4EA8-B16C-4F4C150D8C7E}" srcOrd="0" destOrd="0" presId="urn:microsoft.com/office/officeart/2005/8/layout/process3"/>
    <dgm:cxn modelId="{C022113D-1150-49DB-97FF-5C233D784D25}" type="presParOf" srcId="{1297F295-394D-4C20-9726-26A8F7CB3A30}" destId="{C2D4FA1C-604A-4FC5-9F38-19E968841D99}" srcOrd="2" destOrd="0" presId="urn:microsoft.com/office/officeart/2005/8/layout/process3"/>
    <dgm:cxn modelId="{E1667765-E479-455A-BA02-ED6DC0F24097}" type="presParOf" srcId="{C2D4FA1C-604A-4FC5-9F38-19E968841D99}" destId="{40D8B7D9-5DB7-476E-A07C-B6BEEA9D306F}" srcOrd="0" destOrd="0" presId="urn:microsoft.com/office/officeart/2005/8/layout/process3"/>
    <dgm:cxn modelId="{01CE0B71-A45D-47F6-8B04-11B5BE15DFC6}" type="presParOf" srcId="{C2D4FA1C-604A-4FC5-9F38-19E968841D99}" destId="{3312B5E1-39A8-43F2-BB84-5229BD8F1728}" srcOrd="1" destOrd="0" presId="urn:microsoft.com/office/officeart/2005/8/layout/process3"/>
    <dgm:cxn modelId="{86F499C1-5B2C-4A23-90B2-6036EB022425}" type="presParOf" srcId="{C2D4FA1C-604A-4FC5-9F38-19E968841D99}" destId="{8179D33C-216B-49C5-BEA9-0599E7AEA925}" srcOrd="2" destOrd="0" presId="urn:microsoft.com/office/officeart/2005/8/layout/process3"/>
    <dgm:cxn modelId="{6869B78F-C629-4314-A160-91D32294F565}" type="presParOf" srcId="{1297F295-394D-4C20-9726-26A8F7CB3A30}" destId="{5DD9C521-9675-42EE-BF73-292A00141150}" srcOrd="3" destOrd="0" presId="urn:microsoft.com/office/officeart/2005/8/layout/process3"/>
    <dgm:cxn modelId="{8EC14B09-3DDC-40A7-90C8-87C19A9032C6}" type="presParOf" srcId="{5DD9C521-9675-42EE-BF73-292A00141150}" destId="{91F5B9EA-C2F8-4916-9F5E-61A1AA49BAD2}" srcOrd="0" destOrd="0" presId="urn:microsoft.com/office/officeart/2005/8/layout/process3"/>
    <dgm:cxn modelId="{242C29E2-641B-4213-9A54-D30963655204}" type="presParOf" srcId="{1297F295-394D-4C20-9726-26A8F7CB3A30}" destId="{93409830-D0DE-4535-8D63-632AB9A42753}" srcOrd="4" destOrd="0" presId="urn:microsoft.com/office/officeart/2005/8/layout/process3"/>
    <dgm:cxn modelId="{D2045E24-DC3F-4C9D-B0CA-B6DD00D72391}" type="presParOf" srcId="{93409830-D0DE-4535-8D63-632AB9A42753}" destId="{F9989EB3-F7BC-4E2E-A92D-C750B0850CDC}" srcOrd="0" destOrd="0" presId="urn:microsoft.com/office/officeart/2005/8/layout/process3"/>
    <dgm:cxn modelId="{36B5BDBA-F766-4CB7-A344-D7DC8B81790C}" type="presParOf" srcId="{93409830-D0DE-4535-8D63-632AB9A42753}" destId="{16052D0D-F608-4477-842C-03F205CE7ED3}" srcOrd="1" destOrd="0" presId="urn:microsoft.com/office/officeart/2005/8/layout/process3"/>
    <dgm:cxn modelId="{FE96E35F-77F7-45DA-AA9C-34818D7D93EC}" type="presParOf" srcId="{93409830-D0DE-4535-8D63-632AB9A42753}" destId="{0FAB7129-86C3-4C5B-91E0-00A34C05B518}" srcOrd="2" destOrd="0" presId="urn:microsoft.com/office/officeart/2005/8/layout/process3"/>
    <dgm:cxn modelId="{2C23D754-2947-456A-BF89-0D30A080F60E}" type="presParOf" srcId="{1297F295-394D-4C20-9726-26A8F7CB3A30}" destId="{706947CB-7540-4823-9AC4-1F017FC1784F}" srcOrd="5" destOrd="0" presId="urn:microsoft.com/office/officeart/2005/8/layout/process3"/>
    <dgm:cxn modelId="{25B95C4F-B3CA-4B37-9B4D-9035E597A723}" type="presParOf" srcId="{706947CB-7540-4823-9AC4-1F017FC1784F}" destId="{384A56F1-82FB-4834-A372-D475CE324F79}" srcOrd="0" destOrd="0" presId="urn:microsoft.com/office/officeart/2005/8/layout/process3"/>
    <dgm:cxn modelId="{BA00D072-0618-405E-B1D6-6E4BB5E7C2A8}" type="presParOf" srcId="{1297F295-394D-4C20-9726-26A8F7CB3A30}" destId="{94D87B87-865B-43C8-B6D0-5998BD1CF237}" srcOrd="6" destOrd="0" presId="urn:microsoft.com/office/officeart/2005/8/layout/process3"/>
    <dgm:cxn modelId="{6FCE9C96-50E2-4D82-BA89-FCBB66105601}" type="presParOf" srcId="{94D87B87-865B-43C8-B6D0-5998BD1CF237}" destId="{AAD4F0D8-25A0-4700-831D-28A4D4F608AB}" srcOrd="0" destOrd="0" presId="urn:microsoft.com/office/officeart/2005/8/layout/process3"/>
    <dgm:cxn modelId="{AA07FD13-1EED-41B1-971C-49D597C57092}" type="presParOf" srcId="{94D87B87-865B-43C8-B6D0-5998BD1CF237}" destId="{2021217B-AD83-46CC-AE11-4221D9664B48}" srcOrd="1" destOrd="0" presId="urn:microsoft.com/office/officeart/2005/8/layout/process3"/>
    <dgm:cxn modelId="{BB811CF7-A403-4089-AA57-A2C1127C6874}" type="presParOf" srcId="{94D87B87-865B-43C8-B6D0-5998BD1CF237}" destId="{B070DD58-958E-4197-8C23-FCCC688F5A08}" srcOrd="2" destOrd="0" presId="urn:microsoft.com/office/officeart/2005/8/layout/process3"/>
    <dgm:cxn modelId="{9ACD195E-BAD4-462B-8AE2-5E08FE623A35}" type="presParOf" srcId="{1297F295-394D-4C20-9726-26A8F7CB3A30}" destId="{6FE9FEDF-01D1-4357-99F8-AD6F7B8DC1F4}" srcOrd="7" destOrd="0" presId="urn:microsoft.com/office/officeart/2005/8/layout/process3"/>
    <dgm:cxn modelId="{6EC6A5BC-7F26-45C3-89DA-65A752288D5B}" type="presParOf" srcId="{6FE9FEDF-01D1-4357-99F8-AD6F7B8DC1F4}" destId="{D94E9C2A-960B-4700-A1E9-0AAAE0AAB089}" srcOrd="0" destOrd="0" presId="urn:microsoft.com/office/officeart/2005/8/layout/process3"/>
    <dgm:cxn modelId="{AC1E95D6-3914-4D69-850D-DB7CC677AB64}" type="presParOf" srcId="{1297F295-394D-4C20-9726-26A8F7CB3A30}" destId="{7FE43038-0B56-41FC-813B-F710213C3ACC}" srcOrd="8" destOrd="0" presId="urn:microsoft.com/office/officeart/2005/8/layout/process3"/>
    <dgm:cxn modelId="{5F85FA64-4DFD-4D47-97DC-43CCC20DD5A1}" type="presParOf" srcId="{7FE43038-0B56-41FC-813B-F710213C3ACC}" destId="{48E84121-F41F-4376-AE2A-A66553552D30}" srcOrd="0" destOrd="0" presId="urn:microsoft.com/office/officeart/2005/8/layout/process3"/>
    <dgm:cxn modelId="{8846A655-6191-4FEB-B726-992668C76A02}" type="presParOf" srcId="{7FE43038-0B56-41FC-813B-F710213C3ACC}" destId="{7A013510-BDA5-4E18-87C2-8229817538AF}" srcOrd="1" destOrd="0" presId="urn:microsoft.com/office/officeart/2005/8/layout/process3"/>
    <dgm:cxn modelId="{1DBA99AC-7A93-473A-86D4-657B1D9A2FB5}" type="presParOf" srcId="{7FE43038-0B56-41FC-813B-F710213C3ACC}" destId="{9FFE18ED-8F3A-4FAE-9438-E3FF65A2C9AA}" srcOrd="2" destOrd="0" presId="urn:microsoft.com/office/officeart/2005/8/layout/process3"/>
    <dgm:cxn modelId="{739DE7BA-81E9-42CB-8BD7-9BA0B3876D5D}" type="presParOf" srcId="{1297F295-394D-4C20-9726-26A8F7CB3A30}" destId="{717B92BD-F047-4E5B-A5F5-BB466A59C41A}" srcOrd="9" destOrd="0" presId="urn:microsoft.com/office/officeart/2005/8/layout/process3"/>
    <dgm:cxn modelId="{FC44E93E-9D0D-49E1-A806-D16DF4E8DE34}" type="presParOf" srcId="{717B92BD-F047-4E5B-A5F5-BB466A59C41A}" destId="{59A6DACC-CD8E-4F6C-B1D1-A4BEFDE78C24}" srcOrd="0" destOrd="0" presId="urn:microsoft.com/office/officeart/2005/8/layout/process3"/>
    <dgm:cxn modelId="{D485AB8B-083E-478D-9808-3D1FEC312C1C}" type="presParOf" srcId="{1297F295-394D-4C20-9726-26A8F7CB3A30}" destId="{65DF116D-2FB2-4AA1-8D5A-2BDE3AA2BAC4}" srcOrd="10" destOrd="0" presId="urn:microsoft.com/office/officeart/2005/8/layout/process3"/>
    <dgm:cxn modelId="{A53F970F-DAE3-4401-80C5-48BE9834603E}" type="presParOf" srcId="{65DF116D-2FB2-4AA1-8D5A-2BDE3AA2BAC4}" destId="{1151079D-4254-407C-8396-A836BA0421F3}" srcOrd="0" destOrd="0" presId="urn:microsoft.com/office/officeart/2005/8/layout/process3"/>
    <dgm:cxn modelId="{AD609EE6-9899-491B-98D9-B16BB6B35B0B}" type="presParOf" srcId="{65DF116D-2FB2-4AA1-8D5A-2BDE3AA2BAC4}" destId="{9D1C12C1-E210-490B-8E49-AA2D5B110FF9}" srcOrd="1" destOrd="0" presId="urn:microsoft.com/office/officeart/2005/8/layout/process3"/>
    <dgm:cxn modelId="{F84C6D84-5B25-4231-9856-5285A69C4650}" type="presParOf" srcId="{65DF116D-2FB2-4AA1-8D5A-2BDE3AA2BAC4}" destId="{43251E2D-E5CD-459F-B5BF-E8991756E36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E0C96E-4F63-4F5B-BA63-CABD27326C2C}"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en-US"/>
        </a:p>
      </dgm:t>
    </dgm:pt>
    <dgm:pt modelId="{C8C9AC21-3FFA-4C9D-90AA-D6B660604937}">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Kinship Navigator</a:t>
          </a:r>
        </a:p>
      </dgm:t>
      <dgm:extLst>
        <a:ext uri="{E40237B7-FDA0-4F09-8148-C483321AD2D9}">
          <dgm14:cNvPr xmlns:dgm14="http://schemas.microsoft.com/office/drawing/2010/diagram" id="0" name="" title="Task 1"/>
        </a:ext>
      </dgm:extLst>
    </dgm:pt>
    <dgm:pt modelId="{2D9F7C18-1DE0-424D-933E-FF03C10F3850}" type="parTrans" cxnId="{788774C9-1D6A-438F-BA0A-09F6EF807435}">
      <dgm:prSet/>
      <dgm:spPr/>
      <dgm:t>
        <a:bodyPr/>
        <a:lstStyle/>
        <a:p>
          <a:endParaRPr lang="en-US"/>
        </a:p>
      </dgm:t>
    </dgm:pt>
    <dgm:pt modelId="{EF4780CA-D754-4AF4-8B5A-9F30634D6BA8}" type="sibTrans" cxnId="{788774C9-1D6A-438F-BA0A-09F6EF807435}">
      <dgm:prSet/>
      <dgm:spPr/>
      <dgm:t>
        <a:bodyPr/>
        <a:lstStyle/>
        <a:p>
          <a:endParaRPr lang="en-US"/>
        </a:p>
      </dgm:t>
    </dgm:pt>
    <dgm:pt modelId="{5AE9E325-3BE1-4E32-AB34-0F126D5FCDE5}">
      <dgm:prSet phldrT="[Text]"/>
      <dgm:spPr/>
      <dgm:t>
        <a:bodyPr/>
        <a:lstStyle/>
        <a:p>
          <a:r>
            <a:rPr lang="en-US" dirty="0"/>
            <a:t>DCYF</a:t>
          </a:r>
        </a:p>
        <a:p>
          <a:r>
            <a:rPr lang="en-US" dirty="0"/>
            <a:t>(IV-E)</a:t>
          </a:r>
        </a:p>
      </dgm:t>
      <dgm:extLst>
        <a:ext uri="{E40237B7-FDA0-4F09-8148-C483321AD2D9}">
          <dgm14:cNvPr xmlns:dgm14="http://schemas.microsoft.com/office/drawing/2010/diagram" id="0" name="" title="Group A"/>
        </a:ext>
      </dgm:extLst>
    </dgm:pt>
    <dgm:pt modelId="{98650D56-9C43-4505-9DA1-4D3C821A1690}" type="parTrans" cxnId="{05E98F03-5CB2-436C-9F04-9DB03E07AB54}">
      <dgm:prSet/>
      <dgm:spPr/>
      <dgm:t>
        <a:bodyPr/>
        <a:lstStyle/>
        <a:p>
          <a:endParaRPr lang="en-US"/>
        </a:p>
      </dgm:t>
      <dgm:extLst>
        <a:ext uri="{E40237B7-FDA0-4F09-8148-C483321AD2D9}">
          <dgm14:cNvPr xmlns:dgm14="http://schemas.microsoft.com/office/drawing/2010/diagram" id="0" name="" title="Group A pointing to the task 1"/>
        </a:ext>
      </dgm:extLst>
    </dgm:pt>
    <dgm:pt modelId="{9CCD223C-9B7D-4CFD-B1B8-F39EDEF707D5}" type="sibTrans" cxnId="{05E98F03-5CB2-436C-9F04-9DB03E07AB54}">
      <dgm:prSet/>
      <dgm:spPr/>
      <dgm:t>
        <a:bodyPr/>
        <a:lstStyle/>
        <a:p>
          <a:endParaRPr lang="en-US"/>
        </a:p>
      </dgm:t>
    </dgm:pt>
    <dgm:pt modelId="{00BB640D-5BB7-4F3A-896B-B2BA326CB2FC}">
      <dgm:prSet phldrT="[Text]"/>
      <dgm:spPr/>
      <dgm:t>
        <a:bodyPr/>
        <a:lstStyle/>
        <a:p>
          <a:r>
            <a:rPr lang="en-US" dirty="0"/>
            <a:t>ALTSA</a:t>
          </a:r>
        </a:p>
        <a:p>
          <a:r>
            <a:rPr lang="en-US" dirty="0"/>
            <a:t>(state $)</a:t>
          </a:r>
        </a:p>
      </dgm:t>
      <dgm:extLst>
        <a:ext uri="{E40237B7-FDA0-4F09-8148-C483321AD2D9}">
          <dgm14:cNvPr xmlns:dgm14="http://schemas.microsoft.com/office/drawing/2010/diagram" id="0" name="" title="Group B"/>
        </a:ext>
      </dgm:extLst>
    </dgm:pt>
    <dgm:pt modelId="{4597D818-6D11-4AC2-BFAD-8621DB5E5ADD}" type="parTrans" cxnId="{51125616-11B8-4BE9-A997-EF563071CECD}">
      <dgm:prSet/>
      <dgm:spPr/>
      <dgm:t>
        <a:bodyPr/>
        <a:lstStyle/>
        <a:p>
          <a:endParaRPr lang="en-US"/>
        </a:p>
      </dgm:t>
      <dgm:extLst>
        <a:ext uri="{E40237B7-FDA0-4F09-8148-C483321AD2D9}">
          <dgm14:cNvPr xmlns:dgm14="http://schemas.microsoft.com/office/drawing/2010/diagram" id="0" name="" title="Group B pointing to the task 1"/>
        </a:ext>
      </dgm:extLst>
    </dgm:pt>
    <dgm:pt modelId="{9E25FE7B-3B2C-4503-A94A-ADA51579DD87}" type="sibTrans" cxnId="{51125616-11B8-4BE9-A997-EF563071CECD}">
      <dgm:prSet/>
      <dgm:spPr/>
      <dgm:t>
        <a:bodyPr/>
        <a:lstStyle/>
        <a:p>
          <a:endParaRPr lang="en-US"/>
        </a:p>
      </dgm:t>
    </dgm:pt>
    <dgm:pt modelId="{70D9E217-76F6-46DE-9203-364EB5B5819B}">
      <dgm:prSet phldrT="[Text]"/>
      <dgm:spPr/>
      <dgm:t>
        <a:bodyPr/>
        <a:lstStyle/>
        <a:p>
          <a:r>
            <a:rPr lang="en-US" dirty="0"/>
            <a:t>Area Agency on Aging </a:t>
          </a:r>
        </a:p>
      </dgm:t>
      <dgm:extLst>
        <a:ext uri="{E40237B7-FDA0-4F09-8148-C483321AD2D9}">
          <dgm14:cNvPr xmlns:dgm14="http://schemas.microsoft.com/office/drawing/2010/diagram" id="0" name="" title="Group C"/>
        </a:ext>
      </dgm:extLst>
    </dgm:pt>
    <dgm:pt modelId="{727F31F3-DC16-422C-A2F6-FE8C55FB77E1}" type="parTrans" cxnId="{384BD716-1D85-4806-BE7E-7C19D197EC8C}">
      <dgm:prSet/>
      <dgm:spPr/>
      <dgm:t>
        <a:bodyPr/>
        <a:lstStyle/>
        <a:p>
          <a:endParaRPr lang="en-US"/>
        </a:p>
      </dgm:t>
      <dgm:extLst>
        <a:ext uri="{E40237B7-FDA0-4F09-8148-C483321AD2D9}">
          <dgm14:cNvPr xmlns:dgm14="http://schemas.microsoft.com/office/drawing/2010/diagram" id="0" name="" title="Group C pointing to the task 1"/>
        </a:ext>
      </dgm:extLst>
    </dgm:pt>
    <dgm:pt modelId="{46FBE39B-D349-4812-8DF6-C1750FAE63BA}" type="sibTrans" cxnId="{384BD716-1D85-4806-BE7E-7C19D197EC8C}">
      <dgm:prSet/>
      <dgm:spPr/>
      <dgm:t>
        <a:bodyPr/>
        <a:lstStyle/>
        <a:p>
          <a:endParaRPr lang="en-US"/>
        </a:p>
      </dgm:t>
    </dgm:pt>
    <dgm:pt modelId="{3033D6A9-ACA2-4FDB-AF1D-B73F1CF235B7}">
      <dgm:prSet custRadScaleRad="114425" custRadScaleInc="-977"/>
      <dgm:spPr/>
      <dgm:t>
        <a:bodyPr/>
        <a:lstStyle/>
        <a:p>
          <a:endParaRPr lang="en-US"/>
        </a:p>
      </dgm:t>
    </dgm:pt>
    <dgm:pt modelId="{7A24ED9A-4774-4848-B7C8-A1E282256E8A}" type="parTrans" cxnId="{2165FACE-D2B6-43B7-8F3A-89B691A6854E}">
      <dgm:prSet custAng="18490007" custLinFactY="-80717" custLinFactNeighborX="33049" custLinFactNeighborY="-100000"/>
      <dgm:spPr/>
      <dgm:t>
        <a:bodyPr/>
        <a:lstStyle/>
        <a:p>
          <a:endParaRPr lang="en-US"/>
        </a:p>
      </dgm:t>
    </dgm:pt>
    <dgm:pt modelId="{35922A73-87F5-4093-BB26-8B92468D5B94}" type="sibTrans" cxnId="{2165FACE-D2B6-43B7-8F3A-89B691A6854E}">
      <dgm:prSet/>
      <dgm:spPr/>
      <dgm:t>
        <a:bodyPr/>
        <a:lstStyle/>
        <a:p>
          <a:endParaRPr lang="en-US"/>
        </a:p>
      </dgm:t>
    </dgm:pt>
    <dgm:pt modelId="{2E22F53D-8872-4DD2-B5BB-FBF99A31F336}">
      <dgm:prSet custScaleX="102416" custRadScaleRad="107371" custRadScaleInc="-3967"/>
      <dgm:spPr/>
      <dgm:t>
        <a:bodyPr/>
        <a:lstStyle/>
        <a:p>
          <a:endParaRPr lang="en-US"/>
        </a:p>
      </dgm:t>
    </dgm:pt>
    <dgm:pt modelId="{083AE0EF-B0E6-4B85-B482-769957C9715B}" type="parTrans" cxnId="{8FFBFACF-32D6-4225-8C26-51E788D81C2E}">
      <dgm:prSet custAng="18048827" custScaleX="46082" custLinFactY="-197254" custLinFactNeighborX="-31139" custLinFactNeighborY="-200000"/>
      <dgm:spPr/>
      <dgm:t>
        <a:bodyPr/>
        <a:lstStyle/>
        <a:p>
          <a:endParaRPr lang="en-US"/>
        </a:p>
      </dgm:t>
    </dgm:pt>
    <dgm:pt modelId="{807FBCCA-F370-4690-A9CB-F96E1B4FB39A}" type="sibTrans" cxnId="{8FFBFACF-32D6-4225-8C26-51E788D81C2E}">
      <dgm:prSet/>
      <dgm:spPr/>
      <dgm:t>
        <a:bodyPr/>
        <a:lstStyle/>
        <a:p>
          <a:endParaRPr lang="en-US"/>
        </a:p>
      </dgm:t>
    </dgm:pt>
    <dgm:pt modelId="{2052FD81-5B7C-45E7-863F-0C43A4D0FF6F}">
      <dgm:prSet custScaleX="102416" custRadScaleRad="107371" custRadScaleInc="-3967"/>
      <dgm:spPr/>
      <dgm:t>
        <a:bodyPr/>
        <a:lstStyle/>
        <a:p>
          <a:endParaRPr lang="en-US"/>
        </a:p>
      </dgm:t>
    </dgm:pt>
    <dgm:pt modelId="{1F05E763-88B0-484F-BF27-F68A074957E4}" type="parTrans" cxnId="{C59528CB-AC2C-4F18-B160-FEBF3A967492}">
      <dgm:prSet custAng="18048827" custScaleX="46082" custLinFactY="-197254" custLinFactNeighborX="-31139" custLinFactNeighborY="-200000"/>
      <dgm:spPr/>
      <dgm:t>
        <a:bodyPr/>
        <a:lstStyle/>
        <a:p>
          <a:endParaRPr lang="en-US"/>
        </a:p>
      </dgm:t>
    </dgm:pt>
    <dgm:pt modelId="{107547E3-7B2A-490D-9D5A-75DBB9920A7A}" type="sibTrans" cxnId="{C59528CB-AC2C-4F18-B160-FEBF3A967492}">
      <dgm:prSet/>
      <dgm:spPr/>
      <dgm:t>
        <a:bodyPr/>
        <a:lstStyle/>
        <a:p>
          <a:endParaRPr lang="en-US"/>
        </a:p>
      </dgm:t>
    </dgm:pt>
    <dgm:pt modelId="{B1C9AA2E-60D6-4175-B6B8-018DBC5DAB42}">
      <dgm:prSet custScaleX="102416" custRadScaleRad="107371" custRadScaleInc="-3967"/>
      <dgm:spPr/>
      <dgm:t>
        <a:bodyPr/>
        <a:lstStyle/>
        <a:p>
          <a:endParaRPr lang="en-US"/>
        </a:p>
      </dgm:t>
    </dgm:pt>
    <dgm:pt modelId="{B0CB7328-CCD9-4136-9267-E126AC295D45}" type="parTrans" cxnId="{C792A703-0231-4944-8527-AE373FB3537C}">
      <dgm:prSet custAng="18048827" custScaleX="46082" custLinFactY="-197254" custLinFactNeighborX="-31139" custLinFactNeighborY="-200000"/>
      <dgm:spPr/>
      <dgm:t>
        <a:bodyPr/>
        <a:lstStyle/>
        <a:p>
          <a:endParaRPr lang="en-US"/>
        </a:p>
      </dgm:t>
    </dgm:pt>
    <dgm:pt modelId="{8952EC82-5C7E-4B08-9E1F-E0CE52E2249C}" type="sibTrans" cxnId="{C792A703-0231-4944-8527-AE373FB3537C}">
      <dgm:prSet/>
      <dgm:spPr/>
      <dgm:t>
        <a:bodyPr/>
        <a:lstStyle/>
        <a:p>
          <a:endParaRPr lang="en-US"/>
        </a:p>
      </dgm:t>
    </dgm:pt>
    <dgm:pt modelId="{5E419F04-3D00-4CA0-AED4-966593CF0A0A}" type="pres">
      <dgm:prSet presAssocID="{FDE0C96E-4F63-4F5B-BA63-CABD27326C2C}" presName="cycle" presStyleCnt="0">
        <dgm:presLayoutVars>
          <dgm:chMax val="1"/>
          <dgm:dir/>
          <dgm:animLvl val="ctr"/>
          <dgm:resizeHandles val="exact"/>
        </dgm:presLayoutVars>
      </dgm:prSet>
      <dgm:spPr/>
    </dgm:pt>
    <dgm:pt modelId="{3632CD18-4C73-43E8-8D0D-D15664F32C2E}" type="pres">
      <dgm:prSet presAssocID="{C8C9AC21-3FFA-4C9D-90AA-D6B660604937}" presName="centerShape" presStyleLbl="node0" presStyleIdx="0" presStyleCnt="1" custLinFactNeighborX="40132" custLinFactNeighborY="28432"/>
      <dgm:spPr/>
    </dgm:pt>
    <dgm:pt modelId="{1E3A3621-59C7-42A1-97A5-EC6ABE8BA2DF}" type="pres">
      <dgm:prSet presAssocID="{98650D56-9C43-4505-9DA1-4D3C821A1690}" presName="parTrans" presStyleLbl="bgSibTrans2D1" presStyleIdx="0" presStyleCnt="3" custAng="18048827" custScaleX="49719" custLinFactY="-125240" custLinFactNeighborX="-33927" custLinFactNeighborY="-200000"/>
      <dgm:spPr/>
    </dgm:pt>
    <dgm:pt modelId="{4F2E1842-6D3A-42B0-9888-E161EA49B4CD}" type="pres">
      <dgm:prSet presAssocID="{5AE9E325-3BE1-4E32-AB34-0F126D5FCDE5}" presName="node" presStyleLbl="node1" presStyleIdx="0" presStyleCnt="3" custScaleX="102416" custRadScaleRad="107371" custRadScaleInc="-3967">
        <dgm:presLayoutVars>
          <dgm:bulletEnabled val="1"/>
        </dgm:presLayoutVars>
      </dgm:prSet>
      <dgm:spPr/>
    </dgm:pt>
    <dgm:pt modelId="{C005A75D-3CA7-401C-9709-F3CF2987108E}" type="pres">
      <dgm:prSet presAssocID="{4597D818-6D11-4AC2-BFAD-8621DB5E5ADD}" presName="parTrans" presStyleLbl="bgSibTrans2D1" presStyleIdx="1" presStyleCnt="3" custAng="19413783" custScaleX="46996" custLinFactY="-81650" custLinFactNeighborX="20964" custLinFactNeighborY="-100000"/>
      <dgm:spPr/>
    </dgm:pt>
    <dgm:pt modelId="{FFB85016-4115-4059-B1FF-07AFB8C98554}" type="pres">
      <dgm:prSet presAssocID="{00BB640D-5BB7-4F3A-896B-B2BA326CB2FC}" presName="node" presStyleLbl="node1" presStyleIdx="1" presStyleCnt="3" custRadScaleRad="114425" custRadScaleInc="-977">
        <dgm:presLayoutVars>
          <dgm:bulletEnabled val="1"/>
        </dgm:presLayoutVars>
      </dgm:prSet>
      <dgm:spPr/>
    </dgm:pt>
    <dgm:pt modelId="{594B150D-709E-48D6-964B-F70CD13EAA1D}" type="pres">
      <dgm:prSet presAssocID="{727F31F3-DC16-422C-A2F6-FE8C55FB77E1}" presName="parTrans" presStyleLbl="bgSibTrans2D1" presStyleIdx="2" presStyleCnt="3" custLinFactNeighborX="-4608" custLinFactNeighborY="20232"/>
      <dgm:spPr/>
    </dgm:pt>
    <dgm:pt modelId="{8BC4E986-802D-40F7-91DB-DAE2BC54B845}" type="pres">
      <dgm:prSet presAssocID="{70D9E217-76F6-46DE-9203-364EB5B5819B}" presName="node" presStyleLbl="node1" presStyleIdx="2" presStyleCnt="3">
        <dgm:presLayoutVars>
          <dgm:bulletEnabled val="1"/>
        </dgm:presLayoutVars>
      </dgm:prSet>
      <dgm:spPr/>
    </dgm:pt>
  </dgm:ptLst>
  <dgm:cxnLst>
    <dgm:cxn modelId="{05E98F03-5CB2-436C-9F04-9DB03E07AB54}" srcId="{C8C9AC21-3FFA-4C9D-90AA-D6B660604937}" destId="{5AE9E325-3BE1-4E32-AB34-0F126D5FCDE5}" srcOrd="0" destOrd="0" parTransId="{98650D56-9C43-4505-9DA1-4D3C821A1690}" sibTransId="{9CCD223C-9B7D-4CFD-B1B8-F39EDEF707D5}"/>
    <dgm:cxn modelId="{C792A703-0231-4944-8527-AE373FB3537C}" srcId="{FDE0C96E-4F63-4F5B-BA63-CABD27326C2C}" destId="{B1C9AA2E-60D6-4175-B6B8-018DBC5DAB42}" srcOrd="4" destOrd="0" parTransId="{B0CB7328-CCD9-4136-9267-E126AC295D45}" sibTransId="{8952EC82-5C7E-4B08-9E1F-E0CE52E2249C}"/>
    <dgm:cxn modelId="{51125616-11B8-4BE9-A997-EF563071CECD}" srcId="{C8C9AC21-3FFA-4C9D-90AA-D6B660604937}" destId="{00BB640D-5BB7-4F3A-896B-B2BA326CB2FC}" srcOrd="1" destOrd="0" parTransId="{4597D818-6D11-4AC2-BFAD-8621DB5E5ADD}" sibTransId="{9E25FE7B-3B2C-4503-A94A-ADA51579DD87}"/>
    <dgm:cxn modelId="{384BD716-1D85-4806-BE7E-7C19D197EC8C}" srcId="{C8C9AC21-3FFA-4C9D-90AA-D6B660604937}" destId="{70D9E217-76F6-46DE-9203-364EB5B5819B}" srcOrd="2" destOrd="0" parTransId="{727F31F3-DC16-422C-A2F6-FE8C55FB77E1}" sibTransId="{46FBE39B-D349-4812-8DF6-C1750FAE63BA}"/>
    <dgm:cxn modelId="{063E871E-DA30-4A2B-A893-F1E719848C63}" type="presOf" srcId="{FDE0C96E-4F63-4F5B-BA63-CABD27326C2C}" destId="{5E419F04-3D00-4CA0-AED4-966593CF0A0A}" srcOrd="0" destOrd="0" presId="urn:microsoft.com/office/officeart/2005/8/layout/radial4"/>
    <dgm:cxn modelId="{A95E5543-DC48-41FC-81B6-03D7B69B223F}" type="presOf" srcId="{4597D818-6D11-4AC2-BFAD-8621DB5E5ADD}" destId="{C005A75D-3CA7-401C-9709-F3CF2987108E}" srcOrd="0" destOrd="0" presId="urn:microsoft.com/office/officeart/2005/8/layout/radial4"/>
    <dgm:cxn modelId="{8109B576-20E6-400A-A63D-7F0F12E37512}" type="presOf" srcId="{5AE9E325-3BE1-4E32-AB34-0F126D5FCDE5}" destId="{4F2E1842-6D3A-42B0-9888-E161EA49B4CD}" srcOrd="0" destOrd="0" presId="urn:microsoft.com/office/officeart/2005/8/layout/radial4"/>
    <dgm:cxn modelId="{20661E7E-8B0C-4136-BB75-817E9B74FFD4}" type="presOf" srcId="{C8C9AC21-3FFA-4C9D-90AA-D6B660604937}" destId="{3632CD18-4C73-43E8-8D0D-D15664F32C2E}" srcOrd="0" destOrd="0" presId="urn:microsoft.com/office/officeart/2005/8/layout/radial4"/>
    <dgm:cxn modelId="{791C1780-2287-4E8A-8740-8EAA9796846A}" type="presOf" srcId="{00BB640D-5BB7-4F3A-896B-B2BA326CB2FC}" destId="{FFB85016-4115-4059-B1FF-07AFB8C98554}" srcOrd="0" destOrd="0" presId="urn:microsoft.com/office/officeart/2005/8/layout/radial4"/>
    <dgm:cxn modelId="{2A30A081-217D-4D42-BC40-917F32AFAA27}" type="presOf" srcId="{70D9E217-76F6-46DE-9203-364EB5B5819B}" destId="{8BC4E986-802D-40F7-91DB-DAE2BC54B845}" srcOrd="0" destOrd="0" presId="urn:microsoft.com/office/officeart/2005/8/layout/radial4"/>
    <dgm:cxn modelId="{788774C9-1D6A-438F-BA0A-09F6EF807435}" srcId="{FDE0C96E-4F63-4F5B-BA63-CABD27326C2C}" destId="{C8C9AC21-3FFA-4C9D-90AA-D6B660604937}" srcOrd="0" destOrd="0" parTransId="{2D9F7C18-1DE0-424D-933E-FF03C10F3850}" sibTransId="{EF4780CA-D754-4AF4-8B5A-9F30634D6BA8}"/>
    <dgm:cxn modelId="{C59528CB-AC2C-4F18-B160-FEBF3A967492}" srcId="{FDE0C96E-4F63-4F5B-BA63-CABD27326C2C}" destId="{2052FD81-5B7C-45E7-863F-0C43A4D0FF6F}" srcOrd="3" destOrd="0" parTransId="{1F05E763-88B0-484F-BF27-F68A074957E4}" sibTransId="{107547E3-7B2A-490D-9D5A-75DBB9920A7A}"/>
    <dgm:cxn modelId="{2165FACE-D2B6-43B7-8F3A-89B691A6854E}" srcId="{FDE0C96E-4F63-4F5B-BA63-CABD27326C2C}" destId="{3033D6A9-ACA2-4FDB-AF1D-B73F1CF235B7}" srcOrd="1" destOrd="0" parTransId="{7A24ED9A-4774-4848-B7C8-A1E282256E8A}" sibTransId="{35922A73-87F5-4093-BB26-8B92468D5B94}"/>
    <dgm:cxn modelId="{8FFBFACF-32D6-4225-8C26-51E788D81C2E}" srcId="{FDE0C96E-4F63-4F5B-BA63-CABD27326C2C}" destId="{2E22F53D-8872-4DD2-B5BB-FBF99A31F336}" srcOrd="2" destOrd="0" parTransId="{083AE0EF-B0E6-4B85-B482-769957C9715B}" sibTransId="{807FBCCA-F370-4690-A9CB-F96E1B4FB39A}"/>
    <dgm:cxn modelId="{1D8D5BEA-08A0-4BB2-857E-EA832CCB508C}" type="presOf" srcId="{98650D56-9C43-4505-9DA1-4D3C821A1690}" destId="{1E3A3621-59C7-42A1-97A5-EC6ABE8BA2DF}" srcOrd="0" destOrd="0" presId="urn:microsoft.com/office/officeart/2005/8/layout/radial4"/>
    <dgm:cxn modelId="{0A6AF1EA-A240-4483-BB2F-538F3D5DCE72}" type="presOf" srcId="{727F31F3-DC16-422C-A2F6-FE8C55FB77E1}" destId="{594B150D-709E-48D6-964B-F70CD13EAA1D}" srcOrd="0" destOrd="0" presId="urn:microsoft.com/office/officeart/2005/8/layout/radial4"/>
    <dgm:cxn modelId="{E5F899D3-B2C7-449C-973F-5DC340CA8810}" type="presParOf" srcId="{5E419F04-3D00-4CA0-AED4-966593CF0A0A}" destId="{3632CD18-4C73-43E8-8D0D-D15664F32C2E}" srcOrd="0" destOrd="0" presId="urn:microsoft.com/office/officeart/2005/8/layout/radial4"/>
    <dgm:cxn modelId="{4D42CF8E-E36F-4294-92F4-762AF31795DD}" type="presParOf" srcId="{5E419F04-3D00-4CA0-AED4-966593CF0A0A}" destId="{1E3A3621-59C7-42A1-97A5-EC6ABE8BA2DF}" srcOrd="1" destOrd="0" presId="urn:microsoft.com/office/officeart/2005/8/layout/radial4"/>
    <dgm:cxn modelId="{CDA2C7BB-5E46-42E0-9544-E505665E4358}" type="presParOf" srcId="{5E419F04-3D00-4CA0-AED4-966593CF0A0A}" destId="{4F2E1842-6D3A-42B0-9888-E161EA49B4CD}" srcOrd="2" destOrd="0" presId="urn:microsoft.com/office/officeart/2005/8/layout/radial4"/>
    <dgm:cxn modelId="{8C0678D6-7B11-4D01-A448-AA97C373B001}" type="presParOf" srcId="{5E419F04-3D00-4CA0-AED4-966593CF0A0A}" destId="{C005A75D-3CA7-401C-9709-F3CF2987108E}" srcOrd="3" destOrd="0" presId="urn:microsoft.com/office/officeart/2005/8/layout/radial4"/>
    <dgm:cxn modelId="{AB00D2B9-2164-4BC9-AFAC-62E865BD2EA2}" type="presParOf" srcId="{5E419F04-3D00-4CA0-AED4-966593CF0A0A}" destId="{FFB85016-4115-4059-B1FF-07AFB8C98554}" srcOrd="4" destOrd="0" presId="urn:microsoft.com/office/officeart/2005/8/layout/radial4"/>
    <dgm:cxn modelId="{B0710EF8-0156-44C0-9304-AD78266F64FE}" type="presParOf" srcId="{5E419F04-3D00-4CA0-AED4-966593CF0A0A}" destId="{594B150D-709E-48D6-964B-F70CD13EAA1D}" srcOrd="5" destOrd="0" presId="urn:microsoft.com/office/officeart/2005/8/layout/radial4"/>
    <dgm:cxn modelId="{7062E14D-BBEA-47B2-AF33-05FF014A700A}" type="presParOf" srcId="{5E419F04-3D00-4CA0-AED4-966593CF0A0A}" destId="{8BC4E986-802D-40F7-91DB-DAE2BC54B845}"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91BE88-8AF0-4CB6-905D-4B58271BA721}" type="doc">
      <dgm:prSet loTypeId="urn:microsoft.com/office/officeart/2005/8/layout/cycle3" loCatId="cycle" qsTypeId="urn:microsoft.com/office/officeart/2005/8/quickstyle/simple1" qsCatId="simple" csTypeId="urn:microsoft.com/office/officeart/2005/8/colors/accent3_3" csCatId="accent3" phldr="1"/>
      <dgm:spPr/>
      <dgm:t>
        <a:bodyPr/>
        <a:lstStyle/>
        <a:p>
          <a:endParaRPr lang="en-US"/>
        </a:p>
      </dgm:t>
    </dgm:pt>
    <dgm:pt modelId="{DEC92872-A982-4C13-963B-2B241B8FD229}">
      <dgm:prSet phldrT="[Text]"/>
      <dgm:spPr/>
      <dgm:t>
        <a:bodyPr/>
        <a:lstStyle/>
        <a:p>
          <a:r>
            <a:rPr lang="en-US" dirty="0"/>
            <a:t>Connect &amp; Learn</a:t>
          </a:r>
        </a:p>
      </dgm:t>
    </dgm:pt>
    <dgm:pt modelId="{C4A7A2E5-4CD9-410F-8BE2-D3E45AAD93D9}" type="parTrans" cxnId="{EE8BBB03-9408-4101-97BD-9CAE700D4FF9}">
      <dgm:prSet/>
      <dgm:spPr/>
      <dgm:t>
        <a:bodyPr/>
        <a:lstStyle/>
        <a:p>
          <a:endParaRPr lang="en-US"/>
        </a:p>
      </dgm:t>
    </dgm:pt>
    <dgm:pt modelId="{D2898DEE-D45F-4F56-A80E-8C32937D4F1B}" type="sibTrans" cxnId="{EE8BBB03-9408-4101-97BD-9CAE700D4FF9}">
      <dgm:prSet/>
      <dgm:spPr/>
      <dgm:t>
        <a:bodyPr/>
        <a:lstStyle/>
        <a:p>
          <a:endParaRPr lang="en-US"/>
        </a:p>
      </dgm:t>
    </dgm:pt>
    <dgm:pt modelId="{B6572526-AE94-4827-9DF5-4D96722E800B}">
      <dgm:prSet phldrT="[Text]"/>
      <dgm:spPr/>
      <dgm:t>
        <a:bodyPr/>
        <a:lstStyle/>
        <a:p>
          <a:r>
            <a:rPr lang="en-US" dirty="0"/>
            <a:t>Assess the Needs</a:t>
          </a:r>
        </a:p>
      </dgm:t>
    </dgm:pt>
    <dgm:pt modelId="{D5E3BE9A-4ED0-43EA-B10D-493E2FEF8D0A}" type="parTrans" cxnId="{1F8B558D-BB4C-4F9F-806B-592BF8967D4A}">
      <dgm:prSet/>
      <dgm:spPr/>
      <dgm:t>
        <a:bodyPr/>
        <a:lstStyle/>
        <a:p>
          <a:endParaRPr lang="en-US"/>
        </a:p>
      </dgm:t>
    </dgm:pt>
    <dgm:pt modelId="{57D0E9D0-5ED3-4AC3-9A9C-1ABB2B162056}" type="sibTrans" cxnId="{1F8B558D-BB4C-4F9F-806B-592BF8967D4A}">
      <dgm:prSet/>
      <dgm:spPr/>
      <dgm:t>
        <a:bodyPr/>
        <a:lstStyle/>
        <a:p>
          <a:endParaRPr lang="en-US"/>
        </a:p>
      </dgm:t>
    </dgm:pt>
    <dgm:pt modelId="{35EC9E3B-87AE-4656-B054-4EC5FBFB866A}">
      <dgm:prSet phldrT="[Text]"/>
      <dgm:spPr/>
      <dgm:t>
        <a:bodyPr/>
        <a:lstStyle/>
        <a:p>
          <a:r>
            <a:rPr lang="en-US" dirty="0"/>
            <a:t>Develop Expertise</a:t>
          </a:r>
        </a:p>
      </dgm:t>
    </dgm:pt>
    <dgm:pt modelId="{C1369191-AB15-4AF9-8A4F-AD2D3C9674EE}" type="parTrans" cxnId="{9EAD6F75-E5CD-4993-81A0-D1706E7E52A7}">
      <dgm:prSet/>
      <dgm:spPr/>
      <dgm:t>
        <a:bodyPr/>
        <a:lstStyle/>
        <a:p>
          <a:endParaRPr lang="en-US"/>
        </a:p>
      </dgm:t>
    </dgm:pt>
    <dgm:pt modelId="{4819F37F-8146-4E3B-AE95-E65AA10310EE}" type="sibTrans" cxnId="{9EAD6F75-E5CD-4993-81A0-D1706E7E52A7}">
      <dgm:prSet/>
      <dgm:spPr/>
      <dgm:t>
        <a:bodyPr/>
        <a:lstStyle/>
        <a:p>
          <a:endParaRPr lang="en-US"/>
        </a:p>
      </dgm:t>
    </dgm:pt>
    <dgm:pt modelId="{B4E2A2CF-955C-40AD-9335-0471FD7233BC}">
      <dgm:prSet phldrT="[Text]"/>
      <dgm:spPr/>
      <dgm:t>
        <a:bodyPr/>
        <a:lstStyle/>
        <a:p>
          <a:r>
            <a:rPr lang="en-US" dirty="0"/>
            <a:t>Create Culturally Responsive Services</a:t>
          </a:r>
        </a:p>
      </dgm:t>
    </dgm:pt>
    <dgm:pt modelId="{FF299355-5F9E-4AB3-B5C9-0DABCB6F51C5}" type="parTrans" cxnId="{F5DCD770-5FF8-4AD8-B9B3-C1B48B696DA8}">
      <dgm:prSet/>
      <dgm:spPr/>
      <dgm:t>
        <a:bodyPr/>
        <a:lstStyle/>
        <a:p>
          <a:endParaRPr lang="en-US"/>
        </a:p>
      </dgm:t>
    </dgm:pt>
    <dgm:pt modelId="{5BCCF5C1-46E7-4F57-9A50-6F280466A3DC}" type="sibTrans" cxnId="{F5DCD770-5FF8-4AD8-B9B3-C1B48B696DA8}">
      <dgm:prSet/>
      <dgm:spPr/>
      <dgm:t>
        <a:bodyPr/>
        <a:lstStyle/>
        <a:p>
          <a:endParaRPr lang="en-US"/>
        </a:p>
      </dgm:t>
    </dgm:pt>
    <dgm:pt modelId="{CD595078-0819-4677-B652-6616614C609A}">
      <dgm:prSet phldrT="[Text]"/>
      <dgm:spPr/>
      <dgm:t>
        <a:bodyPr/>
        <a:lstStyle/>
        <a:p>
          <a:r>
            <a:rPr lang="en-US" dirty="0"/>
            <a:t>Build Relationships &amp; Referral Process</a:t>
          </a:r>
        </a:p>
      </dgm:t>
    </dgm:pt>
    <dgm:pt modelId="{BC8FD838-56E8-4D8A-9EB9-C66C132E4BF0}" type="parTrans" cxnId="{03FA91E1-677D-43BA-A9C1-DEA3D0F080D0}">
      <dgm:prSet/>
      <dgm:spPr/>
      <dgm:t>
        <a:bodyPr/>
        <a:lstStyle/>
        <a:p>
          <a:endParaRPr lang="en-US"/>
        </a:p>
      </dgm:t>
    </dgm:pt>
    <dgm:pt modelId="{2748A9F7-3305-4D40-BF71-BAEF36733E29}" type="sibTrans" cxnId="{03FA91E1-677D-43BA-A9C1-DEA3D0F080D0}">
      <dgm:prSet/>
      <dgm:spPr/>
      <dgm:t>
        <a:bodyPr/>
        <a:lstStyle/>
        <a:p>
          <a:endParaRPr lang="en-US"/>
        </a:p>
      </dgm:t>
    </dgm:pt>
    <dgm:pt modelId="{4AD46E44-68BB-4F27-AD57-FA64892AB2BF}" type="pres">
      <dgm:prSet presAssocID="{3C91BE88-8AF0-4CB6-905D-4B58271BA721}" presName="Name0" presStyleCnt="0">
        <dgm:presLayoutVars>
          <dgm:dir/>
          <dgm:resizeHandles val="exact"/>
        </dgm:presLayoutVars>
      </dgm:prSet>
      <dgm:spPr/>
    </dgm:pt>
    <dgm:pt modelId="{7F0FE2D5-E51E-415A-8707-6B3052C6DA88}" type="pres">
      <dgm:prSet presAssocID="{3C91BE88-8AF0-4CB6-905D-4B58271BA721}" presName="cycle" presStyleCnt="0"/>
      <dgm:spPr/>
    </dgm:pt>
    <dgm:pt modelId="{61EE8E92-9F3A-4101-989D-A10A11E52534}" type="pres">
      <dgm:prSet presAssocID="{DEC92872-A982-4C13-963B-2B241B8FD229}" presName="nodeFirstNode" presStyleLbl="node1" presStyleIdx="0" presStyleCnt="5">
        <dgm:presLayoutVars>
          <dgm:bulletEnabled val="1"/>
        </dgm:presLayoutVars>
      </dgm:prSet>
      <dgm:spPr/>
    </dgm:pt>
    <dgm:pt modelId="{B0090545-76AC-4A73-9F69-ECBBD16FE7C7}" type="pres">
      <dgm:prSet presAssocID="{D2898DEE-D45F-4F56-A80E-8C32937D4F1B}" presName="sibTransFirstNode" presStyleLbl="bgShp" presStyleIdx="0" presStyleCnt="1"/>
      <dgm:spPr/>
    </dgm:pt>
    <dgm:pt modelId="{AECFB74B-9457-49D6-9B76-21A6D330CB7D}" type="pres">
      <dgm:prSet presAssocID="{B6572526-AE94-4827-9DF5-4D96722E800B}" presName="nodeFollowingNodes" presStyleLbl="node1" presStyleIdx="1" presStyleCnt="5">
        <dgm:presLayoutVars>
          <dgm:bulletEnabled val="1"/>
        </dgm:presLayoutVars>
      </dgm:prSet>
      <dgm:spPr/>
    </dgm:pt>
    <dgm:pt modelId="{D67C1FC2-4A82-4CAC-B715-4E6186197C26}" type="pres">
      <dgm:prSet presAssocID="{35EC9E3B-87AE-4656-B054-4EC5FBFB866A}" presName="nodeFollowingNodes" presStyleLbl="node1" presStyleIdx="2" presStyleCnt="5">
        <dgm:presLayoutVars>
          <dgm:bulletEnabled val="1"/>
        </dgm:presLayoutVars>
      </dgm:prSet>
      <dgm:spPr/>
    </dgm:pt>
    <dgm:pt modelId="{386E39F7-B5DD-4B29-AB31-A86C0131382A}" type="pres">
      <dgm:prSet presAssocID="{B4E2A2CF-955C-40AD-9335-0471FD7233BC}" presName="nodeFollowingNodes" presStyleLbl="node1" presStyleIdx="3" presStyleCnt="5">
        <dgm:presLayoutVars>
          <dgm:bulletEnabled val="1"/>
        </dgm:presLayoutVars>
      </dgm:prSet>
      <dgm:spPr/>
    </dgm:pt>
    <dgm:pt modelId="{BEB104D3-89CD-416C-AE7B-D206E038BB25}" type="pres">
      <dgm:prSet presAssocID="{CD595078-0819-4677-B652-6616614C609A}" presName="nodeFollowingNodes" presStyleLbl="node1" presStyleIdx="4" presStyleCnt="5">
        <dgm:presLayoutVars>
          <dgm:bulletEnabled val="1"/>
        </dgm:presLayoutVars>
      </dgm:prSet>
      <dgm:spPr/>
    </dgm:pt>
  </dgm:ptLst>
  <dgm:cxnLst>
    <dgm:cxn modelId="{EE8BBB03-9408-4101-97BD-9CAE700D4FF9}" srcId="{3C91BE88-8AF0-4CB6-905D-4B58271BA721}" destId="{DEC92872-A982-4C13-963B-2B241B8FD229}" srcOrd="0" destOrd="0" parTransId="{C4A7A2E5-4CD9-410F-8BE2-D3E45AAD93D9}" sibTransId="{D2898DEE-D45F-4F56-A80E-8C32937D4F1B}"/>
    <dgm:cxn modelId="{40230D33-3C9C-45CA-989D-1892BA8C046F}" type="presOf" srcId="{DEC92872-A982-4C13-963B-2B241B8FD229}" destId="{61EE8E92-9F3A-4101-989D-A10A11E52534}" srcOrd="0" destOrd="0" presId="urn:microsoft.com/office/officeart/2005/8/layout/cycle3"/>
    <dgm:cxn modelId="{F5DCD770-5FF8-4AD8-B9B3-C1B48B696DA8}" srcId="{3C91BE88-8AF0-4CB6-905D-4B58271BA721}" destId="{B4E2A2CF-955C-40AD-9335-0471FD7233BC}" srcOrd="3" destOrd="0" parTransId="{FF299355-5F9E-4AB3-B5C9-0DABCB6F51C5}" sibTransId="{5BCCF5C1-46E7-4F57-9A50-6F280466A3DC}"/>
    <dgm:cxn modelId="{96F84052-46D2-4AA2-A520-54C43CE7C1E0}" type="presOf" srcId="{D2898DEE-D45F-4F56-A80E-8C32937D4F1B}" destId="{B0090545-76AC-4A73-9F69-ECBBD16FE7C7}" srcOrd="0" destOrd="0" presId="urn:microsoft.com/office/officeart/2005/8/layout/cycle3"/>
    <dgm:cxn modelId="{9EAD6F75-E5CD-4993-81A0-D1706E7E52A7}" srcId="{3C91BE88-8AF0-4CB6-905D-4B58271BA721}" destId="{35EC9E3B-87AE-4656-B054-4EC5FBFB866A}" srcOrd="2" destOrd="0" parTransId="{C1369191-AB15-4AF9-8A4F-AD2D3C9674EE}" sibTransId="{4819F37F-8146-4E3B-AE95-E65AA10310EE}"/>
    <dgm:cxn modelId="{1F8B558D-BB4C-4F9F-806B-592BF8967D4A}" srcId="{3C91BE88-8AF0-4CB6-905D-4B58271BA721}" destId="{B6572526-AE94-4827-9DF5-4D96722E800B}" srcOrd="1" destOrd="0" parTransId="{D5E3BE9A-4ED0-43EA-B10D-493E2FEF8D0A}" sibTransId="{57D0E9D0-5ED3-4AC3-9A9C-1ABB2B162056}"/>
    <dgm:cxn modelId="{053490BD-653F-4B13-BDD6-7D79FD6C1906}" type="presOf" srcId="{3C91BE88-8AF0-4CB6-905D-4B58271BA721}" destId="{4AD46E44-68BB-4F27-AD57-FA64892AB2BF}" srcOrd="0" destOrd="0" presId="urn:microsoft.com/office/officeart/2005/8/layout/cycle3"/>
    <dgm:cxn modelId="{768A65D7-9D8B-40D8-99BE-AF745AFB9B95}" type="presOf" srcId="{35EC9E3B-87AE-4656-B054-4EC5FBFB866A}" destId="{D67C1FC2-4A82-4CAC-B715-4E6186197C26}" srcOrd="0" destOrd="0" presId="urn:microsoft.com/office/officeart/2005/8/layout/cycle3"/>
    <dgm:cxn modelId="{03FA91E1-677D-43BA-A9C1-DEA3D0F080D0}" srcId="{3C91BE88-8AF0-4CB6-905D-4B58271BA721}" destId="{CD595078-0819-4677-B652-6616614C609A}" srcOrd="4" destOrd="0" parTransId="{BC8FD838-56E8-4D8A-9EB9-C66C132E4BF0}" sibTransId="{2748A9F7-3305-4D40-BF71-BAEF36733E29}"/>
    <dgm:cxn modelId="{A0A1D4F0-B7C6-4C57-8BDE-68B93E4FC72E}" type="presOf" srcId="{B4E2A2CF-955C-40AD-9335-0471FD7233BC}" destId="{386E39F7-B5DD-4B29-AB31-A86C0131382A}" srcOrd="0" destOrd="0" presId="urn:microsoft.com/office/officeart/2005/8/layout/cycle3"/>
    <dgm:cxn modelId="{570530F9-9997-4746-953D-ACF4B361AF0E}" type="presOf" srcId="{B6572526-AE94-4827-9DF5-4D96722E800B}" destId="{AECFB74B-9457-49D6-9B76-21A6D330CB7D}" srcOrd="0" destOrd="0" presId="urn:microsoft.com/office/officeart/2005/8/layout/cycle3"/>
    <dgm:cxn modelId="{AB5C85FC-44CA-440A-824D-E5034E9F3E42}" type="presOf" srcId="{CD595078-0819-4677-B652-6616614C609A}" destId="{BEB104D3-89CD-416C-AE7B-D206E038BB25}" srcOrd="0" destOrd="0" presId="urn:microsoft.com/office/officeart/2005/8/layout/cycle3"/>
    <dgm:cxn modelId="{2F15D7B2-F06C-485A-A487-433740490722}" type="presParOf" srcId="{4AD46E44-68BB-4F27-AD57-FA64892AB2BF}" destId="{7F0FE2D5-E51E-415A-8707-6B3052C6DA88}" srcOrd="0" destOrd="0" presId="urn:microsoft.com/office/officeart/2005/8/layout/cycle3"/>
    <dgm:cxn modelId="{D70221FA-8B12-441F-B5C1-C7510332A5F5}" type="presParOf" srcId="{7F0FE2D5-E51E-415A-8707-6B3052C6DA88}" destId="{61EE8E92-9F3A-4101-989D-A10A11E52534}" srcOrd="0" destOrd="0" presId="urn:microsoft.com/office/officeart/2005/8/layout/cycle3"/>
    <dgm:cxn modelId="{57260EE6-0535-4270-9028-2BAA7B616E4A}" type="presParOf" srcId="{7F0FE2D5-E51E-415A-8707-6B3052C6DA88}" destId="{B0090545-76AC-4A73-9F69-ECBBD16FE7C7}" srcOrd="1" destOrd="0" presId="urn:microsoft.com/office/officeart/2005/8/layout/cycle3"/>
    <dgm:cxn modelId="{46F54894-0D8D-4637-8F67-95E16DA5271D}" type="presParOf" srcId="{7F0FE2D5-E51E-415A-8707-6B3052C6DA88}" destId="{AECFB74B-9457-49D6-9B76-21A6D330CB7D}" srcOrd="2" destOrd="0" presId="urn:microsoft.com/office/officeart/2005/8/layout/cycle3"/>
    <dgm:cxn modelId="{8E62E8A0-6299-47F5-BE0F-E935D0226F16}" type="presParOf" srcId="{7F0FE2D5-E51E-415A-8707-6B3052C6DA88}" destId="{D67C1FC2-4A82-4CAC-B715-4E6186197C26}" srcOrd="3" destOrd="0" presId="urn:microsoft.com/office/officeart/2005/8/layout/cycle3"/>
    <dgm:cxn modelId="{65BCC542-A1C0-4864-BC15-0C1D30100072}" type="presParOf" srcId="{7F0FE2D5-E51E-415A-8707-6B3052C6DA88}" destId="{386E39F7-B5DD-4B29-AB31-A86C0131382A}" srcOrd="4" destOrd="0" presId="urn:microsoft.com/office/officeart/2005/8/layout/cycle3"/>
    <dgm:cxn modelId="{C00F54D3-F1A5-4095-9BFB-DD77E764F0B4}" type="presParOf" srcId="{7F0FE2D5-E51E-415A-8707-6B3052C6DA88}" destId="{BEB104D3-89CD-416C-AE7B-D206E038BB2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1A976-A091-4426-93D0-1C30CE511B69}">
      <dsp:nvSpPr>
        <dsp:cNvPr id="0" name=""/>
        <dsp:cNvSpPr/>
      </dsp:nvSpPr>
      <dsp:spPr>
        <a:xfrm>
          <a:off x="370805" y="207211"/>
          <a:ext cx="4906186" cy="1533183"/>
        </a:xfrm>
        <a:prstGeom prst="rect">
          <a:avLst/>
        </a:prstGeom>
        <a:solidFill>
          <a:schemeClr val="lt1">
            <a:alpha val="40000"/>
            <a:hueOff val="0"/>
            <a:satOff val="0"/>
            <a:lumOff val="0"/>
            <a:alphaOff val="0"/>
          </a:schemeClr>
        </a:solidFill>
        <a:ln w="635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8476"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i="0" u="none" kern="1200">
              <a:solidFill>
                <a:srgbClr val="105F53"/>
              </a:solidFill>
            </a:rPr>
            <a:t>Learning Collaboratives and Information Dissemination</a:t>
          </a:r>
          <a:endParaRPr lang="en-US" sz="2000" kern="1200">
            <a:solidFill>
              <a:srgbClr val="105F53"/>
            </a:solidFill>
          </a:endParaRPr>
        </a:p>
        <a:p>
          <a:pPr marL="171450" lvl="1" indent="-171450" algn="l" defTabSz="800100">
            <a:lnSpc>
              <a:spcPct val="100000"/>
            </a:lnSpc>
            <a:spcBef>
              <a:spcPct val="0"/>
            </a:spcBef>
            <a:spcAft>
              <a:spcPct val="15000"/>
            </a:spcAft>
            <a:buNone/>
          </a:pPr>
          <a:r>
            <a:rPr lang="en-US" sz="1800" b="0" i="0" u="none" kern="1200"/>
            <a:t>	The Network hosts </a:t>
          </a:r>
          <a:r>
            <a:rPr lang="en-US" sz="1800" b="0" i="0" u="none" kern="1200">
              <a:hlinkClick xmlns:r="http://schemas.openxmlformats.org/officeDocument/2006/relationships" r:id="rId1"/>
            </a:rPr>
            <a:t>webinars</a:t>
          </a:r>
          <a:r>
            <a:rPr lang="en-US" sz="1800" b="0" i="0" u="none" kern="1200"/>
            <a:t> and facilitates learning collaboratives.</a:t>
          </a:r>
        </a:p>
      </dsp:txBody>
      <dsp:txXfrm>
        <a:off x="370805" y="207211"/>
        <a:ext cx="4906186" cy="1533183"/>
      </dsp:txXfrm>
    </dsp:sp>
    <dsp:sp modelId="{9D69D920-5035-45C7-A1B7-C26B477C6DEA}">
      <dsp:nvSpPr>
        <dsp:cNvPr id="0" name=""/>
        <dsp:cNvSpPr/>
      </dsp:nvSpPr>
      <dsp:spPr>
        <a:xfrm>
          <a:off x="35656" y="392212"/>
          <a:ext cx="1330770" cy="117256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007559-E1F4-421A-B5E4-CEA16ADDB6F9}">
      <dsp:nvSpPr>
        <dsp:cNvPr id="0" name=""/>
        <dsp:cNvSpPr/>
      </dsp:nvSpPr>
      <dsp:spPr>
        <a:xfrm>
          <a:off x="5835328" y="207529"/>
          <a:ext cx="4906186" cy="1533183"/>
        </a:xfrm>
        <a:prstGeom prst="rect">
          <a:avLst/>
        </a:prstGeom>
        <a:solidFill>
          <a:schemeClr val="lt1">
            <a:alpha val="40000"/>
            <a:hueOff val="0"/>
            <a:satOff val="0"/>
            <a:lumOff val="0"/>
            <a:alphaOff val="0"/>
          </a:schemeClr>
        </a:solidFill>
        <a:ln w="6350" cap="flat" cmpd="sng" algn="ctr">
          <a:solidFill>
            <a:schemeClr val="accent5"/>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8476"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i="0" u="none" kern="1200">
              <a:solidFill>
                <a:srgbClr val="54184F"/>
              </a:solidFill>
            </a:rPr>
            <a:t>Individual Assistance</a:t>
          </a:r>
          <a:endParaRPr lang="en-US" sz="2000" kern="1200">
            <a:solidFill>
              <a:srgbClr val="54184F"/>
            </a:solidFill>
          </a:endParaRPr>
        </a:p>
        <a:p>
          <a:pPr marL="171450" lvl="1" indent="-171450" algn="l" defTabSz="800100">
            <a:lnSpc>
              <a:spcPct val="100000"/>
            </a:lnSpc>
            <a:spcBef>
              <a:spcPct val="0"/>
            </a:spcBef>
            <a:spcAft>
              <a:spcPct val="15000"/>
            </a:spcAft>
            <a:buNone/>
          </a:pPr>
          <a:r>
            <a:rPr lang="en-US" sz="1800" b="0" i="0" u="none" kern="1200"/>
            <a:t>	We respond to </a:t>
          </a:r>
          <a:r>
            <a:rPr lang="en-US" sz="1800" b="0" i="0" u="none" kern="1200">
              <a:hlinkClick xmlns:r="http://schemas.openxmlformats.org/officeDocument/2006/relationships" r:id="rId3"/>
            </a:rPr>
            <a:t>individual requests for help</a:t>
          </a:r>
          <a:r>
            <a:rPr lang="en-US" sz="1800" b="0" i="0" u="none" kern="1200"/>
            <a:t> from government agencies, and nonprofit organizations.</a:t>
          </a:r>
        </a:p>
      </dsp:txBody>
      <dsp:txXfrm>
        <a:off x="5835328" y="207529"/>
        <a:ext cx="4906186" cy="1533183"/>
      </dsp:txXfrm>
    </dsp:sp>
    <dsp:sp modelId="{C6AC4955-F14B-485F-B71F-4E58DA5917E2}">
      <dsp:nvSpPr>
        <dsp:cNvPr id="0" name=""/>
        <dsp:cNvSpPr/>
      </dsp:nvSpPr>
      <dsp:spPr>
        <a:xfrm>
          <a:off x="5497598" y="371030"/>
          <a:ext cx="1339839" cy="117383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55D3E-4B42-4832-AB3D-C6E67810A631}">
      <dsp:nvSpPr>
        <dsp:cNvPr id="0" name=""/>
        <dsp:cNvSpPr/>
      </dsp:nvSpPr>
      <dsp:spPr>
        <a:xfrm>
          <a:off x="319043" y="1918024"/>
          <a:ext cx="4945239" cy="2529016"/>
        </a:xfrm>
        <a:prstGeom prst="rect">
          <a:avLst/>
        </a:prstGeom>
        <a:solidFill>
          <a:schemeClr val="lt1">
            <a:alpha val="40000"/>
            <a:hueOff val="0"/>
            <a:satOff val="0"/>
            <a:lumOff val="0"/>
            <a:alphaOff val="0"/>
          </a:schemeClr>
        </a:solidFill>
        <a:ln w="635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8476"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i="0" u="none" kern="1200">
              <a:solidFill>
                <a:srgbClr val="1A3575"/>
              </a:solidFill>
            </a:rPr>
            <a:t>Targeted, Specialized Support</a:t>
          </a:r>
          <a:endParaRPr lang="en-US" sz="2000" kern="1200">
            <a:solidFill>
              <a:srgbClr val="1A3575"/>
            </a:solidFill>
          </a:endParaRPr>
        </a:p>
        <a:p>
          <a:pPr marL="171450" lvl="1" indent="-171450" algn="l" defTabSz="800100">
            <a:lnSpc>
              <a:spcPct val="100000"/>
            </a:lnSpc>
            <a:spcBef>
              <a:spcPct val="0"/>
            </a:spcBef>
            <a:spcAft>
              <a:spcPct val="15000"/>
            </a:spcAft>
            <a:buNone/>
          </a:pPr>
          <a:r>
            <a:rPr lang="en-US" sz="1800" b="0" i="0" u="none" kern="1200"/>
            <a:t>	For jurisdictions that want and are ready for a larger investment of effort, the Network will help optimize their collaborative approaches and improve their services. Solutions will be replicable for others.</a:t>
          </a:r>
        </a:p>
      </dsp:txBody>
      <dsp:txXfrm>
        <a:off x="319043" y="1918024"/>
        <a:ext cx="4945239" cy="2529016"/>
      </dsp:txXfrm>
    </dsp:sp>
    <dsp:sp modelId="{85A88410-B412-47B5-8D84-B5BD3454AD3E}">
      <dsp:nvSpPr>
        <dsp:cNvPr id="0" name=""/>
        <dsp:cNvSpPr/>
      </dsp:nvSpPr>
      <dsp:spPr>
        <a:xfrm>
          <a:off x="2943" y="2412485"/>
          <a:ext cx="1335632" cy="117383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272DC6-038D-4DE4-86ED-35559BE51F54}">
      <dsp:nvSpPr>
        <dsp:cNvPr id="0" name=""/>
        <dsp:cNvSpPr/>
      </dsp:nvSpPr>
      <dsp:spPr>
        <a:xfrm>
          <a:off x="5771037" y="1916176"/>
          <a:ext cx="5005143" cy="25327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38476" tIns="76200" rIns="76200" bIns="76200" numCol="1" spcCol="1270" anchor="t" anchorCtr="0">
          <a:noAutofit/>
        </a:bodyPr>
        <a:lstStyle/>
        <a:p>
          <a:pPr marL="0" lvl="0" indent="0" algn="l" defTabSz="889000">
            <a:lnSpc>
              <a:spcPct val="100000"/>
            </a:lnSpc>
            <a:spcBef>
              <a:spcPct val="0"/>
            </a:spcBef>
            <a:spcAft>
              <a:spcPct val="35000"/>
            </a:spcAft>
            <a:buNone/>
          </a:pPr>
          <a:r>
            <a:rPr lang="en-US" sz="2000" b="1" kern="1200">
              <a:solidFill>
                <a:srgbClr val="AD3057"/>
              </a:solidFill>
            </a:rPr>
            <a:t>A Centralized Hub</a:t>
          </a:r>
        </a:p>
        <a:p>
          <a:pPr marL="171450" lvl="1" indent="-171450" algn="l" defTabSz="800100">
            <a:lnSpc>
              <a:spcPct val="100000"/>
            </a:lnSpc>
            <a:spcBef>
              <a:spcPct val="0"/>
            </a:spcBef>
            <a:spcAft>
              <a:spcPct val="15000"/>
            </a:spcAft>
            <a:buNone/>
          </a:pPr>
          <a:r>
            <a:rPr lang="en-US" sz="1800" kern="1200" dirty="0"/>
            <a:t>	The Network is elevating exemplary kinship/grandfamily practices and programs from around the country on its website at </a:t>
          </a:r>
          <a:r>
            <a:rPr lang="en-US" sz="1800" kern="1200" dirty="0">
              <a:hlinkClick xmlns:r="http://schemas.openxmlformats.org/officeDocument/2006/relationships" r:id="rId6"/>
            </a:rPr>
            <a:t>www.GKSNetwork.org</a:t>
          </a:r>
          <a:r>
            <a:rPr lang="en-US" sz="1800" kern="1200" dirty="0"/>
            <a:t>.</a:t>
          </a:r>
        </a:p>
      </dsp:txBody>
      <dsp:txXfrm>
        <a:off x="5771037" y="1916176"/>
        <a:ext cx="5005143" cy="2532711"/>
      </dsp:txXfrm>
    </dsp:sp>
    <dsp:sp modelId="{0A0752A1-2AA3-44F1-ADAE-8AB0C75A3A97}">
      <dsp:nvSpPr>
        <dsp:cNvPr id="0" name=""/>
        <dsp:cNvSpPr/>
      </dsp:nvSpPr>
      <dsp:spPr>
        <a:xfrm>
          <a:off x="5484889" y="2412485"/>
          <a:ext cx="1335632" cy="1173832"/>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EE574-FD53-41D7-97A8-84C6EEE3F046}">
      <dsp:nvSpPr>
        <dsp:cNvPr id="0" name=""/>
        <dsp:cNvSpPr/>
      </dsp:nvSpPr>
      <dsp:spPr>
        <a:xfrm>
          <a:off x="0" y="565"/>
          <a:ext cx="512265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48603-A9BF-4F8C-A7E4-F633C36A5059}">
      <dsp:nvSpPr>
        <dsp:cNvPr id="0" name=""/>
        <dsp:cNvSpPr/>
      </dsp:nvSpPr>
      <dsp:spPr>
        <a:xfrm>
          <a:off x="0" y="565"/>
          <a:ext cx="5122652" cy="925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Support kinship families caring for their children – safety, stability, permanency</a:t>
          </a:r>
        </a:p>
      </dsp:txBody>
      <dsp:txXfrm>
        <a:off x="0" y="565"/>
        <a:ext cx="5122652" cy="925820"/>
      </dsp:txXfrm>
    </dsp:sp>
    <dsp:sp modelId="{CF85476B-F22F-4CA3-82EB-970EDA316EFF}">
      <dsp:nvSpPr>
        <dsp:cNvPr id="0" name=""/>
        <dsp:cNvSpPr/>
      </dsp:nvSpPr>
      <dsp:spPr>
        <a:xfrm>
          <a:off x="0" y="926385"/>
          <a:ext cx="512265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F28BF-BBC0-45DE-88AF-3D7A51448404}">
      <dsp:nvSpPr>
        <dsp:cNvPr id="0" name=""/>
        <dsp:cNvSpPr/>
      </dsp:nvSpPr>
      <dsp:spPr>
        <a:xfrm>
          <a:off x="0" y="926385"/>
          <a:ext cx="5122652" cy="925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Build community capacity to link families with community resources</a:t>
          </a:r>
        </a:p>
      </dsp:txBody>
      <dsp:txXfrm>
        <a:off x="0" y="926385"/>
        <a:ext cx="5122652" cy="925820"/>
      </dsp:txXfrm>
    </dsp:sp>
    <dsp:sp modelId="{983CC9F0-A14A-4BB4-9B7E-347D1C62FDF2}">
      <dsp:nvSpPr>
        <dsp:cNvPr id="0" name=""/>
        <dsp:cNvSpPr/>
      </dsp:nvSpPr>
      <dsp:spPr>
        <a:xfrm>
          <a:off x="0" y="1852206"/>
          <a:ext cx="512265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287F4-724A-4B49-BB1E-B51D5D3E1B2B}">
      <dsp:nvSpPr>
        <dsp:cNvPr id="0" name=""/>
        <dsp:cNvSpPr/>
      </dsp:nvSpPr>
      <dsp:spPr>
        <a:xfrm>
          <a:off x="0" y="1852206"/>
          <a:ext cx="5122652" cy="925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Bring together states / jurisdictions / tribes that have yet to stand up a Kinship Navigator model to agree on common programs elements</a:t>
          </a:r>
        </a:p>
      </dsp:txBody>
      <dsp:txXfrm>
        <a:off x="0" y="1852206"/>
        <a:ext cx="5122652" cy="925820"/>
      </dsp:txXfrm>
    </dsp:sp>
    <dsp:sp modelId="{D153C493-EADC-4478-9F12-4CD479C7528F}">
      <dsp:nvSpPr>
        <dsp:cNvPr id="0" name=""/>
        <dsp:cNvSpPr/>
      </dsp:nvSpPr>
      <dsp:spPr>
        <a:xfrm>
          <a:off x="0" y="2778026"/>
          <a:ext cx="512265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5D9EF-D0D1-41A0-BA3E-11FCF330B022}">
      <dsp:nvSpPr>
        <dsp:cNvPr id="0" name=""/>
        <dsp:cNvSpPr/>
      </dsp:nvSpPr>
      <dsp:spPr>
        <a:xfrm>
          <a:off x="0" y="2778026"/>
          <a:ext cx="5122652" cy="925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Ensure this common Kinship Navigator model meets federal requirements for KN programs (and lessons learned over time</a:t>
          </a:r>
        </a:p>
      </dsp:txBody>
      <dsp:txXfrm>
        <a:off x="0" y="2778026"/>
        <a:ext cx="5122652" cy="925820"/>
      </dsp:txXfrm>
    </dsp:sp>
    <dsp:sp modelId="{9768D983-C1D0-4C00-8C19-D9DBF2B93B53}">
      <dsp:nvSpPr>
        <dsp:cNvPr id="0" name=""/>
        <dsp:cNvSpPr/>
      </dsp:nvSpPr>
      <dsp:spPr>
        <a:xfrm>
          <a:off x="0" y="3703847"/>
          <a:ext cx="512265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69961-AAC9-4100-AAC3-2BA131182357}">
      <dsp:nvSpPr>
        <dsp:cNvPr id="0" name=""/>
        <dsp:cNvSpPr/>
      </dsp:nvSpPr>
      <dsp:spPr>
        <a:xfrm>
          <a:off x="0" y="3703847"/>
          <a:ext cx="5122652" cy="925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Ensure evaluations in the multiple sites meet the rigorous standards to </a:t>
          </a:r>
          <a:r>
            <a:rPr lang="en-US" sz="1400" u="sng" kern="1200" dirty="0"/>
            <a:t>build evidence </a:t>
          </a:r>
          <a:r>
            <a:rPr lang="en-US" sz="1400" kern="1200" dirty="0"/>
            <a:t>so it can be positively rated by the Family First Clearinghouse, and be eligible for ongoing, future entitlement funding and reimbursements</a:t>
          </a:r>
        </a:p>
      </dsp:txBody>
      <dsp:txXfrm>
        <a:off x="0" y="3703847"/>
        <a:ext cx="5122652" cy="925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C6A4B-A2D4-496E-B325-922FD140767E}">
      <dsp:nvSpPr>
        <dsp:cNvPr id="0" name=""/>
        <dsp:cNvSpPr/>
      </dsp:nvSpPr>
      <dsp:spPr>
        <a:xfrm>
          <a:off x="0" y="521"/>
          <a:ext cx="4625882"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2E0A830-D808-4825-9DDA-7223EB3400CF}">
      <dsp:nvSpPr>
        <dsp:cNvPr id="0" name=""/>
        <dsp:cNvSpPr/>
      </dsp:nvSpPr>
      <dsp:spPr>
        <a:xfrm>
          <a:off x="0" y="521"/>
          <a:ext cx="4625882" cy="85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Child Safety</a:t>
          </a:r>
        </a:p>
      </dsp:txBody>
      <dsp:txXfrm>
        <a:off x="0" y="521"/>
        <a:ext cx="4625882" cy="854576"/>
      </dsp:txXfrm>
    </dsp:sp>
    <dsp:sp modelId="{57506663-1960-45C9-882B-84ADCD3DB2CD}">
      <dsp:nvSpPr>
        <dsp:cNvPr id="0" name=""/>
        <dsp:cNvSpPr/>
      </dsp:nvSpPr>
      <dsp:spPr>
        <a:xfrm>
          <a:off x="0" y="855098"/>
          <a:ext cx="4625882"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3E1E739-E3FC-44AD-B604-60E4A5BCE0A6}">
      <dsp:nvSpPr>
        <dsp:cNvPr id="0" name=""/>
        <dsp:cNvSpPr/>
      </dsp:nvSpPr>
      <dsp:spPr>
        <a:xfrm>
          <a:off x="0" y="855098"/>
          <a:ext cx="4625882" cy="85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Placement Permanency</a:t>
          </a:r>
        </a:p>
      </dsp:txBody>
      <dsp:txXfrm>
        <a:off x="0" y="855098"/>
        <a:ext cx="4625882" cy="854576"/>
      </dsp:txXfrm>
    </dsp:sp>
    <dsp:sp modelId="{1FAA5747-7960-47C2-BA85-FAB51F6C8607}">
      <dsp:nvSpPr>
        <dsp:cNvPr id="0" name=""/>
        <dsp:cNvSpPr/>
      </dsp:nvSpPr>
      <dsp:spPr>
        <a:xfrm>
          <a:off x="0" y="1709674"/>
          <a:ext cx="4625882"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0676466-BF48-4DF2-BCAF-0B7808630B1B}">
      <dsp:nvSpPr>
        <dsp:cNvPr id="0" name=""/>
        <dsp:cNvSpPr/>
      </dsp:nvSpPr>
      <dsp:spPr>
        <a:xfrm>
          <a:off x="0" y="1709674"/>
          <a:ext cx="4625882" cy="85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Caregiver Well-Being</a:t>
          </a:r>
        </a:p>
      </dsp:txBody>
      <dsp:txXfrm>
        <a:off x="0" y="1709674"/>
        <a:ext cx="4625882" cy="854576"/>
      </dsp:txXfrm>
    </dsp:sp>
    <dsp:sp modelId="{A856BB80-1155-4323-91DC-3EFC4272B145}">
      <dsp:nvSpPr>
        <dsp:cNvPr id="0" name=""/>
        <dsp:cNvSpPr/>
      </dsp:nvSpPr>
      <dsp:spPr>
        <a:xfrm>
          <a:off x="0" y="2564250"/>
          <a:ext cx="4625882"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A4382B4-59D7-41B4-8577-C1F7A0EBC90B}">
      <dsp:nvSpPr>
        <dsp:cNvPr id="0" name=""/>
        <dsp:cNvSpPr/>
      </dsp:nvSpPr>
      <dsp:spPr>
        <a:xfrm>
          <a:off x="0" y="2564250"/>
          <a:ext cx="4625882" cy="85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Access to Resources</a:t>
          </a:r>
        </a:p>
      </dsp:txBody>
      <dsp:txXfrm>
        <a:off x="0" y="2564250"/>
        <a:ext cx="4625882" cy="854576"/>
      </dsp:txXfrm>
    </dsp:sp>
    <dsp:sp modelId="{202075EE-12B4-45E9-BD31-2BE1E0DE2FD9}">
      <dsp:nvSpPr>
        <dsp:cNvPr id="0" name=""/>
        <dsp:cNvSpPr/>
      </dsp:nvSpPr>
      <dsp:spPr>
        <a:xfrm>
          <a:off x="0" y="3418826"/>
          <a:ext cx="4625882"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198EE73-2B65-4B16-A674-E943CC1849FB}">
      <dsp:nvSpPr>
        <dsp:cNvPr id="0" name=""/>
        <dsp:cNvSpPr/>
      </dsp:nvSpPr>
      <dsp:spPr>
        <a:xfrm>
          <a:off x="0" y="3418826"/>
          <a:ext cx="4625882" cy="854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dirty="0"/>
        </a:p>
      </dsp:txBody>
      <dsp:txXfrm>
        <a:off x="0" y="3418826"/>
        <a:ext cx="4625882" cy="854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DD696-F7A1-4FB6-8E9C-1466F8A8477D}">
      <dsp:nvSpPr>
        <dsp:cNvPr id="0" name=""/>
        <dsp:cNvSpPr/>
      </dsp:nvSpPr>
      <dsp:spPr>
        <a:xfrm>
          <a:off x="0" y="0"/>
          <a:ext cx="5502317" cy="79975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Completed program manual	</a:t>
          </a:r>
        </a:p>
        <a:p>
          <a:pPr marL="0" lvl="0" indent="0" algn="l" defTabSz="577850">
            <a:lnSpc>
              <a:spcPct val="90000"/>
            </a:lnSpc>
            <a:spcBef>
              <a:spcPct val="0"/>
            </a:spcBef>
            <a:spcAft>
              <a:spcPct val="35000"/>
            </a:spcAft>
            <a:buNone/>
          </a:pPr>
          <a:r>
            <a:rPr lang="en-US" sz="1300" kern="1200" dirty="0"/>
            <a:t>   ~ Including evaluation process, program processes, program forms</a:t>
          </a:r>
        </a:p>
      </dsp:txBody>
      <dsp:txXfrm>
        <a:off x="23424" y="23424"/>
        <a:ext cx="4545753" cy="752902"/>
      </dsp:txXfrm>
    </dsp:sp>
    <dsp:sp modelId="{628459A5-1704-4A1E-A482-FBCF9278426E}">
      <dsp:nvSpPr>
        <dsp:cNvPr id="0" name=""/>
        <dsp:cNvSpPr/>
      </dsp:nvSpPr>
      <dsp:spPr>
        <a:xfrm>
          <a:off x="410887" y="910826"/>
          <a:ext cx="5502317" cy="79975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250 participants enrolled in the study– completed to 75% fidelity</a:t>
          </a:r>
        </a:p>
      </dsp:txBody>
      <dsp:txXfrm>
        <a:off x="434311" y="934250"/>
        <a:ext cx="4524744" cy="752902"/>
      </dsp:txXfrm>
    </dsp:sp>
    <dsp:sp modelId="{543B9A4A-1E0C-484D-8314-9B2A19A24540}">
      <dsp:nvSpPr>
        <dsp:cNvPr id="0" name=""/>
        <dsp:cNvSpPr/>
      </dsp:nvSpPr>
      <dsp:spPr>
        <a:xfrm>
          <a:off x="821774" y="1821652"/>
          <a:ext cx="5502317" cy="79975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Submission of our combined program evaluation to the Federal Clearinghouse for review</a:t>
          </a:r>
        </a:p>
      </dsp:txBody>
      <dsp:txXfrm>
        <a:off x="845198" y="1845076"/>
        <a:ext cx="4524744" cy="752902"/>
      </dsp:txXfrm>
    </dsp:sp>
    <dsp:sp modelId="{DFDA890B-D246-4775-B6B4-66B936152315}">
      <dsp:nvSpPr>
        <dsp:cNvPr id="0" name=""/>
        <dsp:cNvSpPr/>
      </dsp:nvSpPr>
      <dsp:spPr>
        <a:xfrm>
          <a:off x="1232662" y="2732479"/>
          <a:ext cx="5502317" cy="79975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Acceptance/Compliance with Federal Clearinghouse Standards</a:t>
          </a:r>
        </a:p>
        <a:p>
          <a:pPr marL="0" lvl="0" indent="0" algn="l" defTabSz="577850">
            <a:lnSpc>
              <a:spcPct val="90000"/>
            </a:lnSpc>
            <a:spcBef>
              <a:spcPct val="0"/>
            </a:spcBef>
            <a:spcAft>
              <a:spcPct val="35000"/>
            </a:spcAft>
            <a:buNone/>
          </a:pPr>
          <a:r>
            <a:rPr lang="en-US" sz="1300" kern="1200" dirty="0"/>
            <a:t>   ~ Access to Title IV-E funding</a:t>
          </a:r>
        </a:p>
      </dsp:txBody>
      <dsp:txXfrm>
        <a:off x="1256086" y="2755903"/>
        <a:ext cx="4524744" cy="752902"/>
      </dsp:txXfrm>
    </dsp:sp>
    <dsp:sp modelId="{DE5FE4D6-0DA7-4895-A454-C7BB3BFD7538}">
      <dsp:nvSpPr>
        <dsp:cNvPr id="0" name=""/>
        <dsp:cNvSpPr/>
      </dsp:nvSpPr>
      <dsp:spPr>
        <a:xfrm>
          <a:off x="1643549" y="3643305"/>
          <a:ext cx="5502317" cy="79975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Provide a program approved by the Clearinghouse designed for any state to use and build a program around</a:t>
          </a:r>
        </a:p>
      </dsp:txBody>
      <dsp:txXfrm>
        <a:off x="1666973" y="3666729"/>
        <a:ext cx="4524744" cy="752902"/>
      </dsp:txXfrm>
    </dsp:sp>
    <dsp:sp modelId="{87ECC267-7923-4823-9136-AE6741DABA05}">
      <dsp:nvSpPr>
        <dsp:cNvPr id="0" name=""/>
        <dsp:cNvSpPr/>
      </dsp:nvSpPr>
      <dsp:spPr>
        <a:xfrm>
          <a:off x="4982480" y="584261"/>
          <a:ext cx="519837" cy="51983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099443" y="584261"/>
        <a:ext cx="285911" cy="391177"/>
      </dsp:txXfrm>
    </dsp:sp>
    <dsp:sp modelId="{07067090-62EE-4EDC-9ABD-77A5160D02FD}">
      <dsp:nvSpPr>
        <dsp:cNvPr id="0" name=""/>
        <dsp:cNvSpPr/>
      </dsp:nvSpPr>
      <dsp:spPr>
        <a:xfrm>
          <a:off x="5393367" y="1495088"/>
          <a:ext cx="519837" cy="51983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10330" y="1495088"/>
        <a:ext cx="285911" cy="391177"/>
      </dsp:txXfrm>
    </dsp:sp>
    <dsp:sp modelId="{0D1F941C-EBC6-466D-AA3E-014EC3350F7C}">
      <dsp:nvSpPr>
        <dsp:cNvPr id="0" name=""/>
        <dsp:cNvSpPr/>
      </dsp:nvSpPr>
      <dsp:spPr>
        <a:xfrm>
          <a:off x="5804254" y="2392585"/>
          <a:ext cx="519837" cy="51983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921217" y="2392585"/>
        <a:ext cx="285911" cy="391177"/>
      </dsp:txXfrm>
    </dsp:sp>
    <dsp:sp modelId="{BF6529CA-9BE0-46BC-8C55-E05FA1C68E93}">
      <dsp:nvSpPr>
        <dsp:cNvPr id="0" name=""/>
        <dsp:cNvSpPr/>
      </dsp:nvSpPr>
      <dsp:spPr>
        <a:xfrm>
          <a:off x="6215142" y="3312298"/>
          <a:ext cx="519837" cy="519837"/>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332105" y="3312298"/>
        <a:ext cx="285911" cy="3911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9243F-E275-48EC-BEED-EEE3D76C7B99}">
      <dsp:nvSpPr>
        <dsp:cNvPr id="0" name=""/>
        <dsp:cNvSpPr/>
      </dsp:nvSpPr>
      <dsp:spPr>
        <a:xfrm>
          <a:off x="2972" y="1410800"/>
          <a:ext cx="1261553" cy="648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2001</a:t>
          </a:r>
        </a:p>
      </dsp:txBody>
      <dsp:txXfrm>
        <a:off x="2972" y="1410800"/>
        <a:ext cx="1261553" cy="432000"/>
      </dsp:txXfrm>
    </dsp:sp>
    <dsp:sp modelId="{B52F196B-F1F6-4BE8-BFB5-3E8838B5EF57}">
      <dsp:nvSpPr>
        <dsp:cNvPr id="0" name=""/>
        <dsp:cNvSpPr/>
      </dsp:nvSpPr>
      <dsp:spPr>
        <a:xfrm>
          <a:off x="261363" y="1842801"/>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Relative Support Services Fund</a:t>
          </a:r>
        </a:p>
      </dsp:txBody>
      <dsp:txXfrm>
        <a:off x="296653" y="1878091"/>
        <a:ext cx="1190973" cy="1134295"/>
      </dsp:txXfrm>
    </dsp:sp>
    <dsp:sp modelId="{C3E6B1C3-6D52-4F72-9AEF-23555B772653}">
      <dsp:nvSpPr>
        <dsp:cNvPr id="0" name=""/>
        <dsp:cNvSpPr/>
      </dsp:nvSpPr>
      <dsp:spPr>
        <a:xfrm>
          <a:off x="1455773" y="1469755"/>
          <a:ext cx="405443" cy="31409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455773" y="1532573"/>
        <a:ext cx="311216" cy="188454"/>
      </dsp:txXfrm>
    </dsp:sp>
    <dsp:sp modelId="{3312B5E1-39A8-43F2-BB84-5229BD8F1728}">
      <dsp:nvSpPr>
        <dsp:cNvPr id="0" name=""/>
        <dsp:cNvSpPr/>
      </dsp:nvSpPr>
      <dsp:spPr>
        <a:xfrm>
          <a:off x="2029514" y="1410800"/>
          <a:ext cx="1261553" cy="6480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2002</a:t>
          </a:r>
        </a:p>
      </dsp:txBody>
      <dsp:txXfrm>
        <a:off x="2029514" y="1410800"/>
        <a:ext cx="1261553" cy="432000"/>
      </dsp:txXfrm>
    </dsp:sp>
    <dsp:sp modelId="{8179D33C-216B-49C5-BEA9-0599E7AEA925}">
      <dsp:nvSpPr>
        <dsp:cNvPr id="0" name=""/>
        <dsp:cNvSpPr/>
      </dsp:nvSpPr>
      <dsp:spPr>
        <a:xfrm>
          <a:off x="2264983" y="1815932"/>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844550">
            <a:lnSpc>
              <a:spcPct val="90000"/>
            </a:lnSpc>
            <a:spcBef>
              <a:spcPct val="0"/>
            </a:spcBef>
            <a:spcAft>
              <a:spcPct val="15000"/>
            </a:spcAft>
            <a:buChar char="•"/>
          </a:pPr>
          <a:r>
            <a:rPr lang="en-US" sz="1600" kern="1200" dirty="0">
              <a:solidFill>
                <a:srgbClr val="652825">
                  <a:hueOff val="0"/>
                  <a:satOff val="0"/>
                  <a:lumOff val="0"/>
                  <a:alphaOff val="0"/>
                </a:srgbClr>
              </a:solidFill>
              <a:latin typeface="Corbel"/>
              <a:ea typeface="+mn-ea"/>
              <a:cs typeface="+mn-cs"/>
            </a:rPr>
            <a:t>Kinship Care Work Group </a:t>
          </a:r>
        </a:p>
      </dsp:txBody>
      <dsp:txXfrm>
        <a:off x="2300273" y="1851222"/>
        <a:ext cx="1190973" cy="1134295"/>
      </dsp:txXfrm>
    </dsp:sp>
    <dsp:sp modelId="{5DD9C521-9675-42EE-BF73-292A00141150}">
      <dsp:nvSpPr>
        <dsp:cNvPr id="0" name=""/>
        <dsp:cNvSpPr/>
      </dsp:nvSpPr>
      <dsp:spPr>
        <a:xfrm>
          <a:off x="3482315" y="1469755"/>
          <a:ext cx="405443" cy="3140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82315" y="1532573"/>
        <a:ext cx="311216" cy="188454"/>
      </dsp:txXfrm>
    </dsp:sp>
    <dsp:sp modelId="{16052D0D-F608-4477-842C-03F205CE7ED3}">
      <dsp:nvSpPr>
        <dsp:cNvPr id="0" name=""/>
        <dsp:cNvSpPr/>
      </dsp:nvSpPr>
      <dsp:spPr>
        <a:xfrm>
          <a:off x="4056056" y="1410800"/>
          <a:ext cx="1261553" cy="6480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2003</a:t>
          </a:r>
        </a:p>
      </dsp:txBody>
      <dsp:txXfrm>
        <a:off x="4056056" y="1410800"/>
        <a:ext cx="1261553" cy="432000"/>
      </dsp:txXfrm>
    </dsp:sp>
    <dsp:sp modelId="{0FAB7129-86C3-4C5B-91E0-00A34C05B518}">
      <dsp:nvSpPr>
        <dsp:cNvPr id="0" name=""/>
        <dsp:cNvSpPr/>
      </dsp:nvSpPr>
      <dsp:spPr>
        <a:xfrm>
          <a:off x="4314447" y="1842801"/>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Kinship Navigator pilot projects</a:t>
          </a:r>
        </a:p>
      </dsp:txBody>
      <dsp:txXfrm>
        <a:off x="4349737" y="1878091"/>
        <a:ext cx="1190973" cy="1134295"/>
      </dsp:txXfrm>
    </dsp:sp>
    <dsp:sp modelId="{706947CB-7540-4823-9AC4-1F017FC1784F}">
      <dsp:nvSpPr>
        <dsp:cNvPr id="0" name=""/>
        <dsp:cNvSpPr/>
      </dsp:nvSpPr>
      <dsp:spPr>
        <a:xfrm>
          <a:off x="5508857" y="1469755"/>
          <a:ext cx="405443" cy="3140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508857" y="1532573"/>
        <a:ext cx="311216" cy="188454"/>
      </dsp:txXfrm>
    </dsp:sp>
    <dsp:sp modelId="{2021217B-AD83-46CC-AE11-4221D9664B48}">
      <dsp:nvSpPr>
        <dsp:cNvPr id="0" name=""/>
        <dsp:cNvSpPr/>
      </dsp:nvSpPr>
      <dsp:spPr>
        <a:xfrm>
          <a:off x="6082598" y="1410800"/>
          <a:ext cx="1261553" cy="6480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2007</a:t>
          </a:r>
        </a:p>
      </dsp:txBody>
      <dsp:txXfrm>
        <a:off x="6082598" y="1410800"/>
        <a:ext cx="1261553" cy="432000"/>
      </dsp:txXfrm>
    </dsp:sp>
    <dsp:sp modelId="{B070DD58-958E-4197-8C23-FCCC688F5A08}">
      <dsp:nvSpPr>
        <dsp:cNvPr id="0" name=""/>
        <dsp:cNvSpPr/>
      </dsp:nvSpPr>
      <dsp:spPr>
        <a:xfrm>
          <a:off x="6340989" y="1842801"/>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Kinship Navigator Program</a:t>
          </a:r>
        </a:p>
      </dsp:txBody>
      <dsp:txXfrm>
        <a:off x="6376279" y="1878091"/>
        <a:ext cx="1190973" cy="1134295"/>
      </dsp:txXfrm>
    </dsp:sp>
    <dsp:sp modelId="{6FE9FEDF-01D1-4357-99F8-AD6F7B8DC1F4}">
      <dsp:nvSpPr>
        <dsp:cNvPr id="0" name=""/>
        <dsp:cNvSpPr/>
      </dsp:nvSpPr>
      <dsp:spPr>
        <a:xfrm>
          <a:off x="7535399" y="1469755"/>
          <a:ext cx="405443" cy="31409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535399" y="1532573"/>
        <a:ext cx="311216" cy="188454"/>
      </dsp:txXfrm>
    </dsp:sp>
    <dsp:sp modelId="{7A013510-BDA5-4E18-87C2-8229817538AF}">
      <dsp:nvSpPr>
        <dsp:cNvPr id="0" name=""/>
        <dsp:cNvSpPr/>
      </dsp:nvSpPr>
      <dsp:spPr>
        <a:xfrm>
          <a:off x="8109140" y="1410800"/>
          <a:ext cx="1261553" cy="64800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2016</a:t>
          </a:r>
        </a:p>
      </dsp:txBody>
      <dsp:txXfrm>
        <a:off x="8109140" y="1410800"/>
        <a:ext cx="1261553" cy="432000"/>
      </dsp:txXfrm>
    </dsp:sp>
    <dsp:sp modelId="{9FFE18ED-8F3A-4FAE-9438-E3FF65A2C9AA}">
      <dsp:nvSpPr>
        <dsp:cNvPr id="0" name=""/>
        <dsp:cNvSpPr/>
      </dsp:nvSpPr>
      <dsp:spPr>
        <a:xfrm>
          <a:off x="8367531" y="1842801"/>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Times New Roman"/>
              <a:cs typeface="Times New Roman"/>
            </a:rPr>
            <a:t>Tribal Kinship Navigator </a:t>
          </a:r>
          <a:endParaRPr lang="en-US" sz="1500" kern="1200" dirty="0"/>
        </a:p>
      </dsp:txBody>
      <dsp:txXfrm>
        <a:off x="8402821" y="1878091"/>
        <a:ext cx="1190973" cy="1134295"/>
      </dsp:txXfrm>
    </dsp:sp>
    <dsp:sp modelId="{717B92BD-F047-4E5B-A5F5-BB466A59C41A}">
      <dsp:nvSpPr>
        <dsp:cNvPr id="0" name=""/>
        <dsp:cNvSpPr/>
      </dsp:nvSpPr>
      <dsp:spPr>
        <a:xfrm>
          <a:off x="9561941" y="1469755"/>
          <a:ext cx="405443" cy="31409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9561941" y="1532573"/>
        <a:ext cx="311216" cy="188454"/>
      </dsp:txXfrm>
    </dsp:sp>
    <dsp:sp modelId="{9D1C12C1-E210-490B-8E49-AA2D5B110FF9}">
      <dsp:nvSpPr>
        <dsp:cNvPr id="0" name=""/>
        <dsp:cNvSpPr/>
      </dsp:nvSpPr>
      <dsp:spPr>
        <a:xfrm>
          <a:off x="10135682" y="1410800"/>
          <a:ext cx="1261553" cy="648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2023</a:t>
          </a:r>
        </a:p>
      </dsp:txBody>
      <dsp:txXfrm>
        <a:off x="10135682" y="1410800"/>
        <a:ext cx="1261553" cy="432000"/>
      </dsp:txXfrm>
    </dsp:sp>
    <dsp:sp modelId="{43251E2D-E5CD-459F-B5BF-E8991756E360}">
      <dsp:nvSpPr>
        <dsp:cNvPr id="0" name=""/>
        <dsp:cNvSpPr/>
      </dsp:nvSpPr>
      <dsp:spPr>
        <a:xfrm>
          <a:off x="10394073" y="1842801"/>
          <a:ext cx="1261553" cy="12048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Navigator expansion </a:t>
          </a:r>
        </a:p>
      </dsp:txBody>
      <dsp:txXfrm>
        <a:off x="10429363" y="1878091"/>
        <a:ext cx="1190973" cy="11342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2CD18-4C73-43E8-8D0D-D15664F32C2E}">
      <dsp:nvSpPr>
        <dsp:cNvPr id="0" name=""/>
        <dsp:cNvSpPr/>
      </dsp:nvSpPr>
      <dsp:spPr>
        <a:xfrm>
          <a:off x="3220141" y="2782112"/>
          <a:ext cx="1485087" cy="148508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Kinship Navigator</a:t>
          </a:r>
        </a:p>
      </dsp:txBody>
      <dsp:txXfrm>
        <a:off x="3437627" y="2999598"/>
        <a:ext cx="1050115" cy="1050115"/>
      </dsp:txXfrm>
    </dsp:sp>
    <dsp:sp modelId="{1E3A3621-59C7-42A1-97A5-EC6ABE8BA2DF}">
      <dsp:nvSpPr>
        <dsp:cNvPr id="0" name=""/>
        <dsp:cNvSpPr/>
      </dsp:nvSpPr>
      <dsp:spPr>
        <a:xfrm rot="8855982">
          <a:off x="330628" y="914151"/>
          <a:ext cx="1359136" cy="423250"/>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2E1842-6D3A-42B0-9888-E161EA49B4CD}">
      <dsp:nvSpPr>
        <dsp:cNvPr id="0" name=""/>
        <dsp:cNvSpPr/>
      </dsp:nvSpPr>
      <dsp:spPr>
        <a:xfrm>
          <a:off x="-4976" y="1322054"/>
          <a:ext cx="1444919" cy="112866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DCYF</a:t>
          </a:r>
        </a:p>
        <a:p>
          <a:pPr marL="0" lvl="0" indent="0" algn="ctr" defTabSz="1022350">
            <a:lnSpc>
              <a:spcPct val="90000"/>
            </a:lnSpc>
            <a:spcBef>
              <a:spcPct val="0"/>
            </a:spcBef>
            <a:spcAft>
              <a:spcPct val="35000"/>
            </a:spcAft>
            <a:buNone/>
          </a:pPr>
          <a:r>
            <a:rPr lang="en-US" sz="2300" kern="1200" dirty="0"/>
            <a:t>(IV-E)</a:t>
          </a:r>
        </a:p>
      </dsp:txBody>
      <dsp:txXfrm>
        <a:off x="28081" y="1355111"/>
        <a:ext cx="1378805" cy="1062552"/>
      </dsp:txXfrm>
    </dsp:sp>
    <dsp:sp modelId="{C005A75D-3CA7-401C-9709-F3CF2987108E}">
      <dsp:nvSpPr>
        <dsp:cNvPr id="0" name=""/>
        <dsp:cNvSpPr/>
      </dsp:nvSpPr>
      <dsp:spPr>
        <a:xfrm rot="12191372">
          <a:off x="2868895" y="778876"/>
          <a:ext cx="1097540" cy="423250"/>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B85016-4115-4059-B1FF-07AFB8C98554}">
      <dsp:nvSpPr>
        <dsp:cNvPr id="0" name=""/>
        <dsp:cNvSpPr/>
      </dsp:nvSpPr>
      <dsp:spPr>
        <a:xfrm>
          <a:off x="1632229" y="187574"/>
          <a:ext cx="1410833" cy="112866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ALTSA</a:t>
          </a:r>
        </a:p>
        <a:p>
          <a:pPr marL="0" lvl="0" indent="0" algn="ctr" defTabSz="1022350">
            <a:lnSpc>
              <a:spcPct val="90000"/>
            </a:lnSpc>
            <a:spcBef>
              <a:spcPct val="0"/>
            </a:spcBef>
            <a:spcAft>
              <a:spcPct val="35000"/>
            </a:spcAft>
            <a:buNone/>
          </a:pPr>
          <a:r>
            <a:rPr lang="en-US" sz="2300" kern="1200" dirty="0"/>
            <a:t>(state $)</a:t>
          </a:r>
        </a:p>
      </dsp:txBody>
      <dsp:txXfrm>
        <a:off x="1665286" y="220631"/>
        <a:ext cx="1344719" cy="1062552"/>
      </dsp:txXfrm>
    </dsp:sp>
    <dsp:sp modelId="{594B150D-709E-48D6-964B-F70CD13EAA1D}">
      <dsp:nvSpPr>
        <dsp:cNvPr id="0" name=""/>
        <dsp:cNvSpPr/>
      </dsp:nvSpPr>
      <dsp:spPr>
        <a:xfrm rot="16288899">
          <a:off x="3536855" y="2189266"/>
          <a:ext cx="837076" cy="423250"/>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C4E986-802D-40F7-91DB-DAE2BC54B845}">
      <dsp:nvSpPr>
        <dsp:cNvPr id="0" name=""/>
        <dsp:cNvSpPr/>
      </dsp:nvSpPr>
      <dsp:spPr>
        <a:xfrm>
          <a:off x="3299371" y="1332528"/>
          <a:ext cx="1410833" cy="112866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Area Agency on Aging </a:t>
          </a:r>
        </a:p>
      </dsp:txBody>
      <dsp:txXfrm>
        <a:off x="3332428" y="1365585"/>
        <a:ext cx="1344719" cy="10625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90545-76AC-4A73-9F69-ECBBD16FE7C7}">
      <dsp:nvSpPr>
        <dsp:cNvPr id="0" name=""/>
        <dsp:cNvSpPr/>
      </dsp:nvSpPr>
      <dsp:spPr>
        <a:xfrm>
          <a:off x="1552580" y="-30965"/>
          <a:ext cx="4930764" cy="4930764"/>
        </a:xfrm>
        <a:prstGeom prst="circularArrow">
          <a:avLst>
            <a:gd name="adj1" fmla="val 5544"/>
            <a:gd name="adj2" fmla="val 330680"/>
            <a:gd name="adj3" fmla="val 13769756"/>
            <a:gd name="adj4" fmla="val 17389720"/>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E8E92-9F3A-4101-989D-A10A11E52534}">
      <dsp:nvSpPr>
        <dsp:cNvPr id="0" name=""/>
        <dsp:cNvSpPr/>
      </dsp:nvSpPr>
      <dsp:spPr>
        <a:xfrm>
          <a:off x="2860444" y="353"/>
          <a:ext cx="2315036" cy="1157518"/>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Connect &amp; Learn</a:t>
          </a:r>
        </a:p>
      </dsp:txBody>
      <dsp:txXfrm>
        <a:off x="2916949" y="56858"/>
        <a:ext cx="2202026" cy="1044508"/>
      </dsp:txXfrm>
    </dsp:sp>
    <dsp:sp modelId="{AECFB74B-9457-49D6-9B76-21A6D330CB7D}">
      <dsp:nvSpPr>
        <dsp:cNvPr id="0" name=""/>
        <dsp:cNvSpPr/>
      </dsp:nvSpPr>
      <dsp:spPr>
        <a:xfrm>
          <a:off x="4860203" y="1453264"/>
          <a:ext cx="2315036" cy="1157518"/>
        </a:xfrm>
        <a:prstGeom prst="roundRect">
          <a:avLst/>
        </a:prstGeom>
        <a:solidFill>
          <a:schemeClr val="accent3">
            <a:shade val="80000"/>
            <a:hueOff val="179658"/>
            <a:satOff val="-16881"/>
            <a:lumOff val="10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Assess the Needs</a:t>
          </a:r>
        </a:p>
      </dsp:txBody>
      <dsp:txXfrm>
        <a:off x="4916708" y="1509769"/>
        <a:ext cx="2202026" cy="1044508"/>
      </dsp:txXfrm>
    </dsp:sp>
    <dsp:sp modelId="{D67C1FC2-4A82-4CAC-B715-4E6186197C26}">
      <dsp:nvSpPr>
        <dsp:cNvPr id="0" name=""/>
        <dsp:cNvSpPr/>
      </dsp:nvSpPr>
      <dsp:spPr>
        <a:xfrm>
          <a:off x="4096363" y="3804122"/>
          <a:ext cx="2315036" cy="1157518"/>
        </a:xfrm>
        <a:prstGeom prst="roundRect">
          <a:avLst/>
        </a:prstGeom>
        <a:solidFill>
          <a:schemeClr val="accent3">
            <a:shade val="80000"/>
            <a:hueOff val="359315"/>
            <a:satOff val="-33763"/>
            <a:lumOff val="20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Develop Expertise</a:t>
          </a:r>
        </a:p>
      </dsp:txBody>
      <dsp:txXfrm>
        <a:off x="4152868" y="3860627"/>
        <a:ext cx="2202026" cy="1044508"/>
      </dsp:txXfrm>
    </dsp:sp>
    <dsp:sp modelId="{386E39F7-B5DD-4B29-AB31-A86C0131382A}">
      <dsp:nvSpPr>
        <dsp:cNvPr id="0" name=""/>
        <dsp:cNvSpPr/>
      </dsp:nvSpPr>
      <dsp:spPr>
        <a:xfrm>
          <a:off x="1624524" y="3804122"/>
          <a:ext cx="2315036" cy="1157518"/>
        </a:xfrm>
        <a:prstGeom prst="roundRect">
          <a:avLst/>
        </a:prstGeom>
        <a:solidFill>
          <a:schemeClr val="accent3">
            <a:shade val="80000"/>
            <a:hueOff val="538973"/>
            <a:satOff val="-50644"/>
            <a:lumOff val="30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Create Culturally Responsive Services</a:t>
          </a:r>
        </a:p>
      </dsp:txBody>
      <dsp:txXfrm>
        <a:off x="1681029" y="3860627"/>
        <a:ext cx="2202026" cy="1044508"/>
      </dsp:txXfrm>
    </dsp:sp>
    <dsp:sp modelId="{BEB104D3-89CD-416C-AE7B-D206E038BB25}">
      <dsp:nvSpPr>
        <dsp:cNvPr id="0" name=""/>
        <dsp:cNvSpPr/>
      </dsp:nvSpPr>
      <dsp:spPr>
        <a:xfrm>
          <a:off x="860684" y="1453264"/>
          <a:ext cx="2315036" cy="1157518"/>
        </a:xfrm>
        <a:prstGeom prst="roundRect">
          <a:avLst/>
        </a:prstGeom>
        <a:solidFill>
          <a:schemeClr val="accent3">
            <a:shade val="80000"/>
            <a:hueOff val="718630"/>
            <a:satOff val="-67526"/>
            <a:lumOff val="400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Build Relationships &amp; Referral Process</a:t>
          </a:r>
        </a:p>
      </dsp:txBody>
      <dsp:txXfrm>
        <a:off x="917189" y="1509769"/>
        <a:ext cx="2202026" cy="104450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74AB2-601C-7B48-B11D-1FB0AF4BF3B9}"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CC030-E31A-754A-93FE-505801FDA226}" type="slidenum">
              <a:rPr lang="en-US" smtClean="0"/>
              <a:t>‹#›</a:t>
            </a:fld>
            <a:endParaRPr lang="en-US"/>
          </a:p>
        </p:txBody>
      </p:sp>
    </p:spTree>
    <p:extLst>
      <p:ext uri="{BB962C8B-B14F-4D97-AF65-F5344CB8AC3E}">
        <p14:creationId xmlns:p14="http://schemas.microsoft.com/office/powerpoint/2010/main" val="2651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google.com/url?q=https://www.acf.hhs.gov/orr/programs/ucs/about&amp;sa=D&amp;source=docs&amp;ust=1690079098506809&amp;usg=AOvVaw1yQlAMV1szSUD-3yU6UCih"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1A8C1-602F-40F6-995A-EF8571FC7B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2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535031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Generations United’s GRAND Voices is a national group of grandparents and other relatives raising children, with representation from virtually every state and many tribes, that guides the work of the Center. We support, train and engage GRAND Voices and young people raised in </a:t>
            </a:r>
            <a:r>
              <a:rPr lang="en-US" b="0" i="0" dirty="0" err="1">
                <a:solidFill>
                  <a:srgbClr val="000000"/>
                </a:solidFill>
                <a:effectLst/>
              </a:rPr>
              <a:t>grandfamilies</a:t>
            </a:r>
            <a:r>
              <a:rPr lang="en-US" b="0" i="0" dirty="0">
                <a:solidFill>
                  <a:srgbClr val="000000"/>
                </a:solidFill>
                <a:effectLst/>
              </a:rPr>
              <a:t> to inform policies and practice, address service gaps, and advocate for better outcomes.</a:t>
            </a:r>
          </a:p>
          <a:p>
            <a:endParaRPr lang="en-US" b="0" i="0" dirty="0">
              <a:solidFill>
                <a:srgbClr val="000000"/>
              </a:solidFill>
              <a:effectLst/>
            </a:endParaRPr>
          </a:p>
          <a:p>
            <a:r>
              <a:rPr lang="en-US" b="0" i="0" dirty="0">
                <a:solidFill>
                  <a:srgbClr val="000000"/>
                </a:solidFill>
                <a:effectLst/>
              </a:rPr>
              <a:t>Established in 2014 with 5 members</a:t>
            </a:r>
          </a:p>
          <a:p>
            <a:endParaRPr lang="en-US" b="0" i="0" dirty="0">
              <a:solidFill>
                <a:srgbClr val="000000"/>
              </a:solidFill>
              <a:effectLst/>
            </a:endParaRPr>
          </a:p>
          <a:p>
            <a:r>
              <a:rPr lang="en-US" dirty="0"/>
              <a:t>Initial support from Casey Family Programs, enhanced by W.K. Kellogg Foundation racial equity initiative (J. talking points) </a:t>
            </a:r>
          </a:p>
          <a:p>
            <a:endParaRPr lang="en-US" dirty="0"/>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37284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5203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98741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Generations United's is the go-to group for media seeking expert commentary on </a:t>
            </a:r>
            <a:r>
              <a:rPr lang="en-US" b="0" i="0" dirty="0" err="1">
                <a:solidFill>
                  <a:srgbClr val="000000"/>
                </a:solidFill>
                <a:effectLst/>
              </a:rPr>
              <a:t>grandfamilies</a:t>
            </a:r>
            <a:r>
              <a:rPr lang="en-US" b="0" i="0" dirty="0">
                <a:solidFill>
                  <a:srgbClr val="000000"/>
                </a:solidFill>
                <a:effectLst/>
              </a:rPr>
              <a:t>. Our awareness raising efforts have resulted in coverage in the Wall Street Journal, Washington Post, New York Times, NPR and ABC News. Our communications efforts led to reframing the way we talk about families, leading with strengths and moving the term </a:t>
            </a:r>
            <a:r>
              <a:rPr lang="en-US" b="0" i="0" dirty="0" err="1">
                <a:solidFill>
                  <a:srgbClr val="000000"/>
                </a:solidFill>
                <a:effectLst/>
              </a:rPr>
              <a:t>grandfamilies</a:t>
            </a:r>
            <a:r>
              <a:rPr lang="en-US" b="0" i="0" dirty="0">
                <a:solidFill>
                  <a:srgbClr val="000000"/>
                </a:solidFill>
                <a:effectLst/>
              </a:rPr>
              <a:t> into the country’s vernacular. </a:t>
            </a:r>
            <a:endParaRPr lang="en-US" dirty="0"/>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58711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E8A56"/>
                </a:solidFill>
                <a:effectLst/>
                <a:latin typeface="Montserrat Regular"/>
              </a:rPr>
              <a:t>Through our annual State of </a:t>
            </a:r>
            <a:r>
              <a:rPr lang="en-US" b="0" i="0" dirty="0" err="1">
                <a:solidFill>
                  <a:srgbClr val="1E8A56"/>
                </a:solidFill>
                <a:effectLst/>
                <a:latin typeface="Montserrat Regular"/>
              </a:rPr>
              <a:t>Grandfamilies</a:t>
            </a:r>
            <a:r>
              <a:rPr lang="en-US" b="0" i="0" dirty="0">
                <a:solidFill>
                  <a:srgbClr val="1E8A56"/>
                </a:solidFill>
                <a:effectLst/>
                <a:latin typeface="Montserrat Regular"/>
              </a:rPr>
              <a:t> report, fact sheets, policy summaries and toolkits, Generations United shares complex information in clear and consumable ways to help policy makers, practitioners, educators, community leaders, the media and </a:t>
            </a:r>
            <a:r>
              <a:rPr lang="en-US" b="0" i="0" dirty="0" err="1">
                <a:solidFill>
                  <a:srgbClr val="1E8A56"/>
                </a:solidFill>
                <a:effectLst/>
                <a:latin typeface="Montserrat Regular"/>
              </a:rPr>
              <a:t>grandfamilies</a:t>
            </a:r>
            <a:r>
              <a:rPr lang="en-US" b="0" i="0" dirty="0">
                <a:solidFill>
                  <a:srgbClr val="1E8A56"/>
                </a:solidFill>
                <a:effectLst/>
                <a:latin typeface="Montserrat Regular"/>
              </a:rPr>
              <a:t>.</a:t>
            </a:r>
          </a:p>
          <a:p>
            <a:endParaRPr lang="en-US" b="0" i="0" dirty="0">
              <a:solidFill>
                <a:srgbClr val="1E8A56"/>
              </a:solidFill>
              <a:effectLst/>
              <a:latin typeface="Montserrat Regular"/>
            </a:endParaRPr>
          </a:p>
          <a:p>
            <a:r>
              <a:rPr lang="en-US" b="0" i="0" dirty="0">
                <a:solidFill>
                  <a:srgbClr val="1E8A56"/>
                </a:solidFill>
                <a:effectLst/>
                <a:latin typeface="Montserrat Regular"/>
              </a:rPr>
              <a:t>This report series shines a light on the challenges </a:t>
            </a:r>
            <a:r>
              <a:rPr lang="en-US" b="0" i="0" dirty="0" err="1">
                <a:solidFill>
                  <a:srgbClr val="1E8A56"/>
                </a:solidFill>
                <a:effectLst/>
                <a:latin typeface="Montserrat Regular"/>
              </a:rPr>
              <a:t>grandfamilies</a:t>
            </a:r>
            <a:r>
              <a:rPr lang="en-US" b="0" i="0" dirty="0">
                <a:solidFill>
                  <a:srgbClr val="1E8A56"/>
                </a:solidFill>
                <a:effectLst/>
                <a:latin typeface="Montserrat Regular"/>
              </a:rPr>
              <a:t> face and the incredible service they provide our country. Each report includes infographics that show the latest data on the number of children who live in </a:t>
            </a:r>
            <a:r>
              <a:rPr lang="en-US" b="0" i="0" dirty="0" err="1">
                <a:solidFill>
                  <a:srgbClr val="1E8A56"/>
                </a:solidFill>
                <a:effectLst/>
                <a:latin typeface="Montserrat Regular"/>
              </a:rPr>
              <a:t>grandfamilies</a:t>
            </a:r>
            <a:r>
              <a:rPr lang="en-US" b="0" i="0" dirty="0">
                <a:solidFill>
                  <a:srgbClr val="1E8A56"/>
                </a:solidFill>
                <a:effectLst/>
                <a:latin typeface="Montserrat Regular"/>
              </a:rPr>
              <a:t> and offers recommendations to help guide the development of supportive policies and services for </a:t>
            </a:r>
            <a:r>
              <a:rPr lang="en-US" b="0" i="0" dirty="0" err="1">
                <a:solidFill>
                  <a:srgbClr val="1E8A56"/>
                </a:solidFill>
                <a:effectLst/>
                <a:latin typeface="Montserrat Regular"/>
              </a:rPr>
              <a:t>grandfamilies</a:t>
            </a:r>
            <a:r>
              <a:rPr lang="en-US" b="0" i="0" dirty="0">
                <a:solidFill>
                  <a:srgbClr val="1E8A56"/>
                </a:solidFill>
                <a:effectLst/>
                <a:latin typeface="Montserrat Regular"/>
              </a:rPr>
              <a:t>. Each issue has a unique focus on a particular issue affecting the families.</a:t>
            </a:r>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119942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ontserrat Regular"/>
              </a:rPr>
              <a:t>This resource is designed as a quick reference tool for practitioners and advocates working with </a:t>
            </a:r>
            <a:r>
              <a:rPr lang="en-US" b="0" i="0" dirty="0" err="1">
                <a:solidFill>
                  <a:srgbClr val="000000"/>
                </a:solidFill>
                <a:effectLst/>
                <a:latin typeface="Montserrat Regular"/>
              </a:rPr>
              <a:t>grandfamilies</a:t>
            </a:r>
            <a:r>
              <a:rPr lang="en-US" b="0" i="0" dirty="0">
                <a:solidFill>
                  <a:srgbClr val="000000"/>
                </a:solidFill>
                <a:effectLst/>
                <a:latin typeface="Montserrat Regular"/>
              </a:rPr>
              <a:t> and kinship families who identify as </a:t>
            </a:r>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84911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333333"/>
                </a:solidFill>
                <a:effectLst/>
                <a:latin typeface="lato" panose="020F0502020204030203" pitchFamily="34" charset="0"/>
              </a:rPr>
              <a:t>These 52 fully updated state-specific GrandFacts Fact Sheets provide:</a:t>
            </a:r>
          </a:p>
          <a:p>
            <a:pPr algn="l" fontAlgn="base">
              <a:buFont typeface="Arial" panose="020B0604020202020204" pitchFamily="34" charset="0"/>
              <a:buChar char="•"/>
            </a:pPr>
            <a:r>
              <a:rPr lang="en-US" b="0" i="0">
                <a:solidFill>
                  <a:srgbClr val="333333"/>
                </a:solidFill>
                <a:effectLst/>
                <a:latin typeface="lato" panose="020F0502020204030203" pitchFamily="34" charset="0"/>
              </a:rPr>
              <a:t>Data</a:t>
            </a:r>
          </a:p>
          <a:p>
            <a:pPr algn="l" fontAlgn="base">
              <a:buFont typeface="Arial" panose="020B0604020202020204" pitchFamily="34" charset="0"/>
              <a:buChar char="•"/>
            </a:pPr>
            <a:r>
              <a:rPr lang="en-US" b="0" i="0">
                <a:solidFill>
                  <a:srgbClr val="333333"/>
                </a:solidFill>
                <a:effectLst/>
                <a:latin typeface="lato" panose="020F0502020204030203" pitchFamily="34" charset="0"/>
              </a:rPr>
              <a:t>Key state and local programs and resources</a:t>
            </a:r>
          </a:p>
          <a:p>
            <a:pPr algn="l" fontAlgn="base">
              <a:buFont typeface="Arial" panose="020B0604020202020204" pitchFamily="34" charset="0"/>
              <a:buChar char="•"/>
            </a:pPr>
            <a:r>
              <a:rPr lang="en-US" b="0" i="0">
                <a:solidFill>
                  <a:srgbClr val="333333"/>
                </a:solidFill>
                <a:effectLst/>
                <a:latin typeface="lato" panose="020F0502020204030203" pitchFamily="34" charset="0"/>
              </a:rPr>
              <a:t>Public benefits</a:t>
            </a:r>
          </a:p>
          <a:p>
            <a:pPr algn="l" fontAlgn="base">
              <a:buFont typeface="Arial" panose="020B0604020202020204" pitchFamily="34" charset="0"/>
              <a:buChar char="•"/>
            </a:pPr>
            <a:r>
              <a:rPr lang="en-US" b="0" i="0">
                <a:solidFill>
                  <a:srgbClr val="333333"/>
                </a:solidFill>
                <a:effectLst/>
                <a:latin typeface="lato" panose="020F0502020204030203" pitchFamily="34" charset="0"/>
              </a:rPr>
              <a:t>Educational assistance</a:t>
            </a:r>
          </a:p>
          <a:p>
            <a:pPr algn="l" fontAlgn="base">
              <a:buFont typeface="Arial" panose="020B0604020202020204" pitchFamily="34" charset="0"/>
              <a:buChar char="•"/>
            </a:pPr>
            <a:r>
              <a:rPr lang="en-US" b="0" i="0">
                <a:solidFill>
                  <a:srgbClr val="333333"/>
                </a:solidFill>
                <a:effectLst/>
                <a:latin typeface="lato" panose="020F0502020204030203" pitchFamily="34" charset="0"/>
              </a:rPr>
              <a:t>Legal relationship options</a:t>
            </a:r>
          </a:p>
          <a:p>
            <a:pPr algn="l" fontAlgn="base">
              <a:buFont typeface="Arial" panose="020B0604020202020204" pitchFamily="34" charset="0"/>
              <a:buChar char="•"/>
            </a:pPr>
            <a:r>
              <a:rPr lang="en-US" b="0" i="0">
                <a:solidFill>
                  <a:srgbClr val="333333"/>
                </a:solidFill>
                <a:effectLst/>
                <a:latin typeface="lato" panose="020F0502020204030203" pitchFamily="34" charset="0"/>
              </a:rPr>
              <a:t>State laws</a:t>
            </a:r>
          </a:p>
          <a:p>
            <a:endParaRPr lang="en-US"/>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65003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00499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D2DD503-58F4-41AC-93F7-87B16D43700B}" type="slidenum">
              <a:rPr lang="en-US" smtClean="0"/>
              <a:pPr>
                <a:defRPr/>
              </a:pPr>
              <a:t>25</a:t>
            </a:fld>
            <a:endParaRPr lang="en-US"/>
          </a:p>
        </p:txBody>
      </p:sp>
    </p:spTree>
    <p:extLst>
      <p:ext uri="{BB962C8B-B14F-4D97-AF65-F5344CB8AC3E}">
        <p14:creationId xmlns:p14="http://schemas.microsoft.com/office/powerpoint/2010/main" val="183250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07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C63379"/>
                </a:solidFill>
                <a:latin typeface="Montserrat Regular"/>
              </a:rPr>
              <a:t>Generations United with support from the Dave Thomas Foundation for Adoption, created the following brief, national comparison chart, and state-specific charts that focus on adoption and guardianship for children in kinship foster care so that these children can exit foster care into permanent families.</a:t>
            </a:r>
            <a:endParaRPr lang="en-US" sz="1400" dirty="0"/>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00239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Generations United with support from our partner Humana, developed tip sheets on self-care and youth mental health for grandfamily caregivers. These tip sheets are filled with helpful information and resources for grandfamilies.</a:t>
            </a:r>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72288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Penn Foundation has awarded over $2.8 million in three-year grants to eight organizations in Philadelphia, focusing on improving services for "</a:t>
            </a:r>
            <a:r>
              <a:rPr lang="en-US" dirty="0" err="1"/>
              <a:t>grandfamilies</a:t>
            </a:r>
            <a:r>
              <a:rPr lang="en-US" dirty="0"/>
              <a:t>" where grandparents or older relatives are primary caregivers. The funds will support case management, resources, support groups, education, and emergency funding for basic needs.</a:t>
            </a:r>
          </a:p>
          <a:p>
            <a:endParaRPr lang="en-US" dirty="0"/>
          </a:p>
          <a:p>
            <a:r>
              <a:rPr lang="en-US" dirty="0"/>
              <a:t>The Humana Foundation has funded Generations United to expand mental health services in Louisiana and Florida. The project will provide technical assistance, peer support, and capacity building for support groups in collaboration with Children Home Network in Florida and Grandparents Raising Grandchildren Information Center of Louisiana.</a:t>
            </a:r>
          </a:p>
          <a:p>
            <a:endParaRPr lang="en-US" dirty="0"/>
          </a:p>
          <a:p>
            <a:r>
              <a:rPr lang="en-US" dirty="0"/>
              <a:t>Generations United, in partnership with Casey Family Programs and the University of Washington, established the Kinship Navigator Learning Collaborative (KNC) to support over 2.5 million children raised by grandparents and relatives. The KNC program provides information, referrals, and follow-up services to help caregivers access the resources they need. Generations United manages the KNC, offering support to jurisdictions implementing and evaluating the program in Maine, Montana, Wyoming, and Vermont.</a:t>
            </a:r>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701542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636120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1338">
              <a:defRPr/>
            </a:pPr>
            <a:fld id="{C2377FF7-A8CB-464B-845B-D8A6BB42C0E4}" type="slidenum">
              <a:rPr lang="en-US">
                <a:solidFill>
                  <a:prstClr val="black"/>
                </a:solidFill>
                <a:latin typeface="Calibri" panose="020F0502020204030204"/>
              </a:rPr>
              <a:pPr defTabSz="921338">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50974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89562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46</a:t>
            </a:fld>
            <a:endParaRPr lang="en-US"/>
          </a:p>
        </p:txBody>
      </p:sp>
    </p:spTree>
    <p:extLst>
      <p:ext uri="{BB962C8B-B14F-4D97-AF65-F5344CB8AC3E}">
        <p14:creationId xmlns:p14="http://schemas.microsoft.com/office/powerpoint/2010/main" val="1611944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47</a:t>
            </a:fld>
            <a:endParaRPr lang="en-US"/>
          </a:p>
        </p:txBody>
      </p:sp>
    </p:spTree>
    <p:extLst>
      <p:ext uri="{BB962C8B-B14F-4D97-AF65-F5344CB8AC3E}">
        <p14:creationId xmlns:p14="http://schemas.microsoft.com/office/powerpoint/2010/main" val="1648165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48</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49</a:t>
            </a:fld>
            <a:endParaRPr lang="en-US"/>
          </a:p>
        </p:txBody>
      </p:sp>
    </p:spTree>
    <p:extLst>
      <p:ext uri="{BB962C8B-B14F-4D97-AF65-F5344CB8AC3E}">
        <p14:creationId xmlns:p14="http://schemas.microsoft.com/office/powerpoint/2010/main" val="221447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A5B50-67D2-4B25-877F-F1E5F6947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46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50</a:t>
            </a:fld>
            <a:endParaRPr lang="en-US"/>
          </a:p>
        </p:txBody>
      </p:sp>
    </p:spTree>
    <p:extLst>
      <p:ext uri="{BB962C8B-B14F-4D97-AF65-F5344CB8AC3E}">
        <p14:creationId xmlns:p14="http://schemas.microsoft.com/office/powerpoint/2010/main" val="888335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51</a:t>
            </a:fld>
            <a:endParaRPr lang="en-US"/>
          </a:p>
        </p:txBody>
      </p:sp>
    </p:spTree>
    <p:extLst>
      <p:ext uri="{BB962C8B-B14F-4D97-AF65-F5344CB8AC3E}">
        <p14:creationId xmlns:p14="http://schemas.microsoft.com/office/powerpoint/2010/main" val="201920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52</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047E04-E910-41BE-B0E1-9A1B39B13571}" type="slidenum">
              <a:rPr lang="en-US" smtClean="0"/>
              <a:t>54</a:t>
            </a:fld>
            <a:endParaRPr lang="en-US"/>
          </a:p>
        </p:txBody>
      </p:sp>
    </p:spTree>
    <p:extLst>
      <p:ext uri="{BB962C8B-B14F-4D97-AF65-F5344CB8AC3E}">
        <p14:creationId xmlns:p14="http://schemas.microsoft.com/office/powerpoint/2010/main" val="1938297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47E04-E910-41BE-B0E1-9A1B39B13571}" type="slidenum">
              <a:rPr lang="en-US" smtClean="0"/>
              <a:t>55</a:t>
            </a:fld>
            <a:endParaRPr lang="en-US"/>
          </a:p>
        </p:txBody>
      </p:sp>
    </p:spTree>
    <p:extLst>
      <p:ext uri="{BB962C8B-B14F-4D97-AF65-F5344CB8AC3E}">
        <p14:creationId xmlns:p14="http://schemas.microsoft.com/office/powerpoint/2010/main" val="3221940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47E04-E910-41BE-B0E1-9A1B39B13571}" type="slidenum">
              <a:rPr lang="en-US" smtClean="0"/>
              <a:t>61</a:t>
            </a:fld>
            <a:endParaRPr lang="en-US"/>
          </a:p>
        </p:txBody>
      </p:sp>
    </p:spTree>
    <p:extLst>
      <p:ext uri="{BB962C8B-B14F-4D97-AF65-F5344CB8AC3E}">
        <p14:creationId xmlns:p14="http://schemas.microsoft.com/office/powerpoint/2010/main" val="3221940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47E04-E910-41BE-B0E1-9A1B39B13571}" type="slidenum">
              <a:rPr lang="en-US" smtClean="0"/>
              <a:t>62</a:t>
            </a:fld>
            <a:endParaRPr lang="en-US"/>
          </a:p>
        </p:txBody>
      </p:sp>
    </p:spTree>
    <p:extLst>
      <p:ext uri="{BB962C8B-B14F-4D97-AF65-F5344CB8AC3E}">
        <p14:creationId xmlns:p14="http://schemas.microsoft.com/office/powerpoint/2010/main" val="322194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047E04-E910-41BE-B0E1-9A1B39B13571}" type="slidenum">
              <a:rPr lang="en-US" smtClean="0"/>
              <a:t>63</a:t>
            </a:fld>
            <a:endParaRPr lang="en-US"/>
          </a:p>
        </p:txBody>
      </p:sp>
    </p:spTree>
    <p:extLst>
      <p:ext uri="{BB962C8B-B14F-4D97-AF65-F5344CB8AC3E}">
        <p14:creationId xmlns:p14="http://schemas.microsoft.com/office/powerpoint/2010/main" val="3221940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94">
              <a:defRPr/>
            </a:pPr>
            <a:r>
              <a:rPr lang="en-US" dirty="0"/>
              <a:t>NCBA -</a:t>
            </a:r>
            <a:r>
              <a:rPr lang="en-US" b="1" i="0" cap="all" dirty="0">
                <a:solidFill>
                  <a:srgbClr val="000000"/>
                </a:solidFill>
                <a:effectLst/>
                <a:latin typeface="Helvetica" panose="020B0604020202020204" pitchFamily="34" charset="0"/>
              </a:rPr>
              <a:t>National Caucus and Center on Black Aging</a:t>
            </a:r>
            <a:endParaRPr lang="en-US" b="0" i="0" cap="all" dirty="0">
              <a:solidFill>
                <a:srgbClr val="000000"/>
              </a:solidFill>
              <a:effectLst/>
              <a:latin typeface="Helvetica" panose="020B0604020202020204" pitchFamily="34" charset="0"/>
            </a:endParaRPr>
          </a:p>
          <a:p>
            <a:r>
              <a:rPr lang="en-US" dirty="0"/>
              <a:t>NICWA-National Indian Child Welfare Association</a:t>
            </a:r>
          </a:p>
          <a:p>
            <a:endParaRPr lang="en-US" dirty="0"/>
          </a:p>
        </p:txBody>
      </p:sp>
      <p:sp>
        <p:nvSpPr>
          <p:cNvPr id="4" name="Slide Number Placeholder 3"/>
          <p:cNvSpPr>
            <a:spLocks noGrp="1"/>
          </p:cNvSpPr>
          <p:nvPr>
            <p:ph type="sldNum" sz="quarter" idx="5"/>
          </p:nvPr>
        </p:nvSpPr>
        <p:spPr/>
        <p:txBody>
          <a:bodyPr/>
          <a:lstStyle/>
          <a:p>
            <a:fld id="{399CC030-E31A-754A-93FE-505801FDA226}" type="slidenum">
              <a:rPr lang="en-US" smtClean="0"/>
              <a:t>7</a:t>
            </a:fld>
            <a:endParaRPr lang="en-US"/>
          </a:p>
        </p:txBody>
      </p:sp>
    </p:spTree>
    <p:extLst>
      <p:ext uri="{BB962C8B-B14F-4D97-AF65-F5344CB8AC3E}">
        <p14:creationId xmlns:p14="http://schemas.microsoft.com/office/powerpoint/2010/main" val="1755755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16 unique trainings:</a:t>
            </a:r>
            <a:endParaRPr/>
          </a:p>
          <a:p>
            <a:pPr marL="457200" lvl="0" indent="-298450" algn="l" rtl="0">
              <a:spcBef>
                <a:spcPts val="0"/>
              </a:spcBef>
              <a:spcAft>
                <a:spcPts val="0"/>
              </a:spcAft>
              <a:buSzPts val="1100"/>
              <a:buAutoNum type="arabicPeriod"/>
            </a:pPr>
            <a:r>
              <a:rPr lang="en-US"/>
              <a:t>Adoption &amp; Foster Nutrition</a:t>
            </a:r>
            <a:endParaRPr/>
          </a:p>
          <a:p>
            <a:pPr marL="457200" lvl="0" indent="-298450" algn="l" rtl="0">
              <a:spcBef>
                <a:spcPts val="0"/>
              </a:spcBef>
              <a:spcAft>
                <a:spcPts val="0"/>
              </a:spcAft>
              <a:buSzPts val="1100"/>
              <a:buAutoNum type="arabicPeriod"/>
            </a:pPr>
            <a:r>
              <a:rPr lang="en-US"/>
              <a:t>Adoption: What is Normal</a:t>
            </a:r>
            <a:endParaRPr/>
          </a:p>
          <a:p>
            <a:pPr marL="457200" lvl="0" indent="-298450" algn="l" rtl="0">
              <a:spcBef>
                <a:spcPts val="0"/>
              </a:spcBef>
              <a:spcAft>
                <a:spcPts val="0"/>
              </a:spcAft>
              <a:buSzPts val="1100"/>
              <a:buAutoNum type="arabicPeriod"/>
            </a:pPr>
            <a:r>
              <a:rPr lang="en-US"/>
              <a:t>Allegation Prevention &amp; Protocol</a:t>
            </a:r>
            <a:endParaRPr/>
          </a:p>
          <a:p>
            <a:pPr marL="457200" lvl="0" indent="-298450" algn="l" rtl="0">
              <a:spcBef>
                <a:spcPts val="0"/>
              </a:spcBef>
              <a:spcAft>
                <a:spcPts val="0"/>
              </a:spcAft>
              <a:buSzPts val="1100"/>
              <a:buAutoNum type="arabicPeriod"/>
            </a:pPr>
            <a:r>
              <a:rPr lang="en-US"/>
              <a:t>Assessing Attachment: A look at Attachment Theory and Emotional Coaching</a:t>
            </a:r>
            <a:endParaRPr/>
          </a:p>
          <a:p>
            <a:pPr marL="457200" lvl="0" indent="-298450" algn="l" rtl="0">
              <a:spcBef>
                <a:spcPts val="0"/>
              </a:spcBef>
              <a:spcAft>
                <a:spcPts val="0"/>
              </a:spcAft>
              <a:buSzPts val="1100"/>
              <a:buAutoNum type="arabicPeriod"/>
            </a:pPr>
            <a:r>
              <a:rPr lang="en-US"/>
              <a:t>Building Healthy Relationships</a:t>
            </a:r>
            <a:endParaRPr/>
          </a:p>
          <a:p>
            <a:pPr marL="457200" lvl="0" indent="-298450" algn="l" rtl="0">
              <a:spcBef>
                <a:spcPts val="0"/>
              </a:spcBef>
              <a:spcAft>
                <a:spcPts val="0"/>
              </a:spcAft>
              <a:buSzPts val="1100"/>
              <a:buAutoNum type="arabicPeriod"/>
            </a:pPr>
            <a:r>
              <a:rPr lang="en-US"/>
              <a:t>Courthouse Basics</a:t>
            </a:r>
            <a:endParaRPr/>
          </a:p>
          <a:p>
            <a:pPr marL="457200" lvl="0" indent="-298450" algn="l" rtl="0">
              <a:spcBef>
                <a:spcPts val="0"/>
              </a:spcBef>
              <a:spcAft>
                <a:spcPts val="0"/>
              </a:spcAft>
              <a:buSzPts val="1100"/>
              <a:buAutoNum type="arabicPeriod"/>
            </a:pPr>
            <a:r>
              <a:rPr lang="en-US"/>
              <a:t>Day-to-Day living with children with prenatal substance exposure</a:t>
            </a:r>
            <a:endParaRPr/>
          </a:p>
          <a:p>
            <a:pPr marL="457200" lvl="0" indent="-298450" algn="l" rtl="0">
              <a:spcBef>
                <a:spcPts val="0"/>
              </a:spcBef>
              <a:spcAft>
                <a:spcPts val="0"/>
              </a:spcAft>
              <a:buSzPts val="1100"/>
              <a:buAutoNum type="arabicPeriod"/>
            </a:pPr>
            <a:r>
              <a:rPr lang="en-US"/>
              <a:t>In It For The Child</a:t>
            </a:r>
            <a:endParaRPr/>
          </a:p>
          <a:p>
            <a:pPr marL="457200" lvl="0" indent="-298450" algn="l" rtl="0">
              <a:spcBef>
                <a:spcPts val="0"/>
              </a:spcBef>
              <a:spcAft>
                <a:spcPts val="0"/>
              </a:spcAft>
              <a:buSzPts val="1100"/>
              <a:buAutoNum type="arabicPeriod"/>
            </a:pPr>
            <a:r>
              <a:rPr lang="en-US"/>
              <a:t>Mandated Reporter Training</a:t>
            </a:r>
            <a:endParaRPr/>
          </a:p>
          <a:p>
            <a:pPr marL="457200" lvl="0" indent="-298450" algn="l" rtl="0">
              <a:spcBef>
                <a:spcPts val="0"/>
              </a:spcBef>
              <a:spcAft>
                <a:spcPts val="0"/>
              </a:spcAft>
              <a:buSzPts val="1100"/>
              <a:buAutoNum type="arabicPeriod"/>
            </a:pPr>
            <a:r>
              <a:rPr lang="en-US"/>
              <a:t>Parenting Life Skills</a:t>
            </a:r>
            <a:endParaRPr/>
          </a:p>
          <a:p>
            <a:pPr marL="457200" lvl="0" indent="-298450" algn="l" rtl="0">
              <a:spcBef>
                <a:spcPts val="0"/>
              </a:spcBef>
              <a:spcAft>
                <a:spcPts val="0"/>
              </a:spcAft>
              <a:buSzPts val="1100"/>
              <a:buAutoNum type="arabicPeriod"/>
            </a:pPr>
            <a:r>
              <a:rPr lang="en-US"/>
              <a:t>Positive Discipline</a:t>
            </a:r>
            <a:endParaRPr/>
          </a:p>
          <a:p>
            <a:pPr marL="457200" lvl="0" indent="-298450" algn="l" rtl="0">
              <a:spcBef>
                <a:spcPts val="0"/>
              </a:spcBef>
              <a:spcAft>
                <a:spcPts val="0"/>
              </a:spcAft>
              <a:buSzPts val="1100"/>
              <a:buAutoNum type="arabicPeriod"/>
            </a:pPr>
            <a:r>
              <a:rPr lang="en-US"/>
              <a:t>Reasonable &amp; Prudent Parenting</a:t>
            </a:r>
            <a:endParaRPr/>
          </a:p>
          <a:p>
            <a:pPr marL="457200" lvl="0" indent="-298450" algn="l" rtl="0">
              <a:spcBef>
                <a:spcPts val="0"/>
              </a:spcBef>
              <a:spcAft>
                <a:spcPts val="0"/>
              </a:spcAft>
              <a:buSzPts val="1100"/>
              <a:buAutoNum type="arabicPeriod"/>
            </a:pPr>
            <a:r>
              <a:rPr lang="en-US"/>
              <a:t>Resources for Success</a:t>
            </a:r>
            <a:endParaRPr/>
          </a:p>
          <a:p>
            <a:pPr marL="457200" lvl="0" indent="-298450" algn="l" rtl="0">
              <a:spcBef>
                <a:spcPts val="0"/>
              </a:spcBef>
              <a:spcAft>
                <a:spcPts val="0"/>
              </a:spcAft>
              <a:buSzPts val="1100"/>
              <a:buAutoNum type="arabicPeriod"/>
            </a:pPr>
            <a:r>
              <a:rPr lang="en-US"/>
              <a:t>Self-Care for Foster, Adoptive &amp; Kinship Parents</a:t>
            </a:r>
            <a:endParaRPr/>
          </a:p>
          <a:p>
            <a:pPr marL="457200" lvl="0" indent="-298450" algn="l" rtl="0">
              <a:spcBef>
                <a:spcPts val="0"/>
              </a:spcBef>
              <a:spcAft>
                <a:spcPts val="0"/>
              </a:spcAft>
              <a:buSzPts val="1100"/>
              <a:buAutoNum type="arabicPeriod"/>
            </a:pPr>
            <a:r>
              <a:rPr lang="en-US"/>
              <a:t>Starting and Maintaining Support Groups</a:t>
            </a:r>
            <a:endParaRPr/>
          </a:p>
          <a:p>
            <a:pPr marL="457200" lvl="0" indent="-298450" algn="l" rtl="0">
              <a:spcBef>
                <a:spcPts val="0"/>
              </a:spcBef>
              <a:spcAft>
                <a:spcPts val="0"/>
              </a:spcAft>
              <a:buSzPts val="1100"/>
              <a:buAutoNum type="arabicPeriod"/>
            </a:pPr>
            <a:r>
              <a:rPr lang="en-US"/>
              <a:t>Understanding Safety and Awareness</a:t>
            </a:r>
            <a:endParaRPr/>
          </a:p>
          <a:p>
            <a:pPr marL="457200" lvl="0" indent="-298450" algn="l" rtl="0">
              <a:spcBef>
                <a:spcPts val="0"/>
              </a:spcBef>
              <a:spcAft>
                <a:spcPts val="0"/>
              </a:spcAft>
              <a:buSzPts val="1100"/>
              <a:buAutoNum type="arabicPeriod"/>
            </a:pPr>
            <a:r>
              <a:rPr lang="en-US"/>
              <a:t>Understanding Boundaries as a Resource Parent</a:t>
            </a:r>
            <a:endParaRPr/>
          </a:p>
          <a:p>
            <a:pPr marL="457200" lvl="0" indent="-298450" algn="l" rtl="0">
              <a:spcBef>
                <a:spcPts val="0"/>
              </a:spcBef>
              <a:spcAft>
                <a:spcPts val="0"/>
              </a:spcAft>
              <a:buSzPts val="1100"/>
              <a:buAutoNum type="arabicPeriod"/>
            </a:pPr>
            <a:r>
              <a:rPr lang="en-US"/>
              <a:t>Working With and Valuing Birth Family Connections</a:t>
            </a:r>
            <a:endParaRPr/>
          </a:p>
          <a:p>
            <a:pPr marL="457200" lvl="0" indent="-298450" algn="l" rtl="0">
              <a:spcBef>
                <a:spcPts val="0"/>
              </a:spcBef>
              <a:spcAft>
                <a:spcPts val="0"/>
              </a:spcAft>
              <a:buSzPts val="1100"/>
              <a:buAutoNum type="arabicPeriod"/>
            </a:pPr>
            <a:r>
              <a:rPr lang="en-US"/>
              <a:t>Your Special Needs Child in the Community</a:t>
            </a:r>
            <a:endParaRPr/>
          </a:p>
          <a:p>
            <a:pPr marL="0" lvl="0" indent="0" algn="l" rtl="0">
              <a:spcBef>
                <a:spcPts val="0"/>
              </a:spcBef>
              <a:spcAft>
                <a:spcPts val="0"/>
              </a:spcAft>
              <a:buNone/>
            </a:pPr>
            <a:endParaRPr/>
          </a:p>
        </p:txBody>
      </p:sp>
      <p:sp>
        <p:nvSpPr>
          <p:cNvPr id="201" name="Google Shape;2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Do an introduction</a:t>
            </a:r>
            <a:endParaRPr/>
          </a:p>
          <a:p>
            <a:pPr marL="457200" lvl="0" indent="-317500" algn="l" rtl="0">
              <a:lnSpc>
                <a:spcPct val="100000"/>
              </a:lnSpc>
              <a:spcBef>
                <a:spcPts val="0"/>
              </a:spcBef>
              <a:spcAft>
                <a:spcPts val="0"/>
              </a:spcAft>
              <a:buSzPts val="1400"/>
              <a:buChar char="●"/>
            </a:pPr>
            <a:r>
              <a:rPr lang="en-US"/>
              <a:t>Name, position, how long at HALOS</a:t>
            </a:r>
            <a:endParaRPr/>
          </a:p>
        </p:txBody>
      </p:sp>
      <p:sp>
        <p:nvSpPr>
          <p:cNvPr id="289" name="Google Shape;2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Char char="●"/>
            </a:pPr>
            <a:r>
              <a:rPr lang="en-US"/>
              <a:t>HALOS is a 501c3 nonprofit organization that serves kinship caregivers in the Tri County</a:t>
            </a:r>
            <a:endParaRPr/>
          </a:p>
          <a:p>
            <a:pPr marL="457200" lvl="0" indent="-317500" algn="l" rtl="0">
              <a:lnSpc>
                <a:spcPct val="115000"/>
              </a:lnSpc>
              <a:spcBef>
                <a:spcPts val="0"/>
              </a:spcBef>
              <a:spcAft>
                <a:spcPts val="0"/>
              </a:spcAft>
              <a:buSzPts val="1400"/>
              <a:buChar char="●"/>
            </a:pPr>
            <a:r>
              <a:rPr lang="en-US"/>
              <a:t>We have 16 full time staff and have doubled in size since 2017. </a:t>
            </a:r>
            <a:endParaRPr/>
          </a:p>
          <a:p>
            <a:pPr marL="457200" lvl="0" indent="-317500" algn="l" rtl="0">
              <a:lnSpc>
                <a:spcPct val="115000"/>
              </a:lnSpc>
              <a:spcBef>
                <a:spcPts val="0"/>
              </a:spcBef>
              <a:spcAft>
                <a:spcPts val="0"/>
              </a:spcAft>
              <a:buSzPts val="1400"/>
              <a:buChar char="●"/>
            </a:pPr>
            <a:r>
              <a:rPr lang="en-US"/>
              <a:t>We currently have 2 ½ full time Navigators who together served almost 700 different families last year</a:t>
            </a:r>
            <a:endParaRPr/>
          </a:p>
          <a:p>
            <a:pPr marL="457200" lvl="0" indent="-317500" algn="l" rtl="0">
              <a:lnSpc>
                <a:spcPct val="115000"/>
              </a:lnSpc>
              <a:spcBef>
                <a:spcPts val="0"/>
              </a:spcBef>
              <a:spcAft>
                <a:spcPts val="0"/>
              </a:spcAft>
              <a:buClr>
                <a:schemeClr val="dk1"/>
              </a:buClr>
              <a:buSzPts val="1400"/>
              <a:buChar char="●"/>
            </a:pPr>
            <a:r>
              <a:rPr lang="en-US"/>
              <a:t>HALOS Has been providing support since 2008, but we did not know to call it “Navigation” at the time. It was resource and referral with add on optional services that are outside of the scope of Navigation </a:t>
            </a:r>
            <a:endParaRPr/>
          </a:p>
          <a:p>
            <a:pPr marL="457200" lvl="0" indent="-317500" algn="l" rtl="0">
              <a:lnSpc>
                <a:spcPct val="115000"/>
              </a:lnSpc>
              <a:spcBef>
                <a:spcPts val="0"/>
              </a:spcBef>
              <a:spcAft>
                <a:spcPts val="0"/>
              </a:spcAft>
              <a:buSzPts val="1400"/>
              <a:buChar char="●"/>
            </a:pPr>
            <a:r>
              <a:rPr lang="en-US"/>
              <a:t>Varied other supports prior to navigation services or “Tack on Services” = Drives, support groups, family events, mentoring and educational programing</a:t>
            </a:r>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294" name="Google Shape;2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e510a12c9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Font typeface="Libre Baskerville"/>
              <a:buChar char="●"/>
            </a:pPr>
            <a:r>
              <a:rPr lang="en-US" sz="1100">
                <a:latin typeface="Libre Baskerville"/>
                <a:ea typeface="Libre Baskerville"/>
                <a:cs typeface="Libre Baskerville"/>
                <a:sym typeface="Libre Baskerville"/>
              </a:rPr>
              <a:t>Outreach is naturally a part of the Kinship Navigator role, in order for providers to have a thorough understanding of kinship family needs, the systems they interact with, as well as the composition of the community where kinship families live and where they receive care. </a:t>
            </a:r>
            <a:endParaRPr sz="1100">
              <a:latin typeface="Libre Baskerville"/>
              <a:ea typeface="Libre Baskerville"/>
              <a:cs typeface="Libre Baskerville"/>
              <a:sym typeface="Libre Baskerville"/>
            </a:endParaRPr>
          </a:p>
          <a:p>
            <a:pPr marL="457200" lvl="0" indent="-298450" algn="l" rtl="0">
              <a:lnSpc>
                <a:spcPct val="115000"/>
              </a:lnSpc>
              <a:spcBef>
                <a:spcPts val="0"/>
              </a:spcBef>
              <a:spcAft>
                <a:spcPts val="0"/>
              </a:spcAft>
              <a:buSzPts val="1100"/>
              <a:buFont typeface="Libre Baskerville"/>
              <a:buChar char="●"/>
            </a:pPr>
            <a:r>
              <a:rPr lang="en-US" sz="1100">
                <a:latin typeface="Libre Baskerville"/>
                <a:ea typeface="Libre Baskerville"/>
                <a:cs typeface="Libre Baskerville"/>
                <a:sym typeface="Libre Baskerville"/>
              </a:rPr>
              <a:t>We have also been able to add an Outreach Coordinator role in the past 2 years that specializes in community outreach</a:t>
            </a:r>
            <a:endParaRPr sz="1100">
              <a:latin typeface="Libre Baskerville"/>
              <a:ea typeface="Libre Baskerville"/>
              <a:cs typeface="Libre Baskerville"/>
              <a:sym typeface="Libre Baskerville"/>
            </a:endParaRPr>
          </a:p>
          <a:p>
            <a:pPr marL="457200" lvl="0" indent="-298450" algn="l" rtl="0">
              <a:lnSpc>
                <a:spcPct val="115000"/>
              </a:lnSpc>
              <a:spcBef>
                <a:spcPts val="0"/>
              </a:spcBef>
              <a:spcAft>
                <a:spcPts val="0"/>
              </a:spcAft>
              <a:buClr>
                <a:schemeClr val="dk1"/>
              </a:buClr>
              <a:buSzPts val="1100"/>
              <a:buFont typeface="Libre Baskerville"/>
              <a:buChar char="●"/>
            </a:pPr>
            <a:r>
              <a:rPr lang="en-US" sz="1100">
                <a:latin typeface="Libre Baskerville"/>
                <a:ea typeface="Libre Baskerville"/>
                <a:cs typeface="Libre Baskerville"/>
                <a:sym typeface="Libre Baskerville"/>
              </a:rPr>
              <a:t>Our navigators and outreach coordinator utilize outreach daily by exploring new resources that may be of use to CGs, as well as ensuring they are the highest quality. Also by promoting our work to other organizations in that search for resources, we are creating partnerships to establish cross referral systems.  </a:t>
            </a:r>
            <a:endParaRPr sz="1100">
              <a:latin typeface="Libre Baskerville"/>
              <a:ea typeface="Libre Baskerville"/>
              <a:cs typeface="Libre Baskerville"/>
              <a:sym typeface="Libre Baskerville"/>
            </a:endParaRPr>
          </a:p>
          <a:p>
            <a:pPr marL="457200" lvl="0" indent="-298450" algn="l" rtl="0">
              <a:lnSpc>
                <a:spcPct val="115000"/>
              </a:lnSpc>
              <a:spcBef>
                <a:spcPts val="0"/>
              </a:spcBef>
              <a:spcAft>
                <a:spcPts val="0"/>
              </a:spcAft>
              <a:buClr>
                <a:schemeClr val="dk1"/>
              </a:buClr>
              <a:buSzPts val="1100"/>
              <a:buFont typeface="Libre Baskerville"/>
              <a:buChar char="●"/>
            </a:pPr>
            <a:r>
              <a:rPr lang="en-US" sz="1100">
                <a:latin typeface="Libre Baskerville"/>
                <a:ea typeface="Libre Baskerville"/>
                <a:cs typeface="Libre Baskerville"/>
                <a:sym typeface="Libre Baskerville"/>
              </a:rPr>
              <a:t>The most successful outreach we have done has been through DSS and other community agencies. </a:t>
            </a:r>
            <a:endParaRPr sz="1100">
              <a:latin typeface="Libre Baskerville"/>
              <a:ea typeface="Libre Baskerville"/>
              <a:cs typeface="Libre Baskerville"/>
              <a:sym typeface="Libre Baskerville"/>
            </a:endParaRPr>
          </a:p>
          <a:p>
            <a:pPr marL="457200" lvl="0" indent="-298450" algn="l" rtl="0">
              <a:lnSpc>
                <a:spcPct val="115000"/>
              </a:lnSpc>
              <a:spcBef>
                <a:spcPts val="0"/>
              </a:spcBef>
              <a:spcAft>
                <a:spcPts val="0"/>
              </a:spcAft>
              <a:buClr>
                <a:schemeClr val="dk1"/>
              </a:buClr>
              <a:buSzPts val="1100"/>
              <a:buFont typeface="Libre Baskerville"/>
              <a:buChar char="●"/>
            </a:pPr>
            <a:r>
              <a:rPr lang="en-US" sz="1100">
                <a:latin typeface="Libre Baskerville"/>
                <a:ea typeface="Libre Baskerville"/>
                <a:cs typeface="Libre Baskerville"/>
                <a:sym typeface="Libre Baskerville"/>
              </a:rPr>
              <a:t>We do not pay for marketing as it does not reach them where they are. This has been adjusted based on kinship caregiver advice, and we promote ground level, grassroots outreach methods. (don’t take out paid ads)</a:t>
            </a:r>
            <a:endParaRPr sz="1100">
              <a:latin typeface="Libre Baskerville"/>
              <a:ea typeface="Libre Baskerville"/>
              <a:cs typeface="Libre Baskerville"/>
              <a:sym typeface="Libre Baskerville"/>
            </a:endParaRPr>
          </a:p>
          <a:p>
            <a:pPr marL="457200" lvl="0" indent="-298450" algn="l" rtl="0">
              <a:lnSpc>
                <a:spcPct val="115000"/>
              </a:lnSpc>
              <a:spcBef>
                <a:spcPts val="0"/>
              </a:spcBef>
              <a:spcAft>
                <a:spcPts val="0"/>
              </a:spcAft>
              <a:buClr>
                <a:schemeClr val="dk1"/>
              </a:buClr>
              <a:buSzPts val="1100"/>
              <a:buFont typeface="Libre Baskerville"/>
              <a:buChar char="●"/>
            </a:pPr>
            <a:r>
              <a:rPr lang="en-US" sz="1100">
                <a:latin typeface="Libre Baskerville"/>
                <a:ea typeface="Libre Baskerville"/>
                <a:cs typeface="Libre Baskerville"/>
                <a:sym typeface="Libre Baskerville"/>
              </a:rPr>
              <a:t>Messaging/verbiage – not everyone knows what kinship care is, to include the caregiver (ensuring differing messages for caregivers and donors)</a:t>
            </a: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00" name="Google Shape;300;g1e510a12c9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e510a12c9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Think about which organizations and resources are already in your community and have the ability to group by type of resource and geographic location, </a:t>
            </a:r>
            <a:endParaRPr>
              <a:latin typeface="Libre Baskerville"/>
              <a:ea typeface="Libre Baskerville"/>
              <a:cs typeface="Libre Baskerville"/>
              <a:sym typeface="Libre Baskerville"/>
            </a:endParaRPr>
          </a:p>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Our navigator have a thorough understanding of any applicable eligibility criteria to ensure we are not referring CGs to organizations that will not be able to serve them</a:t>
            </a:r>
            <a:endParaRPr sz="800">
              <a:latin typeface="Arial"/>
              <a:ea typeface="Arial"/>
              <a:cs typeface="Arial"/>
              <a:sym typeface="Arial"/>
            </a:endParaRPr>
          </a:p>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Partnering with 2-1-1, compiling and sharing with other orgs as you go</a:t>
            </a:r>
            <a:endParaRPr sz="800">
              <a:latin typeface="Arial"/>
              <a:ea typeface="Arial"/>
              <a:cs typeface="Arial"/>
              <a:sym typeface="Arial"/>
            </a:endParaRPr>
          </a:p>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We also use the “kinship lens” to help caregivers pinpoint what will help and why. Letting the CG be the expert in stating what they need </a:t>
            </a:r>
            <a:endParaRPr>
              <a:latin typeface="Libre Baskerville"/>
              <a:ea typeface="Libre Baskerville"/>
              <a:cs typeface="Libre Baskerville"/>
              <a:sym typeface="Libre Baskerville"/>
            </a:endParaRPr>
          </a:p>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Where can your organization reach out to for services that you are unable to provide (cross referral) ?</a:t>
            </a:r>
            <a:endParaRPr>
              <a:latin typeface="Libre Baskerville"/>
              <a:ea typeface="Libre Baskerville"/>
              <a:cs typeface="Libre Baskerville"/>
              <a:sym typeface="Libre Baskerville"/>
            </a:endParaRPr>
          </a:p>
          <a:p>
            <a:pPr marL="457200" lvl="0" indent="-317500" algn="l" rtl="0">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If you need one place to start to find families to serve, get into your local schools (admin, guidance counselors, teacher. They know who is in the school and will be motivated to get their families connected to services. They likely have staff that know other resources and would be eager to share)</a:t>
            </a: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06" name="Google Shape;306;g1e510a12c9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885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e510a12c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1150" algn="l" rtl="0">
              <a:spcBef>
                <a:spcPts val="0"/>
              </a:spcBef>
              <a:spcAft>
                <a:spcPts val="0"/>
              </a:spcAft>
              <a:buClr>
                <a:schemeClr val="dk1"/>
              </a:buClr>
              <a:buSzPts val="1300"/>
              <a:buFont typeface="Libre Baskerville"/>
              <a:buChar char="●"/>
            </a:pPr>
            <a:r>
              <a:rPr lang="en-US" sz="1300">
                <a:latin typeface="Libre Baskerville"/>
                <a:ea typeface="Libre Baskerville"/>
                <a:cs typeface="Libre Baskerville"/>
                <a:sym typeface="Libre Baskerville"/>
              </a:rPr>
              <a:t>Organizational collaboration with county and state DSS/DCFS is critical to reaching kinship families and raising awareness</a:t>
            </a:r>
            <a:endParaRPr sz="1300">
              <a:latin typeface="Libre Baskerville"/>
              <a:ea typeface="Libre Baskerville"/>
              <a:cs typeface="Libre Baskerville"/>
              <a:sym typeface="Libre Baskerville"/>
            </a:endParaRPr>
          </a:p>
          <a:p>
            <a:pPr marL="457200" lvl="0" indent="-311150" algn="l" rtl="0">
              <a:spcBef>
                <a:spcPts val="0"/>
              </a:spcBef>
              <a:spcAft>
                <a:spcPts val="0"/>
              </a:spcAft>
              <a:buClr>
                <a:schemeClr val="dk1"/>
              </a:buClr>
              <a:buSzPts val="1300"/>
              <a:buFont typeface="Libre Baskerville"/>
              <a:buChar char="●"/>
            </a:pPr>
            <a:r>
              <a:rPr lang="en-US" sz="1300">
                <a:latin typeface="Libre Baskerville"/>
                <a:ea typeface="Libre Baskerville"/>
                <a:cs typeface="Libre Baskerville"/>
                <a:sym typeface="Libre Baskerville"/>
              </a:rPr>
              <a:t>Regular outreach/contact with child welfare staff recommended - It helps maintain attention towards kinship families, promotes their interests, reminds busy caseworkers of the support programs you have available and how to refer and gain a better understanding of case timelines</a:t>
            </a:r>
            <a:endParaRPr sz="1300">
              <a:latin typeface="Libre Baskerville"/>
              <a:ea typeface="Libre Baskerville"/>
              <a:cs typeface="Libre Baskerville"/>
              <a:sym typeface="Libre Baskerville"/>
            </a:endParaRPr>
          </a:p>
          <a:p>
            <a:pPr marL="457200" lvl="0" indent="-311150" algn="l" rtl="0">
              <a:lnSpc>
                <a:spcPct val="115000"/>
              </a:lnSpc>
              <a:spcBef>
                <a:spcPts val="0"/>
              </a:spcBef>
              <a:spcAft>
                <a:spcPts val="0"/>
              </a:spcAft>
              <a:buClr>
                <a:schemeClr val="dk1"/>
              </a:buClr>
              <a:buSzPts val="1300"/>
              <a:buFont typeface="Libre Baskerville"/>
              <a:buChar char="●"/>
            </a:pPr>
            <a:r>
              <a:rPr lang="en-US" sz="1300">
                <a:latin typeface="Libre Baskerville"/>
                <a:ea typeface="Libre Baskerville"/>
                <a:cs typeface="Libre Baskerville"/>
                <a:sym typeface="Libre Baskerville"/>
              </a:rPr>
              <a:t>Case Timelines – families are often left in the dark about case timelines and in some cases the information may be incorrect. What the policies are vs what is actually being done. Timelines are not always followed by state agencies</a:t>
            </a:r>
            <a:endParaRPr sz="1300">
              <a:latin typeface="Libre Baskerville"/>
              <a:ea typeface="Libre Baskerville"/>
              <a:cs typeface="Libre Baskerville"/>
              <a:sym typeface="Libre Baskerville"/>
            </a:endParaRPr>
          </a:p>
          <a:p>
            <a:pPr marL="457200" lvl="0" indent="-311150" algn="l" rtl="0">
              <a:spcBef>
                <a:spcPts val="0"/>
              </a:spcBef>
              <a:spcAft>
                <a:spcPts val="0"/>
              </a:spcAft>
              <a:buClr>
                <a:schemeClr val="dk1"/>
              </a:buClr>
              <a:buSzPts val="1300"/>
              <a:buFont typeface="Libre Baskerville"/>
              <a:buChar char="●"/>
            </a:pPr>
            <a:r>
              <a:rPr lang="en-US" sz="1300">
                <a:latin typeface="Libre Baskerville"/>
                <a:ea typeface="Libre Baskerville"/>
                <a:cs typeface="Libre Baskerville"/>
                <a:sym typeface="Libre Baskerville"/>
              </a:rPr>
              <a:t>Understanding of Economic Services available, how to direct caregivers to the correct place/department; knowing where to ask for help</a:t>
            </a:r>
            <a:endParaRPr sz="1300">
              <a:latin typeface="Arial"/>
              <a:ea typeface="Arial"/>
              <a:cs typeface="Arial"/>
              <a:sym typeface="Arial"/>
            </a:endParaRPr>
          </a:p>
          <a:p>
            <a:pPr marL="742950" lvl="1" indent="-241300" algn="l" rtl="0">
              <a:spcBef>
                <a:spcPts val="0"/>
              </a:spcBef>
              <a:spcAft>
                <a:spcPts val="0"/>
              </a:spcAft>
              <a:buClr>
                <a:schemeClr val="dk1"/>
              </a:buClr>
              <a:buSzPts val="1300"/>
              <a:buChar char="•"/>
            </a:pPr>
            <a:r>
              <a:rPr lang="en-US" sz="1300">
                <a:latin typeface="Libre Baskerville"/>
                <a:ea typeface="Libre Baskerville"/>
                <a:cs typeface="Libre Baskerville"/>
                <a:sym typeface="Libre Baskerville"/>
              </a:rPr>
              <a:t>SNAP, TANF, Child Support, ABC vouchers</a:t>
            </a:r>
            <a:endParaRPr sz="15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14" name="Google Shape;314;g1e510a12c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e510a12c9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All staff members have been involved in outreach and it so important we now have a full time outreach person. </a:t>
            </a:r>
            <a:endParaRPr>
              <a:latin typeface="Libre Baskerville"/>
              <a:ea typeface="Libre Baskerville"/>
              <a:cs typeface="Libre Baskerville"/>
              <a:sym typeface="Libre Baskerville"/>
            </a:endParaRPr>
          </a:p>
          <a:p>
            <a:pPr marL="457200" lvl="0" indent="-317500" algn="l" rtl="0">
              <a:lnSpc>
                <a:spcPct val="115000"/>
              </a:lnSpc>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Have cohesive materials with a variety of ways to contact caregivers, partners, and donors to include attending events, printed materials, and having an easily accessible website. All dependent on the budget – do not spend money where there is none. We have also incorporated CGfeedback to ensure our message resonates with them and reaches them where they are.</a:t>
            </a:r>
            <a:endParaRPr>
              <a:latin typeface="Libre Baskerville"/>
              <a:ea typeface="Libre Baskerville"/>
              <a:cs typeface="Libre Baskerville"/>
              <a:sym typeface="Libre Baskerville"/>
            </a:endParaRPr>
          </a:p>
          <a:p>
            <a:pPr marL="457200" lvl="0" indent="-317500" algn="l" rtl="0">
              <a:lnSpc>
                <a:spcPct val="115000"/>
              </a:lnSpc>
              <a:spcBef>
                <a:spcPts val="0"/>
              </a:spcBef>
              <a:spcAft>
                <a:spcPts val="0"/>
              </a:spcAft>
              <a:buClr>
                <a:schemeClr val="dk1"/>
              </a:buClr>
              <a:buSzPts val="1400"/>
              <a:buFont typeface="Libre Baskerville"/>
              <a:buChar char="●"/>
            </a:pPr>
            <a:r>
              <a:rPr lang="en-US">
                <a:latin typeface="Libre Baskerville"/>
                <a:ea typeface="Libre Baskerville"/>
                <a:cs typeface="Libre Baskerville"/>
                <a:sym typeface="Libre Baskerville"/>
              </a:rPr>
              <a:t>Ensuring the quality of the services that CGs are referred to through direct feedback (don’t keep sending CGs somewhere that they say won't/can’t help them, or are rude/judgemental in providing services if possible).</a:t>
            </a:r>
            <a:endParaRPr sz="13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20" name="Google Shape;320;g1e510a12c9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e510a12c9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These are the main sources of our funding and we are able to directly see the growth from 2018 to 2023</a:t>
            </a:r>
            <a:endParaRPr sz="1400">
              <a:latin typeface="Times New Roman"/>
              <a:ea typeface="Times New Roman"/>
              <a:cs typeface="Times New Roman"/>
              <a:sym typeface="Times New Roman"/>
            </a:endParaRPr>
          </a:p>
          <a:p>
            <a:pPr marL="457200" lvl="0" indent="-317500" algn="l" rtl="0">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Individuals have always been the largest source of funding for HALOS and we recommend that as a focus for new and emerging navigation programs (if you have a grant or government funding to start your program, focus on garnering support from individuals to become sustainable)</a:t>
            </a:r>
            <a:endParaRPr sz="1400">
              <a:latin typeface="Times New Roman"/>
              <a:ea typeface="Times New Roman"/>
              <a:cs typeface="Times New Roman"/>
              <a:sym typeface="Times New Roman"/>
            </a:endParaRPr>
          </a:p>
          <a:p>
            <a:pPr marL="457200" lvl="0" indent="-317500" algn="l" rtl="0">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Government funding started after the Michelle H class action federal lawsuit brought against the SC DSS regarding the health and safety for the children in foster care, but now continues because of the Family First Act</a:t>
            </a:r>
            <a:endParaRPr sz="1400">
              <a:latin typeface="Times New Roman"/>
              <a:ea typeface="Times New Roman"/>
              <a:cs typeface="Times New Roman"/>
              <a:sym typeface="Times New Roman"/>
            </a:endParaRPr>
          </a:p>
          <a:p>
            <a:pPr marL="457200" lvl="0" indent="-317500" algn="l" rtl="0">
              <a:lnSpc>
                <a:spcPct val="115000"/>
              </a:lnSpc>
              <a:spcBef>
                <a:spcPts val="0"/>
              </a:spcBef>
              <a:spcAft>
                <a:spcPts val="0"/>
              </a:spcAft>
              <a:buSzPts val="1400"/>
              <a:buFont typeface="Times New Roman"/>
              <a:buChar char="●"/>
            </a:pPr>
            <a:r>
              <a:rPr lang="en-US" sz="1400">
                <a:latin typeface="Times New Roman"/>
                <a:ea typeface="Times New Roman"/>
                <a:cs typeface="Times New Roman"/>
                <a:sym typeface="Times New Roman"/>
              </a:rPr>
              <a:t>VOCA is included in Gov - the children have been potentially victims of crime </a:t>
            </a:r>
            <a:endParaRPr sz="1400">
              <a:latin typeface="Times New Roman"/>
              <a:ea typeface="Times New Roman"/>
              <a:cs typeface="Times New Roman"/>
              <a:sym typeface="Times New Roman"/>
            </a:endParaRPr>
          </a:p>
          <a:p>
            <a:pPr marL="457200" lvl="0" indent="-317500" algn="l" rtl="0">
              <a:lnSpc>
                <a:spcPct val="115000"/>
              </a:lnSpc>
              <a:spcBef>
                <a:spcPts val="0"/>
              </a:spcBef>
              <a:spcAft>
                <a:spcPts val="0"/>
              </a:spcAft>
              <a:buSzPts val="1400"/>
              <a:buFont typeface="Times New Roman"/>
              <a:buChar char="●"/>
            </a:pPr>
            <a:r>
              <a:rPr lang="en-US" sz="1400">
                <a:latin typeface="Times New Roman"/>
                <a:ea typeface="Times New Roman"/>
                <a:cs typeface="Times New Roman"/>
                <a:sym typeface="Times New Roman"/>
              </a:rPr>
              <a:t>Duke would be included in the foundations category- this number is not shown in FY23 </a:t>
            </a:r>
            <a:endParaRPr sz="1400">
              <a:latin typeface="Times New Roman"/>
              <a:ea typeface="Times New Roman"/>
              <a:cs typeface="Times New Roman"/>
              <a:sym typeface="Times New Roman"/>
            </a:endParaRPr>
          </a:p>
          <a:p>
            <a:pPr marL="457200" lvl="0" indent="-317500" algn="l" rtl="0">
              <a:lnSpc>
                <a:spcPct val="115000"/>
              </a:lnSpc>
              <a:spcBef>
                <a:spcPts val="0"/>
              </a:spcBef>
              <a:spcAft>
                <a:spcPts val="0"/>
              </a:spcAft>
              <a:buClr>
                <a:schemeClr val="dk1"/>
              </a:buClr>
              <a:buSzPts val="1400"/>
              <a:buFont typeface="Times New Roman"/>
              <a:buChar char="●"/>
            </a:pPr>
            <a:r>
              <a:rPr lang="en-US" sz="1400">
                <a:latin typeface="Times New Roman"/>
                <a:ea typeface="Times New Roman"/>
                <a:cs typeface="Times New Roman"/>
                <a:sym typeface="Times New Roman"/>
              </a:rPr>
              <a:t>Fundraising events are the least efficient way to fundraise but it is good to have 1 signature event annually to help promote the organization</a:t>
            </a:r>
            <a:endParaRPr sz="14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26" name="Google Shape;326;g1e510a12c9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e510a12c90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30200" algn="l" rtl="0">
              <a:spcBef>
                <a:spcPts val="0"/>
              </a:spcBef>
              <a:spcAft>
                <a:spcPts val="0"/>
              </a:spcAft>
              <a:buClr>
                <a:schemeClr val="dk1"/>
              </a:buClr>
              <a:buSzPts val="1600"/>
              <a:buChar char="●"/>
            </a:pPr>
            <a:r>
              <a:rPr lang="en-US" sz="1400"/>
              <a:t>l</a:t>
            </a:r>
            <a:endParaRPr sz="14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sz="1100">
              <a:latin typeface="Libre Baskerville"/>
              <a:ea typeface="Libre Baskerville"/>
              <a:cs typeface="Libre Baskerville"/>
              <a:sym typeface="Libre Baskerville"/>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45" name="Google Shape;345;g1e510a12c90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e510a12c90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23850" algn="l" rtl="0">
              <a:lnSpc>
                <a:spcPct val="115000"/>
              </a:lnSpc>
              <a:spcBef>
                <a:spcPts val="0"/>
              </a:spcBef>
              <a:spcAft>
                <a:spcPts val="0"/>
              </a:spcAft>
              <a:buClr>
                <a:schemeClr val="dk1"/>
              </a:buClr>
              <a:buSzPts val="1500"/>
              <a:buFont typeface="Times New Roman"/>
              <a:buChar char="●"/>
            </a:pPr>
            <a:r>
              <a:rPr lang="en-US">
                <a:latin typeface="Times New Roman"/>
                <a:ea typeface="Times New Roman"/>
                <a:cs typeface="Times New Roman"/>
                <a:sym typeface="Times New Roman"/>
              </a:rPr>
              <a:t>Donor retention strategies will include a thank you letter mailed quickly after receiving each donation </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US">
                <a:latin typeface="Times New Roman"/>
                <a:ea typeface="Times New Roman"/>
                <a:cs typeface="Times New Roman"/>
                <a:sym typeface="Times New Roman"/>
              </a:rPr>
              <a:t>We also provide separate quarterly newsletters to donors and caregivers with tailored messages to showcase the impact donations have for our families or which events and services may be currently available for our families. </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US">
                <a:latin typeface="Times New Roman"/>
                <a:ea typeface="Times New Roman"/>
                <a:cs typeface="Times New Roman"/>
                <a:sym typeface="Times New Roman"/>
              </a:rPr>
              <a:t>we are also able to provide grant reports and in person site visits to donors as requested  </a:t>
            </a:r>
            <a:endParaRPr>
              <a:latin typeface="Times New Roman"/>
              <a:ea typeface="Times New Roman"/>
              <a:cs typeface="Times New Roman"/>
              <a:sym typeface="Times New Roman"/>
            </a:endParaRPr>
          </a:p>
          <a:p>
            <a:pPr marL="457200" lvl="0" indent="-323850" algn="l" rtl="0">
              <a:lnSpc>
                <a:spcPct val="115000"/>
              </a:lnSpc>
              <a:spcBef>
                <a:spcPts val="0"/>
              </a:spcBef>
              <a:spcAft>
                <a:spcPts val="0"/>
              </a:spcAft>
              <a:buClr>
                <a:schemeClr val="dk1"/>
              </a:buClr>
              <a:buSzPts val="1500"/>
              <a:buFont typeface="Times New Roman"/>
              <a:buChar char="●"/>
            </a:pPr>
            <a:r>
              <a:rPr lang="en-US">
                <a:latin typeface="Times New Roman"/>
                <a:ea typeface="Times New Roman"/>
                <a:cs typeface="Times New Roman"/>
                <a:sym typeface="Times New Roman"/>
              </a:rPr>
              <a:t> Careful solicitation refers to the retention of individual donors  </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US">
                <a:latin typeface="Times New Roman"/>
                <a:ea typeface="Times New Roman"/>
                <a:cs typeface="Times New Roman"/>
                <a:sym typeface="Times New Roman"/>
              </a:rPr>
              <a:t>We mail 1 appeal letter annually that includes the amount of the last donation and requests a higher amount for this donation, unless their donations have lapsed and then we would make a second appeal </a:t>
            </a:r>
            <a:endParaRPr>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US">
                <a:latin typeface="Times New Roman"/>
                <a:ea typeface="Times New Roman"/>
                <a:cs typeface="Times New Roman"/>
                <a:sym typeface="Times New Roman"/>
              </a:rPr>
              <a:t>Our physical and virtual appeals will always include a remit envelope or donation button so they can quickly and easily identify how to donate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32" name="Google Shape;332;g1e510a12c9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e510a12c90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339" name="Google Shape;339;g1e510a12c9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cf972e7299_0_120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cf972e7299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u="none" strike="noStrike" dirty="0">
                <a:solidFill>
                  <a:srgbClr val="0B57D0"/>
                </a:solidFill>
                <a:effectLst/>
                <a:latin typeface="Google Sans"/>
                <a:hlinkClick r:id="rId3"/>
              </a:rPr>
              <a:t>https://www.acf.hhs.gov/orr/programs/ucs/about</a:t>
            </a:r>
            <a:endParaRPr lang="en-US" b="0" i="0" dirty="0">
              <a:solidFill>
                <a:srgbClr val="444746"/>
              </a:solidFill>
              <a:effectLst/>
              <a:latin typeface="Google Sans"/>
            </a:endParaRPr>
          </a:p>
          <a:p>
            <a:br>
              <a:rPr lang="en-US" dirty="0"/>
            </a:br>
            <a:endParaRPr lang="en-US" dirty="0"/>
          </a:p>
        </p:txBody>
      </p:sp>
      <p:sp>
        <p:nvSpPr>
          <p:cNvPr id="4" name="Slide Number Placeholder 3"/>
          <p:cNvSpPr>
            <a:spLocks noGrp="1"/>
          </p:cNvSpPr>
          <p:nvPr>
            <p:ph type="sldNum" sz="quarter" idx="5"/>
          </p:nvPr>
        </p:nvSpPr>
        <p:spPr/>
        <p:txBody>
          <a:bodyPr/>
          <a:lstStyle/>
          <a:p>
            <a:fld id="{EC807732-D214-4915-B5E3-2158BD032DFC}" type="slidenum">
              <a:rPr lang="en-US" smtClean="0"/>
              <a:t>84</a:t>
            </a:fld>
            <a:endParaRPr lang="en-US"/>
          </a:p>
        </p:txBody>
      </p:sp>
    </p:spTree>
    <p:extLst>
      <p:ext uri="{BB962C8B-B14F-4D97-AF65-F5344CB8AC3E}">
        <p14:creationId xmlns:p14="http://schemas.microsoft.com/office/powerpoint/2010/main" val="930214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https://www.acf.hhs.gov/orr/grant-funding/unaccompanied-children-released-sponsors-state</a:t>
            </a:r>
          </a:p>
        </p:txBody>
      </p:sp>
      <p:sp>
        <p:nvSpPr>
          <p:cNvPr id="4" name="Slide Number Placeholder 3"/>
          <p:cNvSpPr>
            <a:spLocks noGrp="1"/>
          </p:cNvSpPr>
          <p:nvPr>
            <p:ph type="sldNum" sz="quarter" idx="5"/>
          </p:nvPr>
        </p:nvSpPr>
        <p:spPr/>
        <p:txBody>
          <a:bodyPr/>
          <a:lstStyle/>
          <a:p>
            <a:fld id="{EC807732-D214-4915-B5E3-2158BD032DFC}" type="slidenum">
              <a:rPr lang="en-US" smtClean="0"/>
              <a:t>89</a:t>
            </a:fld>
            <a:endParaRPr lang="en-US"/>
          </a:p>
        </p:txBody>
      </p:sp>
    </p:spTree>
    <p:extLst>
      <p:ext uri="{BB962C8B-B14F-4D97-AF65-F5344CB8AC3E}">
        <p14:creationId xmlns:p14="http://schemas.microsoft.com/office/powerpoint/2010/main" val="2941937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https://www.gksnetwork.org/resources/grandfamilies-kinship-families-strengths-challenges/</a:t>
            </a:r>
          </a:p>
        </p:txBody>
      </p:sp>
      <p:sp>
        <p:nvSpPr>
          <p:cNvPr id="4" name="Slide Number Placeholder 3"/>
          <p:cNvSpPr>
            <a:spLocks noGrp="1"/>
          </p:cNvSpPr>
          <p:nvPr>
            <p:ph type="sldNum" sz="quarter" idx="5"/>
          </p:nvPr>
        </p:nvSpPr>
        <p:spPr/>
        <p:txBody>
          <a:bodyPr/>
          <a:lstStyle/>
          <a:p>
            <a:fld id="{EC807732-D214-4915-B5E3-2158BD032DFC}" type="slidenum">
              <a:rPr lang="en-US" smtClean="0"/>
              <a:t>90</a:t>
            </a:fld>
            <a:endParaRPr lang="en-US"/>
          </a:p>
        </p:txBody>
      </p:sp>
    </p:spTree>
    <p:extLst>
      <p:ext uri="{BB962C8B-B14F-4D97-AF65-F5344CB8AC3E}">
        <p14:creationId xmlns:p14="http://schemas.microsoft.com/office/powerpoint/2010/main" val="155594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19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50" indent="-282550">
              <a:buAutoNum type="romanUcPeriod"/>
            </a:pPr>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91742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26934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Generations United’s National Center on </a:t>
            </a:r>
            <a:r>
              <a:rPr lang="en-US" dirty="0" err="1"/>
              <a:t>Grandfamilies</a:t>
            </a:r>
            <a:r>
              <a:rPr lang="en-US" dirty="0"/>
              <a:t> is a prominent advocate for families led by grandparents, other relatives, and close family friends. They are driven by GRAND Voices, a national network of </a:t>
            </a:r>
            <a:r>
              <a:rPr lang="en-US" dirty="0" err="1"/>
              <a:t>grandfamily</a:t>
            </a:r>
            <a:r>
              <a:rPr lang="en-US" dirty="0"/>
              <a:t> caregiver advocates. The Center works with caregivers and organizations to establish a national agenda that supports these families.</a:t>
            </a:r>
          </a:p>
        </p:txBody>
      </p:sp>
      <p:sp>
        <p:nvSpPr>
          <p:cNvPr id="4" name="Slide Number Placeholder 3"/>
          <p:cNvSpPr>
            <a:spLocks noGrp="1"/>
          </p:cNvSpPr>
          <p:nvPr>
            <p:ph type="sldNum" sz="quarter" idx="5"/>
          </p:nvPr>
        </p:nvSpPr>
        <p:spPr/>
        <p:txBody>
          <a:bodyPr/>
          <a:lstStyle/>
          <a:p>
            <a:pPr defTabSz="904159">
              <a:defRPr/>
            </a:pPr>
            <a:fld id="{C824367C-7061-4AFD-B359-54FBD3091791}" type="slidenum">
              <a:rPr lang="en-US">
                <a:solidFill>
                  <a:prstClr val="black"/>
                </a:solidFill>
                <a:latin typeface="Calibri" panose="020F0502020204030204"/>
              </a:rPr>
              <a:pPr defTabSz="904159">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81363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5.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33411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98633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021840"/>
            <a:ext cx="5314864" cy="35255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40745118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1" y="0"/>
            <a:ext cx="12192000" cy="6858000"/>
          </a:xfrm>
          <a:prstGeom prst="rect">
            <a:avLst/>
          </a:prstGeom>
        </p:spPr>
      </p:pic>
      <p:sp>
        <p:nvSpPr>
          <p:cNvPr id="13" name="Rectangle 12"/>
          <p:cNvSpPr/>
          <p:nvPr/>
        </p:nvSpPr>
        <p:spPr bwMode="hidden">
          <a:xfrm>
            <a:off x="1"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5" name="Rectangle 14"/>
          <p:cNvSpPr/>
          <p:nvPr/>
        </p:nvSpPr>
        <p:spPr bwMode="hidden">
          <a:xfrm>
            <a:off x="1" y="4810563"/>
            <a:ext cx="12192000"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ctrTitle"/>
          </p:nvPr>
        </p:nvSpPr>
        <p:spPr>
          <a:xfrm>
            <a:off x="1522810" y="1905000"/>
            <a:ext cx="9146382" cy="2667000"/>
          </a:xfrm>
        </p:spPr>
        <p:txBody>
          <a:bodyPr>
            <a:norm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522809" y="5029200"/>
            <a:ext cx="8231744"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7/25/2023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3"/>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sz="1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7/25/2023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1"/>
            <a:ext cx="12192000" cy="4810561"/>
          </a:xfrm>
          <a:prstGeom prst="rect">
            <a:avLst/>
          </a:prstGeom>
        </p:spPr>
      </p:pic>
      <p:sp>
        <p:nvSpPr>
          <p:cNvPr id="18" name="Rectangle 17"/>
          <p:cNvSpPr/>
          <p:nvPr/>
        </p:nvSpPr>
        <p:spPr bwMode="hidden">
          <a:xfrm>
            <a:off x="1"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1522757" y="1905000"/>
            <a:ext cx="9145381" cy="2667000"/>
          </a:xfrm>
        </p:spPr>
        <p:txBody>
          <a:bodyPr anchor="b">
            <a:no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522809" y="5029200"/>
            <a:ext cx="8231745"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7/25/2023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3"/>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810" y="1905000"/>
            <a:ext cx="441770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39" y="1905000"/>
            <a:ext cx="441770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7/25/2023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0"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0" y="2743201"/>
            <a:ext cx="441770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8439" y="1905000"/>
            <a:ext cx="441770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8439" y="2743201"/>
            <a:ext cx="441770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52466975-C014-42E5-BFA6-B8D5FDD3B81F}" type="datetimeFigureOut">
              <a:rPr lang="en-US"/>
              <a:t>7/25/2023</a:t>
            </a:fld>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52466975-C014-42E5-BFA6-B8D5FDD3B81F}" type="datetimeFigureOut">
              <a:rPr lang="en-US"/>
              <a:t>7/25/2023</a:t>
            </a:fld>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1" y="0"/>
            <a:ext cx="12192000" cy="6858000"/>
          </a:xfrm>
          <a:prstGeom prst="rect">
            <a:avLst/>
          </a:prstGeom>
        </p:spPr>
      </p:pic>
      <p:sp>
        <p:nvSpPr>
          <p:cNvPr id="5" name="Rectangle 4"/>
          <p:cNvSpPr/>
          <p:nvPr/>
        </p:nvSpPr>
        <p:spPr bwMode="hidden">
          <a:xfrm>
            <a:off x="1" y="1"/>
            <a:ext cx="12192000"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52466975-C014-42E5-BFA6-B8D5FDD3B81F}" type="datetimeFigureOut">
              <a:rPr lang="en-US"/>
              <a:t>7/25/2023</a:t>
            </a:fld>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5383"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676786" y="2087880"/>
            <a:ext cx="5792709"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809" y="3429000"/>
            <a:ext cx="2743915"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7/25/2023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810"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07325" y="2087880"/>
            <a:ext cx="5786485"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5275" y="3429000"/>
            <a:ext cx="2743915"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2466975-C014-42E5-BFA6-B8D5FDD3B81F}" type="datetimeFigureOut">
              <a:rPr lang="en-US"/>
              <a:t>7/25/2023</a:t>
            </a:fld>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7/25/2023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chemeClr val="accent5"/>
                </a:solidFill>
              </a:defRPr>
            </a:lvl1pPr>
          </a:lstStyle>
          <a:p>
            <a:r>
              <a:rPr lang="en-US" dirty="0"/>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lvl1pPr>
          </a:lstStyle>
          <a:p>
            <a:pPr lvl="0"/>
            <a:r>
              <a:rPr lang="en-US" dirty="0"/>
              <a:t>Subtitle</a:t>
            </a:r>
          </a:p>
        </p:txBody>
      </p:sp>
      <p:sp>
        <p:nvSpPr>
          <p:cNvPr id="2" name="Slide Number Placeholder 1">
            <a:extLst>
              <a:ext uri="{FF2B5EF4-FFF2-40B4-BE49-F238E27FC236}">
                <a16:creationId xmlns:a16="http://schemas.microsoft.com/office/drawing/2014/main" id="{A3BE530B-0F34-C943-83C1-60499470C19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1871933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2" y="0"/>
            <a:ext cx="9316965" cy="6858000"/>
          </a:xfrm>
          <a:prstGeom prst="rect">
            <a:avLst/>
          </a:prstGeom>
        </p:spPr>
      </p:pic>
      <p:sp>
        <p:nvSpPr>
          <p:cNvPr id="8" name="Rectangle 7"/>
          <p:cNvSpPr/>
          <p:nvPr/>
        </p:nvSpPr>
        <p:spPr bwMode="hidden">
          <a:xfrm>
            <a:off x="2" y="1"/>
            <a:ext cx="9221012"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Freeform 9"/>
          <p:cNvSpPr>
            <a:spLocks/>
          </p:cNvSpPr>
          <p:nvPr/>
        </p:nvSpPr>
        <p:spPr bwMode="hidden">
          <a:xfrm rot="5400000">
            <a:off x="5887966" y="3333050"/>
            <a:ext cx="6858000" cy="19190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 name="Vertical Title 1"/>
          <p:cNvSpPr>
            <a:spLocks noGrp="1"/>
          </p:cNvSpPr>
          <p:nvPr>
            <p:ph type="title" orient="vert"/>
          </p:nvPr>
        </p:nvSpPr>
        <p:spPr>
          <a:xfrm>
            <a:off x="9561158" y="685800"/>
            <a:ext cx="1295738"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10" y="685800"/>
            <a:ext cx="746278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2466975-C014-42E5-BFA6-B8D5FDD3B81F}" type="datetimeFigureOut">
              <a:rPr lang="en-US"/>
              <a:t>7/25/2023</a:t>
            </a:fld>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706D3-CF16-4518-8452-190A745514D7}"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5BC2E-58CF-4351-B2D9-00DFC527A3E1}" type="slidenum">
              <a:rPr lang="en-US" smtClean="0"/>
              <a:t>‹#›</a:t>
            </a:fld>
            <a:endParaRPr lang="en-US"/>
          </a:p>
        </p:txBody>
      </p:sp>
    </p:spTree>
    <p:extLst>
      <p:ext uri="{BB962C8B-B14F-4D97-AF65-F5344CB8AC3E}">
        <p14:creationId xmlns:p14="http://schemas.microsoft.com/office/powerpoint/2010/main" val="1676294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4706D3-CF16-4518-8452-190A745514D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5BC2E-58CF-4351-B2D9-00DFC527A3E1}" type="slidenum">
              <a:rPr lang="en-US" smtClean="0"/>
              <a:t>‹#›</a:t>
            </a:fld>
            <a:endParaRPr lang="en-US"/>
          </a:p>
        </p:txBody>
      </p:sp>
    </p:spTree>
    <p:extLst>
      <p:ext uri="{BB962C8B-B14F-4D97-AF65-F5344CB8AC3E}">
        <p14:creationId xmlns:p14="http://schemas.microsoft.com/office/powerpoint/2010/main" val="41627399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53340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930400" y="25908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B4706D3-CF16-4518-8452-190A745514D7}"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5BC2E-58CF-4351-B2D9-00DFC527A3E1}" type="slidenum">
              <a:rPr lang="en-US" smtClean="0"/>
              <a:t>‹#›</a:t>
            </a:fld>
            <a:endParaRPr lang="en-US"/>
          </a:p>
        </p:txBody>
      </p:sp>
    </p:spTree>
    <p:extLst>
      <p:ext uri="{BB962C8B-B14F-4D97-AF65-F5344CB8AC3E}">
        <p14:creationId xmlns:p14="http://schemas.microsoft.com/office/powerpoint/2010/main" val="17893306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70266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89827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5489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9735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13328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5355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A7C926-29D7-2C4C-A958-431FC800B2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B685C09-2F06-4E40-B0DD-32D6363CEFD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7" name="Title Placeholder 1">
            <a:extLst>
              <a:ext uri="{FF2B5EF4-FFF2-40B4-BE49-F238E27FC236}">
                <a16:creationId xmlns:a16="http://schemas.microsoft.com/office/drawing/2014/main" id="{23D9B3D3-62CE-CB45-8453-53955149C40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82447EB3-9B0F-5147-BDA2-A361E90714A4}"/>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5044189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55793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166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09458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30015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09775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85161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56193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7/25/2023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70081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0229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484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FBF92-A82D-634D-BA12-1534D620C248}"/>
              </a:ext>
            </a:extLst>
          </p:cNvPr>
          <p:cNvSpPr>
            <a:spLocks noGrp="1"/>
          </p:cNvSpPr>
          <p:nvPr>
            <p:ph type="title" orient="vert"/>
          </p:nvPr>
        </p:nvSpPr>
        <p:spPr>
          <a:xfrm>
            <a:off x="8724900" y="365125"/>
            <a:ext cx="2628900" cy="524159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47E3C-D08A-5841-B818-35AF53958B7B}"/>
              </a:ext>
            </a:extLst>
          </p:cNvPr>
          <p:cNvSpPr>
            <a:spLocks noGrp="1"/>
          </p:cNvSpPr>
          <p:nvPr>
            <p:ph type="body" orient="vert" idx="1"/>
          </p:nvPr>
        </p:nvSpPr>
        <p:spPr>
          <a:xfrm>
            <a:off x="838200" y="365125"/>
            <a:ext cx="7734300" cy="524159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F80527D5-EEA5-964B-AB3A-0B9D8BB80699}"/>
              </a:ext>
            </a:extLst>
          </p:cNvPr>
          <p:cNvSpPr>
            <a:spLocks noGrp="1"/>
          </p:cNvSpPr>
          <p:nvPr>
            <p:ph type="sldNum" sz="quarter" idx="10"/>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20481963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419696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0717632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082472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6063777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512219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085981513"/>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C198-B2F3-49A5-B1E6-399BF5108B9D}"/>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CFD8BA33-B101-4E5A-A866-63F0EFED2D9C}"/>
              </a:ext>
            </a:extLst>
          </p:cNvPr>
          <p:cNvSpPr>
            <a:spLocks noGrp="1"/>
          </p:cNvSpPr>
          <p:nvPr>
            <p:ph sz="quarter" idx="10"/>
          </p:nvPr>
        </p:nvSpPr>
        <p:spPr>
          <a:xfrm>
            <a:off x="1466849" y="1828799"/>
            <a:ext cx="1857376" cy="177165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597D7BBB-3EB5-40F0-A5A6-D4032924EFB1}"/>
              </a:ext>
            </a:extLst>
          </p:cNvPr>
          <p:cNvSpPr>
            <a:spLocks noGrp="1"/>
          </p:cNvSpPr>
          <p:nvPr>
            <p:ph sz="quarter" idx="11"/>
          </p:nvPr>
        </p:nvSpPr>
        <p:spPr>
          <a:xfrm>
            <a:off x="5081587" y="1800223"/>
            <a:ext cx="1857375" cy="177165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462DF494-59E5-48F0-BCF0-770982507EC9}"/>
              </a:ext>
            </a:extLst>
          </p:cNvPr>
          <p:cNvSpPr>
            <a:spLocks noGrp="1"/>
          </p:cNvSpPr>
          <p:nvPr>
            <p:ph sz="quarter" idx="12"/>
          </p:nvPr>
        </p:nvSpPr>
        <p:spPr>
          <a:xfrm>
            <a:off x="8696325" y="1800222"/>
            <a:ext cx="1962150" cy="177165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a:extLst>
              <a:ext uri="{FF2B5EF4-FFF2-40B4-BE49-F238E27FC236}">
                <a16:creationId xmlns:a16="http://schemas.microsoft.com/office/drawing/2014/main" id="{11439B50-ED71-4DA6-9BBF-283C0266BA8D}"/>
              </a:ext>
            </a:extLst>
          </p:cNvPr>
          <p:cNvSpPr>
            <a:spLocks noGrp="1"/>
          </p:cNvSpPr>
          <p:nvPr>
            <p:ph sz="quarter" idx="13"/>
          </p:nvPr>
        </p:nvSpPr>
        <p:spPr>
          <a:xfrm>
            <a:off x="3324225" y="4214810"/>
            <a:ext cx="1757362" cy="16906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E3DED222-04D8-437F-9E61-9E2C4481A064}"/>
              </a:ext>
            </a:extLst>
          </p:cNvPr>
          <p:cNvSpPr>
            <a:spLocks noGrp="1"/>
          </p:cNvSpPr>
          <p:nvPr>
            <p:ph sz="quarter" idx="14"/>
          </p:nvPr>
        </p:nvSpPr>
        <p:spPr>
          <a:xfrm>
            <a:off x="6938962" y="4214810"/>
            <a:ext cx="1757363" cy="169069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3">
            <a:extLst>
              <a:ext uri="{FF2B5EF4-FFF2-40B4-BE49-F238E27FC236}">
                <a16:creationId xmlns:a16="http://schemas.microsoft.com/office/drawing/2014/main" id="{9770AFBD-54AE-447C-B06B-D9280B76F3EA}"/>
              </a:ext>
            </a:extLst>
          </p:cNvPr>
          <p:cNvSpPr>
            <a:spLocks noGrp="1"/>
          </p:cNvSpPr>
          <p:nvPr>
            <p:ph type="sldNum" sz="quarter" idx="15"/>
          </p:nvPr>
        </p:nvSpPr>
        <p:spPr>
          <a:xfrm>
            <a:off x="798338" y="6270869"/>
            <a:ext cx="463260" cy="365125"/>
          </a:xfrm>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3784311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6280468" y="1600201"/>
            <a:ext cx="5157787" cy="3383280"/>
          </a:xfrm>
          <a:prstGeom prst="rect">
            <a:avLst/>
          </a:prstGeom>
        </p:spPr>
        <p:txBody>
          <a:bodyPr anchor="t">
            <a:noAutofit/>
          </a:bodyPr>
          <a:lstStyle>
            <a:lvl1pPr marL="0" indent="0">
              <a:lnSpc>
                <a:spcPct val="100000"/>
              </a:lnSpc>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with photo.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5629021" y="-85873"/>
            <a:ext cx="1878226" cy="3170099"/>
          </a:xfrm>
          <a:prstGeom prst="rect">
            <a:avLst/>
          </a:prstGeom>
          <a:noFill/>
        </p:spPr>
        <p:txBody>
          <a:bodyPr wrap="square" rtlCol="0">
            <a:spAutoFit/>
          </a:bodyPr>
          <a:lstStyle/>
          <a:p>
            <a:pPr algn="r"/>
            <a:r>
              <a:rPr lang="en-US" sz="20000" b="1" dirty="0">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6280468" y="5518439"/>
            <a:ext cx="5157787" cy="288001"/>
          </a:xfrm>
          <a:prstGeom prst="rect">
            <a:avLst/>
          </a:prstGeom>
        </p:spPr>
        <p:txBody>
          <a:bodyPr/>
          <a:lstStyle>
            <a:lvl1pPr marL="0" indent="0" algn="r">
              <a:buNone/>
              <a:defRPr sz="16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6280469" y="5823239"/>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1" name="Picture Placeholder 10">
            <a:extLst>
              <a:ext uri="{FF2B5EF4-FFF2-40B4-BE49-F238E27FC236}">
                <a16:creationId xmlns:a16="http://schemas.microsoft.com/office/drawing/2014/main" id="{E7233E94-E8CC-B743-A73B-AB305FB6DF50}"/>
              </a:ext>
            </a:extLst>
          </p:cNvPr>
          <p:cNvSpPr>
            <a:spLocks noGrp="1"/>
          </p:cNvSpPr>
          <p:nvPr>
            <p:ph type="pic" sz="quarter" idx="14"/>
          </p:nvPr>
        </p:nvSpPr>
        <p:spPr>
          <a:xfrm>
            <a:off x="0" y="0"/>
            <a:ext cx="5501640" cy="6858000"/>
          </a:xfrm>
          <a:prstGeom prst="rect">
            <a:avLst/>
          </a:prstGeom>
        </p:spPr>
        <p:txBody>
          <a:bodyPr/>
          <a:lstStyle/>
          <a:p>
            <a:endParaRPr lang="en-US"/>
          </a:p>
        </p:txBody>
      </p:sp>
    </p:spTree>
    <p:extLst>
      <p:ext uri="{BB962C8B-B14F-4D97-AF65-F5344CB8AC3E}">
        <p14:creationId xmlns:p14="http://schemas.microsoft.com/office/powerpoint/2010/main" val="995004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dirty="0">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dirty="0"/>
          </a:p>
        </p:txBody>
      </p:sp>
    </p:spTree>
    <p:extLst>
      <p:ext uri="{BB962C8B-B14F-4D97-AF65-F5344CB8AC3E}">
        <p14:creationId xmlns:p14="http://schemas.microsoft.com/office/powerpoint/2010/main" val="684063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dirty="0">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dirty="0"/>
          </a:p>
        </p:txBody>
      </p:sp>
    </p:spTree>
    <p:extLst>
      <p:ext uri="{BB962C8B-B14F-4D97-AF65-F5344CB8AC3E}">
        <p14:creationId xmlns:p14="http://schemas.microsoft.com/office/powerpoint/2010/main" val="3281195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9D37B-10E0-4A4B-8892-80DF4CD80784}"/>
              </a:ext>
            </a:extLst>
          </p:cNvPr>
          <p:cNvSpPr/>
          <p:nvPr userDrawn="1"/>
        </p:nvSpPr>
        <p:spPr>
          <a:xfrm>
            <a:off x="0" y="0"/>
            <a:ext cx="12192000" cy="6858000"/>
          </a:xfrm>
          <a:prstGeom prst="rect">
            <a:avLst/>
          </a:prstGeom>
          <a:solidFill>
            <a:schemeClr val="accent3">
              <a:alpha val="3917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dirty="0">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dirty="0"/>
          </a:p>
        </p:txBody>
      </p:sp>
    </p:spTree>
    <p:extLst>
      <p:ext uri="{BB962C8B-B14F-4D97-AF65-F5344CB8AC3E}">
        <p14:creationId xmlns:p14="http://schemas.microsoft.com/office/powerpoint/2010/main" val="548163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dirty="0">
                <a:solidFill>
                  <a:schemeClr val="accent5"/>
                </a:solidFill>
              </a:rPr>
              <a:t>“</a:t>
            </a:r>
          </a:p>
        </p:txBody>
      </p:sp>
      <p:sp>
        <p:nvSpPr>
          <p:cNvPr id="16" name="Text Placeholder 3">
            <a:extLst>
              <a:ext uri="{FF2B5EF4-FFF2-40B4-BE49-F238E27FC236}">
                <a16:creationId xmlns:a16="http://schemas.microsoft.com/office/drawing/2014/main" id="{0A991078-BB9A-9743-938D-C0EBD031FFD3}"/>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17" name="Text Placeholder 3">
            <a:extLst>
              <a:ext uri="{FF2B5EF4-FFF2-40B4-BE49-F238E27FC236}">
                <a16:creationId xmlns:a16="http://schemas.microsoft.com/office/drawing/2014/main" id="{0E1042AD-6ED1-AD45-B2DE-ADB609240A0F}"/>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8" name="Picture Placeholder 13">
            <a:extLst>
              <a:ext uri="{FF2B5EF4-FFF2-40B4-BE49-F238E27FC236}">
                <a16:creationId xmlns:a16="http://schemas.microsoft.com/office/drawing/2014/main" id="{FA73E7FE-66A6-1B4A-8302-0DBCE0FAD271}"/>
              </a:ext>
            </a:extLst>
          </p:cNvPr>
          <p:cNvSpPr>
            <a:spLocks noGrp="1"/>
          </p:cNvSpPr>
          <p:nvPr>
            <p:ph type="pic" sz="quarter" idx="14"/>
          </p:nvPr>
        </p:nvSpPr>
        <p:spPr>
          <a:xfrm>
            <a:off x="10242265" y="4662238"/>
            <a:ext cx="1192213" cy="1190625"/>
          </a:xfrm>
          <a:prstGeom prst="ellipse">
            <a:avLst/>
          </a:prstGeom>
        </p:spPr>
        <p:txBody>
          <a:bodyPr/>
          <a:lstStyle/>
          <a:p>
            <a:endParaRPr lang="en-US" dirty="0"/>
          </a:p>
        </p:txBody>
      </p:sp>
    </p:spTree>
    <p:extLst>
      <p:ext uri="{BB962C8B-B14F-4D97-AF65-F5344CB8AC3E}">
        <p14:creationId xmlns:p14="http://schemas.microsoft.com/office/powerpoint/2010/main" val="17041181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10"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10"/>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0"/>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6" name="Google Shape;16;p1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pic>
        <p:nvPicPr>
          <p:cNvPr id="20" name="Google Shape;20;p1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1"/>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1"/>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3" name="Google Shape;23;p1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pic>
        <p:nvPicPr>
          <p:cNvPr id="27" name="Google Shape;27;p1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 name="Google Shape;28;p12"/>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0" name="Google Shape;30;p1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pic>
        <p:nvPicPr>
          <p:cNvPr id="34" name="Google Shape;34;p1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1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7" name="Google Shape;37;p13"/>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8" name="Google Shape;38;p1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pic>
        <p:nvPicPr>
          <p:cNvPr id="42" name="Google Shape;42;p1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1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45" name="Google Shape;45;p14"/>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6" name="Google Shape;46;p14"/>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47" name="Google Shape;47;p14"/>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8" name="Google Shape;48;p1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pic>
        <p:nvPicPr>
          <p:cNvPr id="52" name="Google Shape;52;p1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Google Shape;53;p1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pic>
        <p:nvPicPr>
          <p:cNvPr id="58" name="Google Shape;58;p1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9" name="Google Shape;59;p1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pic>
        <p:nvPicPr>
          <p:cNvPr id="63" name="Google Shape;63;p1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1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1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1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pic>
        <p:nvPicPr>
          <p:cNvPr id="71" name="Google Shape;71;p1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1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sp>
      <p:sp>
        <p:nvSpPr>
          <p:cNvPr id="74" name="Google Shape;74;p1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1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1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1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sp>
      <p:sp>
        <p:nvSpPr>
          <p:cNvPr id="82" name="Google Shape;82;p1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1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2498171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Impactful quote. Lorem ipsum dolor sit </a:t>
            </a:r>
            <a:r>
              <a:rPr lang="en-US" dirty="0" err="1"/>
              <a:t>amet</a:t>
            </a:r>
            <a:r>
              <a:rPr lang="en-US" dirty="0"/>
              <a:t>, </a:t>
            </a:r>
            <a:r>
              <a:rPr lang="en-US" dirty="0" err="1"/>
              <a:t>consectur</a:t>
            </a:r>
            <a:r>
              <a:rPr lang="en-US" dirty="0"/>
              <a:t> </a:t>
            </a:r>
            <a:r>
              <a:rPr lang="en-US" dirty="0" err="1"/>
              <a:t>adipising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dirty="0">
                <a:solidFill>
                  <a:schemeClr val="accent1"/>
                </a:solidFill>
              </a:rPr>
              <a:t>“</a:t>
            </a:r>
          </a:p>
        </p:txBody>
      </p:sp>
      <p:sp>
        <p:nvSpPr>
          <p:cNvPr id="17" name="Text Placeholder 3">
            <a:extLst>
              <a:ext uri="{FF2B5EF4-FFF2-40B4-BE49-F238E27FC236}">
                <a16:creationId xmlns:a16="http://schemas.microsoft.com/office/drawing/2014/main" id="{51405CFE-396F-BE44-931A-9F309B6F3044}"/>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FIRSTNAME LASTNAME</a:t>
            </a:r>
          </a:p>
        </p:txBody>
      </p:sp>
      <p:sp>
        <p:nvSpPr>
          <p:cNvPr id="18" name="Text Placeholder 3">
            <a:extLst>
              <a:ext uri="{FF2B5EF4-FFF2-40B4-BE49-F238E27FC236}">
                <a16:creationId xmlns:a16="http://schemas.microsoft.com/office/drawing/2014/main" id="{1367361E-CB06-4B44-93AC-259CF217B1AC}"/>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City or Title</a:t>
            </a:r>
          </a:p>
        </p:txBody>
      </p:sp>
      <p:sp>
        <p:nvSpPr>
          <p:cNvPr id="19" name="Picture Placeholder 13">
            <a:extLst>
              <a:ext uri="{FF2B5EF4-FFF2-40B4-BE49-F238E27FC236}">
                <a16:creationId xmlns:a16="http://schemas.microsoft.com/office/drawing/2014/main" id="{8D36D6EA-F763-104C-A588-198AC8682581}"/>
              </a:ext>
            </a:extLst>
          </p:cNvPr>
          <p:cNvSpPr>
            <a:spLocks noGrp="1"/>
          </p:cNvSpPr>
          <p:nvPr>
            <p:ph type="pic" sz="quarter" idx="14"/>
          </p:nvPr>
        </p:nvSpPr>
        <p:spPr>
          <a:xfrm>
            <a:off x="10242265" y="4662238"/>
            <a:ext cx="1192213" cy="1190625"/>
          </a:xfrm>
          <a:prstGeom prst="ellipse">
            <a:avLst/>
          </a:prstGeom>
        </p:spPr>
        <p:txBody>
          <a:bodyPr/>
          <a:lstStyle/>
          <a:p>
            <a:endParaRPr lang="en-US" dirty="0"/>
          </a:p>
        </p:txBody>
      </p:sp>
    </p:spTree>
    <p:extLst>
      <p:ext uri="{BB962C8B-B14F-4D97-AF65-F5344CB8AC3E}">
        <p14:creationId xmlns:p14="http://schemas.microsoft.com/office/powerpoint/2010/main" val="4400714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2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2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2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2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2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2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2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2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Twentieth Century"/>
              <a:buNone/>
            </a:pPr>
            <a:r>
              <a:rPr lang="en-US" sz="8000" b="0" i="0" u="none" strike="noStrike" cap="none">
                <a:solidFill>
                  <a:schemeClr val="dk1"/>
                </a:solidFill>
                <a:latin typeface="Twentieth Century"/>
                <a:ea typeface="Twentieth Century"/>
                <a:cs typeface="Twentieth Century"/>
                <a:sym typeface="Twentieth Century"/>
              </a:rPr>
              <a:t>“</a:t>
            </a:r>
            <a:endParaRPr/>
          </a:p>
        </p:txBody>
      </p:sp>
      <p:sp>
        <p:nvSpPr>
          <p:cNvPr id="102" name="Google Shape;102;p2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Twentieth Century"/>
              <a:buNone/>
            </a:pPr>
            <a:r>
              <a:rPr lang="en-US" sz="8000" b="0" i="0" u="none" strike="noStrike" cap="non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2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2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2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2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2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2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2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2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2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2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2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2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2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2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sp>
      <p:sp>
        <p:nvSpPr>
          <p:cNvPr id="127" name="Google Shape;127;p2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2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2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30" name="Google Shape;130;p2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2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2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33" name="Google Shape;133;p2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2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pic>
        <p:nvPicPr>
          <p:cNvPr id="138" name="Google Shape;138;p2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2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5"/>
          <p:cNvSpPr txBox="1">
            <a:spLocks noGrp="1"/>
          </p:cNvSpPr>
          <p:nvPr>
            <p:ph type="body" idx="1"/>
          </p:nvPr>
        </p:nvSpPr>
        <p:spPr>
          <a:xfrm rot="5400000">
            <a:off x="4383948" y="-1103080"/>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2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pic>
        <p:nvPicPr>
          <p:cNvPr id="145" name="Google Shape;145;p2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26"/>
          <p:cNvSpPr txBox="1">
            <a:spLocks noGrp="1"/>
          </p:cNvSpPr>
          <p:nvPr>
            <p:ph type="title"/>
          </p:nvPr>
        </p:nvSpPr>
        <p:spPr>
          <a:xfrm rot="5400000">
            <a:off x="7410763" y="1923738"/>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6"/>
          <p:cNvSpPr txBox="1">
            <a:spLocks noGrp="1"/>
          </p:cNvSpPr>
          <p:nvPr>
            <p:ph type="body" idx="1"/>
          </p:nvPr>
        </p:nvSpPr>
        <p:spPr>
          <a:xfrm rot="5400000">
            <a:off x="2152338" y="-628962"/>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2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ection 1a">
  <p:cSld name="Section 1a">
    <p:spTree>
      <p:nvGrpSpPr>
        <p:cNvPr id="1" name="Shape 28"/>
        <p:cNvGrpSpPr/>
        <p:nvPr/>
      </p:nvGrpSpPr>
      <p:grpSpPr>
        <a:xfrm>
          <a:off x="0" y="0"/>
          <a:ext cx="0" cy="0"/>
          <a:chOff x="0" y="0"/>
          <a:chExt cx="0" cy="0"/>
        </a:xfrm>
      </p:grpSpPr>
      <p:sp>
        <p:nvSpPr>
          <p:cNvPr id="29" name="Google Shape;29;p4"/>
          <p:cNvSpPr/>
          <p:nvPr/>
        </p:nvSpPr>
        <p:spPr>
          <a:xfrm>
            <a:off x="0" y="0"/>
            <a:ext cx="692550" cy="6858000"/>
          </a:xfrm>
          <a:prstGeom prst="rect">
            <a:avLst/>
          </a:prstGeom>
          <a:solidFill>
            <a:srgbClr val="405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0" name="Google Shape;30;p4"/>
          <p:cNvGrpSpPr/>
          <p:nvPr/>
        </p:nvGrpSpPr>
        <p:grpSpPr>
          <a:xfrm rot="5400000">
            <a:off x="-2656570" y="3203091"/>
            <a:ext cx="6858002" cy="451822"/>
            <a:chOff x="0" y="2298860"/>
            <a:chExt cx="7772400" cy="512064"/>
          </a:xfrm>
        </p:grpSpPr>
        <p:pic>
          <p:nvPicPr>
            <p:cNvPr id="31" name="Google Shape;31;p4"/>
            <p:cNvPicPr preferRelativeResize="0"/>
            <p:nvPr/>
          </p:nvPicPr>
          <p:blipFill rotWithShape="1">
            <a:blip r:embed="rId2">
              <a:alphaModFix/>
            </a:blip>
            <a:srcRect/>
            <a:stretch/>
          </p:blipFill>
          <p:spPr>
            <a:xfrm>
              <a:off x="0" y="2494274"/>
              <a:ext cx="7772400" cy="117172"/>
            </a:xfrm>
            <a:prstGeom prst="rect">
              <a:avLst/>
            </a:prstGeom>
            <a:noFill/>
            <a:ln>
              <a:noFill/>
            </a:ln>
          </p:spPr>
        </p:pic>
        <p:pic>
          <p:nvPicPr>
            <p:cNvPr id="32" name="Google Shape;32;p4"/>
            <p:cNvPicPr preferRelativeResize="0"/>
            <p:nvPr/>
          </p:nvPicPr>
          <p:blipFill rotWithShape="1">
            <a:blip r:embed="rId3">
              <a:alphaModFix/>
            </a:blip>
            <a:srcRect/>
            <a:stretch/>
          </p:blipFill>
          <p:spPr>
            <a:xfrm>
              <a:off x="3710432" y="2298860"/>
              <a:ext cx="508000" cy="508000"/>
            </a:xfrm>
            <a:prstGeom prst="rect">
              <a:avLst/>
            </a:prstGeom>
            <a:noFill/>
            <a:ln>
              <a:noFill/>
            </a:ln>
          </p:spPr>
        </p:pic>
        <p:pic>
          <p:nvPicPr>
            <p:cNvPr id="33" name="Google Shape;33;p4"/>
            <p:cNvPicPr preferRelativeResize="0"/>
            <p:nvPr/>
          </p:nvPicPr>
          <p:blipFill rotWithShape="1">
            <a:blip r:embed="rId3">
              <a:alphaModFix/>
            </a:blip>
            <a:srcRect/>
            <a:stretch/>
          </p:blipFill>
          <p:spPr>
            <a:xfrm>
              <a:off x="5182616" y="2298860"/>
              <a:ext cx="508000" cy="508000"/>
            </a:xfrm>
            <a:prstGeom prst="rect">
              <a:avLst/>
            </a:prstGeom>
            <a:noFill/>
            <a:ln>
              <a:noFill/>
            </a:ln>
          </p:spPr>
        </p:pic>
        <p:pic>
          <p:nvPicPr>
            <p:cNvPr id="34" name="Google Shape;34;p4"/>
            <p:cNvPicPr preferRelativeResize="0"/>
            <p:nvPr/>
          </p:nvPicPr>
          <p:blipFill rotWithShape="1">
            <a:blip r:embed="rId3">
              <a:alphaModFix/>
            </a:blip>
            <a:srcRect/>
            <a:stretch/>
          </p:blipFill>
          <p:spPr>
            <a:xfrm>
              <a:off x="6654800" y="2298860"/>
              <a:ext cx="508000" cy="508000"/>
            </a:xfrm>
            <a:prstGeom prst="rect">
              <a:avLst/>
            </a:prstGeom>
            <a:noFill/>
            <a:ln>
              <a:noFill/>
            </a:ln>
          </p:spPr>
        </p:pic>
        <p:pic>
          <p:nvPicPr>
            <p:cNvPr id="35" name="Google Shape;35;p4"/>
            <p:cNvPicPr preferRelativeResize="0"/>
            <p:nvPr/>
          </p:nvPicPr>
          <p:blipFill rotWithShape="1">
            <a:blip r:embed="rId3">
              <a:alphaModFix/>
            </a:blip>
            <a:srcRect/>
            <a:stretch/>
          </p:blipFill>
          <p:spPr>
            <a:xfrm>
              <a:off x="2238248" y="2300892"/>
              <a:ext cx="508000" cy="508000"/>
            </a:xfrm>
            <a:prstGeom prst="rect">
              <a:avLst/>
            </a:prstGeom>
            <a:noFill/>
            <a:ln>
              <a:noFill/>
            </a:ln>
          </p:spPr>
        </p:pic>
        <p:pic>
          <p:nvPicPr>
            <p:cNvPr id="36" name="Google Shape;36;p4"/>
            <p:cNvPicPr preferRelativeResize="0"/>
            <p:nvPr/>
          </p:nvPicPr>
          <p:blipFill rotWithShape="1">
            <a:blip r:embed="rId4">
              <a:alphaModFix/>
            </a:blip>
            <a:srcRect/>
            <a:stretch/>
          </p:blipFill>
          <p:spPr>
            <a:xfrm>
              <a:off x="762000" y="2298860"/>
              <a:ext cx="512064" cy="512064"/>
            </a:xfrm>
            <a:prstGeom prst="rect">
              <a:avLst/>
            </a:prstGeom>
            <a:noFill/>
            <a:ln>
              <a:noFill/>
            </a:ln>
          </p:spPr>
        </p:pic>
        <p:pic>
          <p:nvPicPr>
            <p:cNvPr id="37" name="Google Shape;37;p4"/>
            <p:cNvPicPr preferRelativeResize="0"/>
            <p:nvPr/>
          </p:nvPicPr>
          <p:blipFill rotWithShape="1">
            <a:blip r:embed="rId5">
              <a:alphaModFix/>
            </a:blip>
            <a:srcRect/>
            <a:stretch/>
          </p:blipFill>
          <p:spPr>
            <a:xfrm>
              <a:off x="909359" y="2444770"/>
              <a:ext cx="203799" cy="203799"/>
            </a:xfrm>
            <a:prstGeom prst="rect">
              <a:avLst/>
            </a:prstGeom>
            <a:noFill/>
            <a:ln>
              <a:noFill/>
            </a:ln>
          </p:spPr>
        </p:pic>
      </p:grpSp>
      <p:sp>
        <p:nvSpPr>
          <p:cNvPr id="38" name="Google Shape;38;p4"/>
          <p:cNvSpPr txBox="1"/>
          <p:nvPr/>
        </p:nvSpPr>
        <p:spPr>
          <a:xfrm>
            <a:off x="10341193" y="6198639"/>
            <a:ext cx="931333"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929894"/>
                </a:solidFill>
                <a:latin typeface="Libre Baskerville"/>
                <a:ea typeface="Libre Baskerville"/>
                <a:cs typeface="Libre Baskerville"/>
                <a:sym typeface="Libre Baskerville"/>
              </a:rPr>
              <a:t>‹#›</a:t>
            </a:fld>
            <a:endParaRPr sz="1200" b="0" i="0" u="none" strike="noStrike" cap="none">
              <a:solidFill>
                <a:srgbClr val="929894"/>
              </a:solidFill>
              <a:latin typeface="Libre Baskerville"/>
              <a:ea typeface="Libre Baskerville"/>
              <a:cs typeface="Libre Baskerville"/>
              <a:sym typeface="Libre Baskerville"/>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775" t="1" r="1186" b="3710"/>
          <a:stretch/>
        </p:blipFill>
        <p:spPr>
          <a:xfrm>
            <a:off x="0" y="0"/>
            <a:ext cx="12192001" cy="6858000"/>
          </a:xfrm>
          <a:prstGeom prst="rect">
            <a:avLst/>
          </a:prstGeom>
          <a:noFill/>
          <a:ln>
            <a:noFill/>
          </a:ln>
        </p:spPr>
      </p:pic>
      <p:sp>
        <p:nvSpPr>
          <p:cNvPr id="12" name="Google Shape;12;p2"/>
          <p:cNvSpPr/>
          <p:nvPr/>
        </p:nvSpPr>
        <p:spPr>
          <a:xfrm>
            <a:off x="0" y="0"/>
            <a:ext cx="12192000" cy="6858000"/>
          </a:xfrm>
          <a:prstGeom prst="rect">
            <a:avLst/>
          </a:prstGeom>
          <a:solidFill>
            <a:srgbClr val="71C5E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Google Shape;13;p2"/>
          <p:cNvPicPr preferRelativeResize="0"/>
          <p:nvPr/>
        </p:nvPicPr>
        <p:blipFill>
          <a:blip r:embed="rId3">
            <a:alphaModFix/>
          </a:blip>
          <a:stretch>
            <a:fillRect/>
          </a:stretch>
        </p:blipFill>
        <p:spPr>
          <a:xfrm>
            <a:off x="4367113" y="2769800"/>
            <a:ext cx="3457775" cy="1365200"/>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81"/>
        <p:cNvGrpSpPr/>
        <p:nvPr/>
      </p:nvGrpSpPr>
      <p:grpSpPr>
        <a:xfrm>
          <a:off x="0" y="0"/>
          <a:ext cx="0" cy="0"/>
          <a:chOff x="0" y="0"/>
          <a:chExt cx="0" cy="0"/>
        </a:xfrm>
      </p:grpSpPr>
      <p:sp>
        <p:nvSpPr>
          <p:cNvPr id="282" name="Google Shape;282;p26"/>
          <p:cNvSpPr txBox="1">
            <a:spLocks noGrp="1"/>
          </p:cNvSpPr>
          <p:nvPr>
            <p:ph type="title"/>
          </p:nvPr>
        </p:nvSpPr>
        <p:spPr>
          <a:xfrm>
            <a:off x="0" y="0"/>
            <a:ext cx="1200" cy="1200"/>
          </a:xfrm>
          <a:prstGeom prst="rect">
            <a:avLst/>
          </a:prstGeom>
          <a:noFill/>
          <a:ln>
            <a:noFill/>
          </a:ln>
        </p:spPr>
        <p:txBody>
          <a:bodyPr spcFirstLastPara="1" wrap="square" lIns="45700" tIns="45700" rIns="45700" bIns="45700" anchor="t" anchorCtr="0">
            <a:normAutofit/>
          </a:bodyPr>
          <a:lstStyle>
            <a:lvl1pPr lvl="0" algn="l" rtl="0">
              <a:lnSpc>
                <a:spcPct val="90000"/>
              </a:lnSpc>
              <a:spcBef>
                <a:spcPts val="0"/>
              </a:spcBef>
              <a:spcAft>
                <a:spcPts val="0"/>
              </a:spcAft>
              <a:buClr>
                <a:srgbClr val="000000"/>
              </a:buClr>
              <a:buSzPts val="1800"/>
              <a:buNone/>
              <a:defRPr/>
            </a:lvl1pPr>
            <a:lvl2pPr lvl="1" algn="l" rtl="0">
              <a:lnSpc>
                <a:spcPct val="90000"/>
              </a:lnSpc>
              <a:spcBef>
                <a:spcPts val="0"/>
              </a:spcBef>
              <a:spcAft>
                <a:spcPts val="0"/>
              </a:spcAft>
              <a:buClr>
                <a:srgbClr val="000000"/>
              </a:buClr>
              <a:buSzPts val="1800"/>
              <a:buNone/>
              <a:defRPr/>
            </a:lvl2pPr>
            <a:lvl3pPr lvl="2" algn="l" rtl="0">
              <a:lnSpc>
                <a:spcPct val="90000"/>
              </a:lnSpc>
              <a:spcBef>
                <a:spcPts val="0"/>
              </a:spcBef>
              <a:spcAft>
                <a:spcPts val="0"/>
              </a:spcAft>
              <a:buClr>
                <a:srgbClr val="000000"/>
              </a:buClr>
              <a:buSzPts val="1800"/>
              <a:buNone/>
              <a:defRPr/>
            </a:lvl3pPr>
            <a:lvl4pPr lvl="3" algn="l" rtl="0">
              <a:lnSpc>
                <a:spcPct val="90000"/>
              </a:lnSpc>
              <a:spcBef>
                <a:spcPts val="0"/>
              </a:spcBef>
              <a:spcAft>
                <a:spcPts val="0"/>
              </a:spcAft>
              <a:buClr>
                <a:srgbClr val="000000"/>
              </a:buClr>
              <a:buSzPts val="1800"/>
              <a:buNone/>
              <a:defRPr/>
            </a:lvl4pPr>
            <a:lvl5pPr lvl="4" algn="l" rtl="0">
              <a:lnSpc>
                <a:spcPct val="90000"/>
              </a:lnSpc>
              <a:spcBef>
                <a:spcPts val="0"/>
              </a:spcBef>
              <a:spcAft>
                <a:spcPts val="0"/>
              </a:spcAft>
              <a:buClr>
                <a:srgbClr val="000000"/>
              </a:buClr>
              <a:buSzPts val="1800"/>
              <a:buNone/>
              <a:defRPr/>
            </a:lvl5pPr>
            <a:lvl6pPr lvl="5" algn="l" rtl="0">
              <a:lnSpc>
                <a:spcPct val="90000"/>
              </a:lnSpc>
              <a:spcBef>
                <a:spcPts val="0"/>
              </a:spcBef>
              <a:spcAft>
                <a:spcPts val="0"/>
              </a:spcAft>
              <a:buClr>
                <a:srgbClr val="000000"/>
              </a:buClr>
              <a:buSzPts val="1800"/>
              <a:buNone/>
              <a:defRPr/>
            </a:lvl6pPr>
            <a:lvl7pPr lvl="6" algn="l" rtl="0">
              <a:lnSpc>
                <a:spcPct val="90000"/>
              </a:lnSpc>
              <a:spcBef>
                <a:spcPts val="0"/>
              </a:spcBef>
              <a:spcAft>
                <a:spcPts val="0"/>
              </a:spcAft>
              <a:buClr>
                <a:srgbClr val="000000"/>
              </a:buClr>
              <a:buSzPts val="1800"/>
              <a:buNone/>
              <a:defRPr/>
            </a:lvl7pPr>
            <a:lvl8pPr lvl="7" algn="l" rtl="0">
              <a:lnSpc>
                <a:spcPct val="90000"/>
              </a:lnSpc>
              <a:spcBef>
                <a:spcPts val="0"/>
              </a:spcBef>
              <a:spcAft>
                <a:spcPts val="0"/>
              </a:spcAft>
              <a:buClr>
                <a:srgbClr val="000000"/>
              </a:buClr>
              <a:buSzPts val="1800"/>
              <a:buNone/>
              <a:defRPr/>
            </a:lvl8pPr>
            <a:lvl9pPr lvl="8" algn="l" rtl="0">
              <a:lnSpc>
                <a:spcPct val="90000"/>
              </a:lnSpc>
              <a:spcBef>
                <a:spcPts val="0"/>
              </a:spcBef>
              <a:spcAft>
                <a:spcPts val="0"/>
              </a:spcAft>
              <a:buClr>
                <a:srgbClr val="000000"/>
              </a:buClr>
              <a:buSzPts val="1800"/>
              <a:buNone/>
              <a:defRPr/>
            </a:lvl9pPr>
          </a:lstStyle>
          <a:p>
            <a:endParaRPr/>
          </a:p>
        </p:txBody>
      </p:sp>
      <p:sp>
        <p:nvSpPr>
          <p:cNvPr id="283" name="Google Shape;283;p26"/>
          <p:cNvSpPr txBox="1">
            <a:spLocks noGrp="1"/>
          </p:cNvSpPr>
          <p:nvPr>
            <p:ph type="body" idx="1"/>
          </p:nvPr>
        </p:nvSpPr>
        <p:spPr>
          <a:xfrm>
            <a:off x="0" y="0"/>
            <a:ext cx="1200" cy="12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000"/>
              </a:spcBef>
              <a:spcAft>
                <a:spcPts val="0"/>
              </a:spcAft>
              <a:buClr>
                <a:srgbClr val="000000"/>
              </a:buClr>
              <a:buSzPts val="1800"/>
              <a:buChar char="•"/>
              <a:defRPr/>
            </a:lvl1pPr>
            <a:lvl2pPr marL="914400" lvl="1" indent="-342900" algn="l" rtl="0">
              <a:lnSpc>
                <a:spcPct val="90000"/>
              </a:lnSpc>
              <a:spcBef>
                <a:spcPts val="1000"/>
              </a:spcBef>
              <a:spcAft>
                <a:spcPts val="0"/>
              </a:spcAft>
              <a:buClr>
                <a:srgbClr val="000000"/>
              </a:buClr>
              <a:buSzPts val="1800"/>
              <a:buChar char="•"/>
              <a:defRPr/>
            </a:lvl2pPr>
            <a:lvl3pPr marL="1371600" lvl="2" indent="-342900" algn="l" rtl="0">
              <a:lnSpc>
                <a:spcPct val="90000"/>
              </a:lnSpc>
              <a:spcBef>
                <a:spcPts val="1000"/>
              </a:spcBef>
              <a:spcAft>
                <a:spcPts val="0"/>
              </a:spcAft>
              <a:buClr>
                <a:srgbClr val="000000"/>
              </a:buClr>
              <a:buSzPts val="1800"/>
              <a:buChar char="•"/>
              <a:defRPr/>
            </a:lvl3pPr>
            <a:lvl4pPr marL="1828800" lvl="3" indent="-342900" algn="l" rtl="0">
              <a:lnSpc>
                <a:spcPct val="90000"/>
              </a:lnSpc>
              <a:spcBef>
                <a:spcPts val="1000"/>
              </a:spcBef>
              <a:spcAft>
                <a:spcPts val="0"/>
              </a:spcAft>
              <a:buClr>
                <a:srgbClr val="000000"/>
              </a:buClr>
              <a:buSzPts val="1800"/>
              <a:buChar char="•"/>
              <a:defRPr/>
            </a:lvl4pPr>
            <a:lvl5pPr marL="2286000" lvl="4" indent="-342900" algn="l" rtl="0">
              <a:lnSpc>
                <a:spcPct val="90000"/>
              </a:lnSpc>
              <a:spcBef>
                <a:spcPts val="1000"/>
              </a:spcBef>
              <a:spcAft>
                <a:spcPts val="0"/>
              </a:spcAft>
              <a:buClr>
                <a:srgbClr val="000000"/>
              </a:buClr>
              <a:buSzPts val="1800"/>
              <a:buChar char="•"/>
              <a:defRPr/>
            </a:lvl5pPr>
            <a:lvl6pPr marL="2743200" lvl="5" indent="-342900" algn="l" rtl="0">
              <a:lnSpc>
                <a:spcPct val="90000"/>
              </a:lnSpc>
              <a:spcBef>
                <a:spcPts val="1000"/>
              </a:spcBef>
              <a:spcAft>
                <a:spcPts val="0"/>
              </a:spcAft>
              <a:buClr>
                <a:srgbClr val="000000"/>
              </a:buClr>
              <a:buSzPts val="1800"/>
              <a:buChar char="•"/>
              <a:defRPr/>
            </a:lvl6pPr>
            <a:lvl7pPr marL="3200400" lvl="6" indent="-342900" algn="l" rtl="0">
              <a:lnSpc>
                <a:spcPct val="90000"/>
              </a:lnSpc>
              <a:spcBef>
                <a:spcPts val="1000"/>
              </a:spcBef>
              <a:spcAft>
                <a:spcPts val="0"/>
              </a:spcAft>
              <a:buClr>
                <a:srgbClr val="000000"/>
              </a:buClr>
              <a:buSzPts val="1800"/>
              <a:buChar char="•"/>
              <a:defRPr/>
            </a:lvl7pPr>
            <a:lvl8pPr marL="3657600" lvl="7" indent="-342900" algn="l" rtl="0">
              <a:lnSpc>
                <a:spcPct val="90000"/>
              </a:lnSpc>
              <a:spcBef>
                <a:spcPts val="1000"/>
              </a:spcBef>
              <a:spcAft>
                <a:spcPts val="0"/>
              </a:spcAft>
              <a:buClr>
                <a:srgbClr val="000000"/>
              </a:buClr>
              <a:buSzPts val="1800"/>
              <a:buChar char="•"/>
              <a:defRPr/>
            </a:lvl8pPr>
            <a:lvl9pPr marL="4114800" lvl="8" indent="-342900" algn="l" rtl="0">
              <a:lnSpc>
                <a:spcPct val="90000"/>
              </a:lnSpc>
              <a:spcBef>
                <a:spcPts val="1000"/>
              </a:spcBef>
              <a:spcAft>
                <a:spcPts val="0"/>
              </a:spcAft>
              <a:buClr>
                <a:srgbClr val="000000"/>
              </a:buClr>
              <a:buSzPts val="1800"/>
              <a:buChar char="•"/>
              <a:defRPr/>
            </a:lvl9pPr>
          </a:lstStyle>
          <a:p>
            <a:endParaRPr/>
          </a:p>
        </p:txBody>
      </p:sp>
      <p:sp>
        <p:nvSpPr>
          <p:cNvPr id="284" name="Google Shape;284;p26"/>
          <p:cNvSpPr txBox="1">
            <a:spLocks noGrp="1"/>
          </p:cNvSpPr>
          <p:nvPr>
            <p:ph type="sldNum" idx="12"/>
          </p:nvPr>
        </p:nvSpPr>
        <p:spPr>
          <a:xfrm>
            <a:off x="-334596" y="0"/>
            <a:ext cx="336000" cy="369300"/>
          </a:xfrm>
          <a:prstGeom prst="rect">
            <a:avLst/>
          </a:prstGeom>
          <a:noFill/>
          <a:ln>
            <a:noFill/>
          </a:ln>
        </p:spPr>
        <p:txBody>
          <a:bodyPr spcFirstLastPara="1" wrap="square" lIns="45700" tIns="45700" rIns="45700" bIns="45700" anchor="t" anchorCtr="0">
            <a:spAutoFit/>
          </a:bodyPr>
          <a:lstStyle>
            <a:lvl1pPr marL="0" marR="0" lvl="0" indent="0" algn="r" rtl="0">
              <a:lnSpc>
                <a:spcPct val="100000"/>
              </a:lnSpc>
              <a:spcBef>
                <a:spcPts val="0"/>
              </a:spcBef>
              <a:spcAft>
                <a:spcPts val="0"/>
              </a:spcAft>
              <a:buClr>
                <a:srgbClr val="000000"/>
              </a:buClr>
              <a:buSzPts val="1800"/>
              <a:buFont typeface="Calibri"/>
              <a:buNone/>
              <a:defRPr sz="1800"/>
            </a:lvl1pPr>
            <a:lvl2pPr marL="0" marR="0" lvl="1" indent="0" algn="r" rtl="0">
              <a:lnSpc>
                <a:spcPct val="100000"/>
              </a:lnSpc>
              <a:spcBef>
                <a:spcPts val="0"/>
              </a:spcBef>
              <a:spcAft>
                <a:spcPts val="0"/>
              </a:spcAft>
              <a:buClr>
                <a:srgbClr val="000000"/>
              </a:buClr>
              <a:buSzPts val="1800"/>
              <a:buFont typeface="Calibri"/>
              <a:buNone/>
              <a:defRPr sz="1800"/>
            </a:lvl2pPr>
            <a:lvl3pPr marL="0" marR="0" lvl="2" indent="0" algn="r" rtl="0">
              <a:lnSpc>
                <a:spcPct val="100000"/>
              </a:lnSpc>
              <a:spcBef>
                <a:spcPts val="0"/>
              </a:spcBef>
              <a:spcAft>
                <a:spcPts val="0"/>
              </a:spcAft>
              <a:buClr>
                <a:srgbClr val="000000"/>
              </a:buClr>
              <a:buSzPts val="1800"/>
              <a:buFont typeface="Calibri"/>
              <a:buNone/>
              <a:defRPr sz="1800"/>
            </a:lvl3pPr>
            <a:lvl4pPr marL="0" marR="0" lvl="3" indent="0" algn="r" rtl="0">
              <a:lnSpc>
                <a:spcPct val="100000"/>
              </a:lnSpc>
              <a:spcBef>
                <a:spcPts val="0"/>
              </a:spcBef>
              <a:spcAft>
                <a:spcPts val="0"/>
              </a:spcAft>
              <a:buClr>
                <a:srgbClr val="000000"/>
              </a:buClr>
              <a:buSzPts val="1800"/>
              <a:buFont typeface="Calibri"/>
              <a:buNone/>
              <a:defRPr sz="1800"/>
            </a:lvl4pPr>
            <a:lvl5pPr marL="0" marR="0" lvl="4" indent="0" algn="r" rtl="0">
              <a:lnSpc>
                <a:spcPct val="100000"/>
              </a:lnSpc>
              <a:spcBef>
                <a:spcPts val="0"/>
              </a:spcBef>
              <a:spcAft>
                <a:spcPts val="0"/>
              </a:spcAft>
              <a:buClr>
                <a:srgbClr val="000000"/>
              </a:buClr>
              <a:buSzPts val="1800"/>
              <a:buFont typeface="Calibri"/>
              <a:buNone/>
              <a:defRPr sz="1800"/>
            </a:lvl5pPr>
            <a:lvl6pPr marL="0" marR="0" lvl="5" indent="0" algn="r" rtl="0">
              <a:lnSpc>
                <a:spcPct val="100000"/>
              </a:lnSpc>
              <a:spcBef>
                <a:spcPts val="0"/>
              </a:spcBef>
              <a:spcAft>
                <a:spcPts val="0"/>
              </a:spcAft>
              <a:buClr>
                <a:srgbClr val="000000"/>
              </a:buClr>
              <a:buSzPts val="1800"/>
              <a:buFont typeface="Calibri"/>
              <a:buNone/>
              <a:defRPr sz="1800"/>
            </a:lvl6pPr>
            <a:lvl7pPr marL="0" marR="0" lvl="6" indent="0" algn="r" rtl="0">
              <a:lnSpc>
                <a:spcPct val="100000"/>
              </a:lnSpc>
              <a:spcBef>
                <a:spcPts val="0"/>
              </a:spcBef>
              <a:spcAft>
                <a:spcPts val="0"/>
              </a:spcAft>
              <a:buClr>
                <a:srgbClr val="000000"/>
              </a:buClr>
              <a:buSzPts val="1800"/>
              <a:buFont typeface="Calibri"/>
              <a:buNone/>
              <a:defRPr sz="1800"/>
            </a:lvl7pPr>
            <a:lvl8pPr marL="0" marR="0" lvl="7" indent="0" algn="r" rtl="0">
              <a:lnSpc>
                <a:spcPct val="100000"/>
              </a:lnSpc>
              <a:spcBef>
                <a:spcPts val="0"/>
              </a:spcBef>
              <a:spcAft>
                <a:spcPts val="0"/>
              </a:spcAft>
              <a:buClr>
                <a:srgbClr val="000000"/>
              </a:buClr>
              <a:buSzPts val="1800"/>
              <a:buFont typeface="Calibri"/>
              <a:buNone/>
              <a:defRPr sz="1800"/>
            </a:lvl8pPr>
            <a:lvl9pPr marL="0" marR="0" lvl="8" indent="0" algn="r" rtl="0">
              <a:lnSpc>
                <a:spcPct val="100000"/>
              </a:lnSpc>
              <a:spcBef>
                <a:spcPts val="0"/>
              </a:spcBef>
              <a:spcAft>
                <a:spcPts val="0"/>
              </a:spcAft>
              <a:buClr>
                <a:srgbClr val="000000"/>
              </a:buClr>
              <a:buSzPts val="1800"/>
              <a:buFont typeface="Calibri"/>
              <a:buNone/>
              <a:defRPr sz="1800"/>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dirty="0"/>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3271402"/>
            <a:ext cx="8790394" cy="168584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i="0" kern="1200" dirty="0">
                <a:solidFill>
                  <a:schemeClr val="tx1"/>
                </a:solidFill>
                <a:effectLst/>
                <a:latin typeface="+mn-lt"/>
                <a:ea typeface="+mn-ea"/>
                <a:cs typeface="+mn-cs"/>
              </a:rPr>
              <a:t>80 F Street NW</a:t>
            </a:r>
            <a:br>
              <a:rPr lang="en-US" sz="2400" b="1" dirty="0">
                <a:solidFill>
                  <a:schemeClr val="tx1"/>
                </a:solidFill>
              </a:rPr>
            </a:br>
            <a:r>
              <a:rPr lang="en-US" sz="2400" b="1" i="0" kern="1200" dirty="0">
                <a:solidFill>
                  <a:schemeClr val="tx1"/>
                </a:solidFill>
                <a:effectLst/>
                <a:latin typeface="+mn-lt"/>
                <a:ea typeface="+mn-ea"/>
                <a:cs typeface="+mn-cs"/>
              </a:rPr>
              <a:t>Washington, D.C. 20001</a:t>
            </a:r>
            <a:br>
              <a:rPr lang="en-US" sz="2400" b="1" dirty="0">
                <a:solidFill>
                  <a:schemeClr val="tx1"/>
                </a:solidFill>
              </a:rPr>
            </a:br>
            <a:r>
              <a:rPr lang="en-US" sz="2400" b="1" i="0" kern="1200" dirty="0">
                <a:solidFill>
                  <a:schemeClr val="tx1"/>
                </a:solidFill>
                <a:effectLst/>
                <a:latin typeface="+mn-lt"/>
                <a:ea typeface="+mn-ea"/>
                <a:cs typeface="+mn-cs"/>
              </a:rPr>
              <a:t>202-289-3979</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7" name="Picture 6" descr="Logo: Generations United. Because we're stronger together.">
            <a:extLst>
              <a:ext uri="{FF2B5EF4-FFF2-40B4-BE49-F238E27FC236}">
                <a16:creationId xmlns:a16="http://schemas.microsoft.com/office/drawing/2014/main" id="{0B58B32B-D6B1-6945-B79A-430DAB865ECC}"/>
              </a:ext>
            </a:extLst>
          </p:cNvPr>
          <p:cNvPicPr>
            <a:picLocks noChangeAspect="1"/>
          </p:cNvPicPr>
          <p:nvPr userDrawn="1"/>
        </p:nvPicPr>
        <p:blipFill>
          <a:blip r:embed="rId4"/>
          <a:stretch>
            <a:fillRect/>
          </a:stretch>
        </p:blipFill>
        <p:spPr>
          <a:xfrm>
            <a:off x="5273687" y="5964890"/>
            <a:ext cx="1644623" cy="585897"/>
          </a:xfrm>
          <a:prstGeom prst="rect">
            <a:avLst/>
          </a:prstGeom>
        </p:spPr>
      </p:pic>
      <p:sp>
        <p:nvSpPr>
          <p:cNvPr id="3" name="TextBox 2">
            <a:extLst>
              <a:ext uri="{FF2B5EF4-FFF2-40B4-BE49-F238E27FC236}">
                <a16:creationId xmlns:a16="http://schemas.microsoft.com/office/drawing/2014/main" id="{083A63F1-8A77-134A-9D71-2146B018BFFD}"/>
              </a:ext>
            </a:extLst>
          </p:cNvPr>
          <p:cNvSpPr txBox="1"/>
          <p:nvPr userDrawn="1"/>
        </p:nvSpPr>
        <p:spPr>
          <a:xfrm>
            <a:off x="4437531" y="2360848"/>
            <a:ext cx="3316934" cy="707886"/>
          </a:xfrm>
          <a:prstGeom prst="rect">
            <a:avLst/>
          </a:prstGeom>
          <a:noFill/>
        </p:spPr>
        <p:txBody>
          <a:bodyPr wrap="none" rtlCol="0">
            <a:spAutoFit/>
          </a:bodyPr>
          <a:lstStyle/>
          <a:p>
            <a:r>
              <a:rPr lang="en-US" sz="4000" b="0" dirty="0">
                <a:solidFill>
                  <a:schemeClr val="tx2"/>
                </a:solidFill>
                <a:latin typeface="+mj-lt"/>
              </a:rPr>
              <a:t>Contact Us</a:t>
            </a:r>
          </a:p>
        </p:txBody>
      </p:sp>
    </p:spTree>
    <p:extLst>
      <p:ext uri="{BB962C8B-B14F-4D97-AF65-F5344CB8AC3E}">
        <p14:creationId xmlns:p14="http://schemas.microsoft.com/office/powerpoint/2010/main" val="3464534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9CD964-1641-3C4B-A513-D592A28E2654}"/>
              </a:ext>
            </a:extLst>
          </p:cNvPr>
          <p:cNvSpPr/>
          <p:nvPr/>
        </p:nvSpPr>
        <p:spPr>
          <a:xfrm>
            <a:off x="0" y="925643"/>
            <a:ext cx="6915150" cy="4135437"/>
          </a:xfrm>
          <a:prstGeom prst="rect">
            <a:avLst/>
          </a:prstGeom>
          <a:solidFill>
            <a:srgbClr val="0D8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E63E3-AEB4-1A47-B673-9D7E9E1B152B}"/>
              </a:ext>
            </a:extLst>
          </p:cNvPr>
          <p:cNvSpPr/>
          <p:nvPr/>
        </p:nvSpPr>
        <p:spPr>
          <a:xfrm>
            <a:off x="7047471" y="919463"/>
            <a:ext cx="477794" cy="4135437"/>
          </a:xfrm>
          <a:prstGeom prst="rect">
            <a:avLst/>
          </a:prstGeom>
          <a:solidFill>
            <a:srgbClr val="0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739C69-8FDE-954E-B117-AE573E3E005D}"/>
              </a:ext>
            </a:extLst>
          </p:cNvPr>
          <p:cNvSpPr/>
          <p:nvPr/>
        </p:nvSpPr>
        <p:spPr>
          <a:xfrm>
            <a:off x="7657586" y="919465"/>
            <a:ext cx="4534414" cy="4135437"/>
          </a:xfrm>
          <a:prstGeom prst="rect">
            <a:avLst/>
          </a:prstGeom>
          <a:solidFill>
            <a:srgbClr val="58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49D7D6-0E81-DD44-B91E-BC61F8F5D28D}"/>
              </a:ext>
            </a:extLst>
          </p:cNvPr>
          <p:cNvSpPr/>
          <p:nvPr/>
        </p:nvSpPr>
        <p:spPr>
          <a:xfrm>
            <a:off x="7657586" y="5171691"/>
            <a:ext cx="4534414" cy="1106530"/>
          </a:xfrm>
          <a:prstGeom prst="rect">
            <a:avLst/>
          </a:prstGeom>
          <a:solidFill>
            <a:srgbClr val="851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id="{167CAAF6-8499-5D4D-9F36-10C61B4FE517}"/>
              </a:ext>
            </a:extLst>
          </p:cNvPr>
          <p:cNvSpPr>
            <a:spLocks noGrp="1"/>
          </p:cNvSpPr>
          <p:nvPr>
            <p:ph type="title"/>
          </p:nvPr>
        </p:nvSpPr>
        <p:spPr>
          <a:xfrm>
            <a:off x="838200" y="1226916"/>
            <a:ext cx="5257800" cy="2202084"/>
          </a:xfrm>
        </p:spPr>
        <p:txBody>
          <a:bodyPr anchor="b"/>
          <a:lstStyle>
            <a:lvl1pPr algn="ctr">
              <a:defRPr b="1" i="0">
                <a:solidFill>
                  <a:schemeClr val="bg1"/>
                </a:solidFill>
                <a:latin typeface="Palatino Linotype" panose="02040502050505030304" pitchFamily="18" charset="0"/>
              </a:defRPr>
            </a:lvl1pPr>
          </a:lstStyle>
          <a:p>
            <a:r>
              <a:rPr lang="en-US"/>
              <a:t>Click to edit Master title style</a:t>
            </a:r>
            <a:endParaRPr lang="en-US" dirty="0"/>
          </a:p>
        </p:txBody>
      </p:sp>
      <p:sp>
        <p:nvSpPr>
          <p:cNvPr id="28" name="Text Placeholder 27">
            <a:extLst>
              <a:ext uri="{FF2B5EF4-FFF2-40B4-BE49-F238E27FC236}">
                <a16:creationId xmlns:a16="http://schemas.microsoft.com/office/drawing/2014/main" id="{7B40E93D-EE6A-724E-8839-3ED85AC02961}"/>
              </a:ext>
            </a:extLst>
          </p:cNvPr>
          <p:cNvSpPr>
            <a:spLocks noGrp="1"/>
          </p:cNvSpPr>
          <p:nvPr>
            <p:ph type="body" sz="quarter" idx="10"/>
          </p:nvPr>
        </p:nvSpPr>
        <p:spPr>
          <a:xfrm>
            <a:off x="558799" y="3685060"/>
            <a:ext cx="5816600" cy="566738"/>
          </a:xfrm>
        </p:spPr>
        <p:txBody>
          <a:bodyPr/>
          <a:lstStyle>
            <a:lvl1pPr marL="0" indent="0" algn="ctr">
              <a:buNone/>
              <a:defRPr>
                <a:solidFill>
                  <a:schemeClr val="bg1"/>
                </a:solidFill>
                <a:latin typeface="Arial Nova" panose="020B0504020202020204" pitchFamily="34" charset="0"/>
              </a:defRPr>
            </a:lvl1pPr>
          </a:lstStyle>
          <a:p>
            <a:pPr lvl="0"/>
            <a:r>
              <a:rPr lang="en-US"/>
              <a:t>Click to edit Master text styles</a:t>
            </a:r>
          </a:p>
        </p:txBody>
      </p:sp>
      <p:sp>
        <p:nvSpPr>
          <p:cNvPr id="30" name="Text Placeholder 29">
            <a:extLst>
              <a:ext uri="{FF2B5EF4-FFF2-40B4-BE49-F238E27FC236}">
                <a16:creationId xmlns:a16="http://schemas.microsoft.com/office/drawing/2014/main" id="{C6D38B6D-8985-2F4A-92CF-B65E8D2AA0AE}"/>
              </a:ext>
            </a:extLst>
          </p:cNvPr>
          <p:cNvSpPr>
            <a:spLocks noGrp="1"/>
          </p:cNvSpPr>
          <p:nvPr>
            <p:ph type="body" sz="quarter" idx="11"/>
          </p:nvPr>
        </p:nvSpPr>
        <p:spPr>
          <a:xfrm>
            <a:off x="185738" y="5317140"/>
            <a:ext cx="6729412" cy="825500"/>
          </a:xfrm>
        </p:spPr>
        <p:txBody>
          <a:bodyPr>
            <a:normAutofit/>
          </a:bodyPr>
          <a:lstStyle>
            <a:lvl1pPr marL="0" indent="0">
              <a:buNone/>
              <a:defRPr sz="2400" b="1" i="0">
                <a:solidFill>
                  <a:schemeClr val="accent3"/>
                </a:solidFill>
                <a:latin typeface="Arial Nova" panose="020B0504020202020204" pitchFamily="34" charset="0"/>
              </a:defRPr>
            </a:lvl1pPr>
          </a:lstStyle>
          <a:p>
            <a:pPr lvl="0"/>
            <a:r>
              <a:rPr lang="en-US"/>
              <a:t>Click to edit Master text styles</a:t>
            </a:r>
          </a:p>
        </p:txBody>
      </p:sp>
      <p:pic>
        <p:nvPicPr>
          <p:cNvPr id="11" name="Picture 10" descr="A close up of a logo&#10;&#10;Description automatically generated">
            <a:extLst>
              <a:ext uri="{FF2B5EF4-FFF2-40B4-BE49-F238E27FC236}">
                <a16:creationId xmlns:a16="http://schemas.microsoft.com/office/drawing/2014/main" id="{3878D540-ECE7-4144-9834-25EEDF7DAD97}"/>
              </a:ext>
            </a:extLst>
          </p:cNvPr>
          <p:cNvPicPr>
            <a:picLocks noChangeAspect="1"/>
          </p:cNvPicPr>
          <p:nvPr/>
        </p:nvPicPr>
        <p:blipFill>
          <a:blip r:embed="rId2"/>
          <a:stretch>
            <a:fillRect/>
          </a:stretch>
        </p:blipFill>
        <p:spPr>
          <a:xfrm>
            <a:off x="7965212" y="5171691"/>
            <a:ext cx="3919161" cy="1106531"/>
          </a:xfrm>
          <a:prstGeom prst="rect">
            <a:avLst/>
          </a:prstGeom>
        </p:spPr>
      </p:pic>
    </p:spTree>
    <p:extLst>
      <p:ext uri="{BB962C8B-B14F-4D97-AF65-F5344CB8AC3E}">
        <p14:creationId xmlns:p14="http://schemas.microsoft.com/office/powerpoint/2010/main" val="15209682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1"/>
                </a:solidFill>
                <a:latin typeface="Arial Nova" panose="020B05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ACCA17-F412-054D-9817-BC4045122E90}"/>
              </a:ext>
            </a:extLst>
          </p:cNvPr>
          <p:cNvSpPr>
            <a:spLocks noGrp="1"/>
          </p:cNvSpPr>
          <p:nvPr>
            <p:ph idx="1"/>
          </p:nvPr>
        </p:nvSpPr>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8430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2"/>
                </a:solidFill>
                <a:latin typeface="Arial Nova" panose="020B05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ACCA17-F412-054D-9817-BC4045122E90}"/>
              </a:ext>
            </a:extLst>
          </p:cNvPr>
          <p:cNvSpPr>
            <a:spLocks noGrp="1"/>
          </p:cNvSpPr>
          <p:nvPr>
            <p:ph idx="1"/>
          </p:nvPr>
        </p:nvSpPr>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3812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3"/>
                </a:solidFill>
                <a:latin typeface="Arial Nova" panose="020B05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ACCA17-F412-054D-9817-BC4045122E90}"/>
              </a:ext>
            </a:extLst>
          </p:cNvPr>
          <p:cNvSpPr>
            <a:spLocks noGrp="1"/>
          </p:cNvSpPr>
          <p:nvPr>
            <p:ph idx="1"/>
          </p:nvPr>
        </p:nvSpPr>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5233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4"/>
                </a:solidFill>
                <a:latin typeface="Arial Nova" panose="020B05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ACCA17-F412-054D-9817-BC4045122E90}"/>
              </a:ext>
            </a:extLst>
          </p:cNvPr>
          <p:cNvSpPr>
            <a:spLocks noGrp="1"/>
          </p:cNvSpPr>
          <p:nvPr>
            <p:ph idx="1"/>
          </p:nvPr>
        </p:nvSpPr>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rgbClr val="851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rgbClr val="851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376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1"/>
                </a:solidFill>
                <a:latin typeface="Arial Nova" panose="020B0504020202020204" pitchFamily="34"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0D67B59-147E-3F47-91D3-00CD79848757}"/>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E905BE54-F32F-7548-A21C-A92309159B5E}"/>
              </a:ext>
            </a:extLst>
          </p:cNvPr>
          <p:cNvSpPr>
            <a:spLocks noGrp="1"/>
          </p:cNvSpPr>
          <p:nvPr>
            <p:ph sz="half" idx="2"/>
          </p:nvPr>
        </p:nvSpPr>
        <p:spPr>
          <a:xfrm>
            <a:off x="6172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05846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2"/>
                </a:solidFill>
                <a:latin typeface="Arial Nova" panose="020B0504020202020204" pitchFamily="34"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2EFB545-3711-6949-89F7-11FC26643A61}"/>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47BFF9B9-3A8C-AA4B-99AE-91ACB034A78F}"/>
              </a:ext>
            </a:extLst>
          </p:cNvPr>
          <p:cNvSpPr>
            <a:spLocks noGrp="1"/>
          </p:cNvSpPr>
          <p:nvPr>
            <p:ph sz="half" idx="2"/>
          </p:nvPr>
        </p:nvSpPr>
        <p:spPr>
          <a:xfrm>
            <a:off x="6172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2086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3"/>
                </a:solidFill>
                <a:latin typeface="Arial Nova" panose="020B0504020202020204" pitchFamily="34"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E9C6A23C-9455-C840-9890-0EE5F3817AF2}"/>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F74C415-55C7-F046-B458-D2B386E14B46}"/>
              </a:ext>
            </a:extLst>
          </p:cNvPr>
          <p:cNvSpPr>
            <a:spLocks noGrp="1"/>
          </p:cNvSpPr>
          <p:nvPr>
            <p:ph sz="half" idx="2"/>
          </p:nvPr>
        </p:nvSpPr>
        <p:spPr>
          <a:xfrm>
            <a:off x="6172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9432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288C-592C-774D-B5B2-3928F6A976A8}"/>
              </a:ext>
            </a:extLst>
          </p:cNvPr>
          <p:cNvSpPr>
            <a:spLocks noGrp="1"/>
          </p:cNvSpPr>
          <p:nvPr>
            <p:ph type="title"/>
          </p:nvPr>
        </p:nvSpPr>
        <p:spPr/>
        <p:txBody>
          <a:bodyPr/>
          <a:lstStyle>
            <a:lvl1pPr>
              <a:defRPr b="0" i="0">
                <a:solidFill>
                  <a:schemeClr val="accent4"/>
                </a:solidFill>
                <a:latin typeface="Arial Nova" panose="020B0504020202020204" pitchFamily="34"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9E762115-8E9A-4D47-91E2-256FEEBE0C22}"/>
              </a:ext>
            </a:extLst>
          </p:cNvPr>
          <p:cNvSpPr/>
          <p:nvPr/>
        </p:nvSpPr>
        <p:spPr>
          <a:xfrm rot="16200000">
            <a:off x="-3235410" y="3368340"/>
            <a:ext cx="6858000" cy="121321"/>
          </a:xfrm>
          <a:prstGeom prst="rect">
            <a:avLst/>
          </a:prstGeom>
          <a:solidFill>
            <a:srgbClr val="851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5B289-2199-DD47-AA49-1E59D5DB90CA}"/>
              </a:ext>
            </a:extLst>
          </p:cNvPr>
          <p:cNvPicPr>
            <a:picLocks noChangeAspect="1"/>
          </p:cNvPicPr>
          <p:nvPr/>
        </p:nvPicPr>
        <p:blipFill>
          <a:blip r:embed="rId2"/>
          <a:srcRect/>
          <a:stretch/>
        </p:blipFill>
        <p:spPr>
          <a:xfrm>
            <a:off x="11119957" y="5771901"/>
            <a:ext cx="939114" cy="939114"/>
          </a:xfrm>
          <a:prstGeom prst="rect">
            <a:avLst/>
          </a:prstGeom>
        </p:spPr>
      </p:pic>
      <p:sp>
        <p:nvSpPr>
          <p:cNvPr id="9" name="Rectangle 8">
            <a:extLst>
              <a:ext uri="{FF2B5EF4-FFF2-40B4-BE49-F238E27FC236}">
                <a16:creationId xmlns:a16="http://schemas.microsoft.com/office/drawing/2014/main" id="{5E577D0B-BE48-4F46-936E-45CAED173BB1}"/>
              </a:ext>
            </a:extLst>
          </p:cNvPr>
          <p:cNvSpPr/>
          <p:nvPr/>
        </p:nvSpPr>
        <p:spPr>
          <a:xfrm rot="16200000">
            <a:off x="-3083007" y="3083011"/>
            <a:ext cx="6858000" cy="691980"/>
          </a:xfrm>
          <a:prstGeom prst="rect">
            <a:avLst/>
          </a:prstGeom>
          <a:solidFill>
            <a:srgbClr val="851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FF32402-E904-F74A-A981-BC35675FDC81}"/>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97203EAC-1A4F-9C41-9DDF-28C575220B01}"/>
              </a:ext>
            </a:extLst>
          </p:cNvPr>
          <p:cNvSpPr>
            <a:spLocks noGrp="1"/>
          </p:cNvSpPr>
          <p:nvPr>
            <p:ph sz="half" idx="2"/>
          </p:nvPr>
        </p:nvSpPr>
        <p:spPr>
          <a:xfrm>
            <a:off x="6172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15986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4112-BCEB-8FC9-F07F-DE4D93880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444BCE-FEA5-B81A-882C-530C224B8F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68A648-3829-C283-F21E-42A9BAD12409}"/>
              </a:ext>
            </a:extLst>
          </p:cNvPr>
          <p:cNvSpPr>
            <a:spLocks noGrp="1"/>
          </p:cNvSpPr>
          <p:nvPr>
            <p:ph type="dt" sz="half" idx="10"/>
          </p:nvPr>
        </p:nvSpPr>
        <p:spPr/>
        <p:txBody>
          <a:bodyPr/>
          <a:lstStyle/>
          <a:p>
            <a:fld id="{A2807656-EB40-4074-B738-30A426CAB2AE}" type="datetimeFigureOut">
              <a:rPr lang="en-US" smtClean="0"/>
              <a:t>7/25/2023</a:t>
            </a:fld>
            <a:endParaRPr lang="en-US"/>
          </a:p>
        </p:txBody>
      </p:sp>
      <p:sp>
        <p:nvSpPr>
          <p:cNvPr id="5" name="Footer Placeholder 4">
            <a:extLst>
              <a:ext uri="{FF2B5EF4-FFF2-40B4-BE49-F238E27FC236}">
                <a16:creationId xmlns:a16="http://schemas.microsoft.com/office/drawing/2014/main" id="{32D5A6FD-B29E-9BCE-2EE4-40419C2FD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59EE-CACE-D09B-A30F-77C117CF1CF9}"/>
              </a:ext>
            </a:extLst>
          </p:cNvPr>
          <p:cNvSpPr>
            <a:spLocks noGrp="1"/>
          </p:cNvSpPr>
          <p:nvPr>
            <p:ph type="sldNum" sz="quarter" idx="12"/>
          </p:nvPr>
        </p:nvSpPr>
        <p:spPr/>
        <p:txBody>
          <a:bodyPr/>
          <a:lstStyle/>
          <a:p>
            <a:fld id="{56E02ED4-CE1C-4C94-BDB3-C4AFD01763C7}" type="slidenum">
              <a:rPr lang="en-US" smtClean="0"/>
              <a:t>‹#›</a:t>
            </a:fld>
            <a:endParaRPr lang="en-US"/>
          </a:p>
        </p:txBody>
      </p:sp>
    </p:spTree>
    <p:extLst>
      <p:ext uri="{BB962C8B-B14F-4D97-AF65-F5344CB8AC3E}">
        <p14:creationId xmlns:p14="http://schemas.microsoft.com/office/powerpoint/2010/main" val="621301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endParaRPr lang="en-US" dirty="0"/>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757897" y="6004054"/>
            <a:ext cx="1644623" cy="585897"/>
          </a:xfrm>
          <a:prstGeom prst="rect">
            <a:avLst/>
          </a:prstGeom>
        </p:spPr>
      </p:pic>
      <p:sp>
        <p:nvSpPr>
          <p:cNvPr id="11" name="TextBox 10">
            <a:extLst>
              <a:ext uri="{FF2B5EF4-FFF2-40B4-BE49-F238E27FC236}">
                <a16:creationId xmlns:a16="http://schemas.microsoft.com/office/drawing/2014/main" id="{36542E85-EBF4-6D4F-A7E0-D093E669F76E}"/>
              </a:ext>
            </a:extLst>
          </p:cNvPr>
          <p:cNvSpPr txBox="1"/>
          <p:nvPr userDrawn="1"/>
        </p:nvSpPr>
        <p:spPr>
          <a:xfrm>
            <a:off x="617289" y="3271402"/>
            <a:ext cx="3728933" cy="16858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i="0" kern="1200" dirty="0">
                <a:solidFill>
                  <a:schemeClr val="tx1"/>
                </a:solidFill>
                <a:effectLst/>
                <a:latin typeface="+mn-lt"/>
                <a:ea typeface="+mn-ea"/>
                <a:cs typeface="+mn-cs"/>
              </a:rPr>
              <a:t>80 F Street NW</a:t>
            </a:r>
            <a:br>
              <a:rPr lang="en-US" sz="2400" b="1" dirty="0">
                <a:solidFill>
                  <a:schemeClr val="tx1"/>
                </a:solidFill>
              </a:rPr>
            </a:br>
            <a:r>
              <a:rPr lang="en-US" sz="2400" b="1" i="0" kern="1200" dirty="0">
                <a:solidFill>
                  <a:schemeClr val="tx1"/>
                </a:solidFill>
                <a:effectLst/>
                <a:latin typeface="+mn-lt"/>
                <a:ea typeface="+mn-ea"/>
                <a:cs typeface="+mn-cs"/>
              </a:rPr>
              <a:t>Washington, D.C. 20001</a:t>
            </a:r>
            <a:br>
              <a:rPr lang="en-US" sz="2400" b="1" dirty="0">
                <a:solidFill>
                  <a:schemeClr val="tx1"/>
                </a:solidFill>
              </a:rPr>
            </a:br>
            <a:r>
              <a:rPr lang="en-US" sz="2400" b="1" i="0" kern="1200" dirty="0">
                <a:solidFill>
                  <a:schemeClr val="tx1"/>
                </a:solidFill>
                <a:effectLst/>
                <a:latin typeface="+mn-lt"/>
                <a:ea typeface="+mn-ea"/>
                <a:cs typeface="+mn-cs"/>
              </a:rPr>
              <a:t>202-289-3979</a:t>
            </a:r>
          </a:p>
        </p:txBody>
      </p:sp>
      <p:sp>
        <p:nvSpPr>
          <p:cNvPr id="13" name="TextBox 12">
            <a:extLst>
              <a:ext uri="{FF2B5EF4-FFF2-40B4-BE49-F238E27FC236}">
                <a16:creationId xmlns:a16="http://schemas.microsoft.com/office/drawing/2014/main" id="{6FEF04F6-8D71-184E-9117-52563FEAC015}"/>
              </a:ext>
            </a:extLst>
          </p:cNvPr>
          <p:cNvSpPr txBox="1"/>
          <p:nvPr userDrawn="1"/>
        </p:nvSpPr>
        <p:spPr>
          <a:xfrm>
            <a:off x="538046" y="2360848"/>
            <a:ext cx="3316934" cy="707886"/>
          </a:xfrm>
          <a:prstGeom prst="rect">
            <a:avLst/>
          </a:prstGeom>
          <a:noFill/>
        </p:spPr>
        <p:txBody>
          <a:bodyPr wrap="none" rtlCol="0">
            <a:spAutoFit/>
          </a:bodyPr>
          <a:lstStyle/>
          <a:p>
            <a:pPr algn="l"/>
            <a:r>
              <a:rPr lang="en-US" sz="4000" b="0" dirty="0">
                <a:solidFill>
                  <a:schemeClr val="tx2"/>
                </a:solidFill>
                <a:latin typeface="+mj-lt"/>
              </a:rPr>
              <a:t>Contact Us</a:t>
            </a:r>
          </a:p>
        </p:txBody>
      </p:sp>
    </p:spTree>
    <p:extLst>
      <p:ext uri="{BB962C8B-B14F-4D97-AF65-F5344CB8AC3E}">
        <p14:creationId xmlns:p14="http://schemas.microsoft.com/office/powerpoint/2010/main" val="6337894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E0D8-24DC-AB86-70C7-9A5092D36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CA72D-452C-3692-23CC-BF7C5EF2AC2D}"/>
              </a:ext>
            </a:extLst>
          </p:cNvPr>
          <p:cNvSpPr>
            <a:spLocks noGrp="1"/>
          </p:cNvSpPr>
          <p:nvPr>
            <p:ph type="dt" sz="half" idx="10"/>
          </p:nvPr>
        </p:nvSpPr>
        <p:spPr/>
        <p:txBody>
          <a:bodyPr/>
          <a:lstStyle/>
          <a:p>
            <a:fld id="{A2807656-EB40-4074-B738-30A426CAB2AE}" type="datetimeFigureOut">
              <a:rPr lang="en-US" smtClean="0"/>
              <a:t>7/25/2023</a:t>
            </a:fld>
            <a:endParaRPr lang="en-US"/>
          </a:p>
        </p:txBody>
      </p:sp>
      <p:sp>
        <p:nvSpPr>
          <p:cNvPr id="4" name="Footer Placeholder 3">
            <a:extLst>
              <a:ext uri="{FF2B5EF4-FFF2-40B4-BE49-F238E27FC236}">
                <a16:creationId xmlns:a16="http://schemas.microsoft.com/office/drawing/2014/main" id="{09957C86-93AC-2F73-A224-3993A1F09A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EF4512-EF8D-C10B-42B7-D042EDE66CDA}"/>
              </a:ext>
            </a:extLst>
          </p:cNvPr>
          <p:cNvSpPr>
            <a:spLocks noGrp="1"/>
          </p:cNvSpPr>
          <p:nvPr>
            <p:ph type="sldNum" sz="quarter" idx="12"/>
          </p:nvPr>
        </p:nvSpPr>
        <p:spPr/>
        <p:txBody>
          <a:bodyPr/>
          <a:lstStyle/>
          <a:p>
            <a:fld id="{56E02ED4-CE1C-4C94-BDB3-C4AFD01763C7}" type="slidenum">
              <a:rPr lang="en-US" smtClean="0"/>
              <a:t>‹#›</a:t>
            </a:fld>
            <a:endParaRPr lang="en-US"/>
          </a:p>
        </p:txBody>
      </p:sp>
    </p:spTree>
    <p:extLst>
      <p:ext uri="{BB962C8B-B14F-4D97-AF65-F5344CB8AC3E}">
        <p14:creationId xmlns:p14="http://schemas.microsoft.com/office/powerpoint/2010/main" val="116906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dirty="0"/>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dirty="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dirty="0">
                <a:solidFill>
                  <a:schemeClr val="tx2"/>
                </a:solidFill>
                <a:effectLst/>
                <a:latin typeface="+mn-lt"/>
                <a:ea typeface="+mn-ea"/>
                <a:cs typeface="+mn-cs"/>
              </a:rPr>
            </a:br>
            <a:r>
              <a:rPr lang="en-US" sz="1400" b="0" i="0" kern="1200" dirty="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7" name="Picture 6" descr="Logo: Generations United. Because we're stronger together.">
            <a:extLst>
              <a:ext uri="{FF2B5EF4-FFF2-40B4-BE49-F238E27FC236}">
                <a16:creationId xmlns:a16="http://schemas.microsoft.com/office/drawing/2014/main" id="{0B58B32B-D6B1-6945-B79A-430DAB865ECC}"/>
              </a:ext>
            </a:extLst>
          </p:cNvPr>
          <p:cNvPicPr>
            <a:picLocks noChangeAspect="1"/>
          </p:cNvPicPr>
          <p:nvPr userDrawn="1"/>
        </p:nvPicPr>
        <p:blipFill>
          <a:blip r:embed="rId4"/>
          <a:stretch>
            <a:fillRect/>
          </a:stretch>
        </p:blipFill>
        <p:spPr>
          <a:xfrm>
            <a:off x="5273687" y="5964890"/>
            <a:ext cx="1644623" cy="585897"/>
          </a:xfrm>
          <a:prstGeom prst="rect">
            <a:avLst/>
          </a:prstGeom>
        </p:spPr>
      </p:pic>
    </p:spTree>
    <p:extLst>
      <p:ext uri="{BB962C8B-B14F-4D97-AF65-F5344CB8AC3E}">
        <p14:creationId xmlns:p14="http://schemas.microsoft.com/office/powerpoint/2010/main" val="3740224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33411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23065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4226779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343154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One Content (An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F8A-2F49-98EC-0DD8-A190FF0779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01824E-058C-FCCA-374C-C460A1350729}"/>
              </a:ext>
            </a:extLst>
          </p:cNvPr>
          <p:cNvSpPr>
            <a:spLocks noGrp="1"/>
          </p:cNvSpPr>
          <p:nvPr>
            <p:ph type="sldNum" sz="quarter" idx="10"/>
          </p:nvPr>
        </p:nvSpPr>
        <p:spPr/>
        <p:txBody>
          <a:bodyPr/>
          <a:lstStyle>
            <a:lvl1pPr>
              <a:defRPr>
                <a:solidFill>
                  <a:schemeClr val="bg1"/>
                </a:solidFill>
              </a:defRPr>
            </a:lvl1pPr>
          </a:lstStyle>
          <a:p>
            <a:fld id="{A7B8A0EF-CE87-AF42-9969-68B25532AF96}" type="slidenum">
              <a:rPr lang="en-US" smtClean="0"/>
              <a:pPr/>
              <a:t>‹#›</a:t>
            </a:fld>
            <a:endParaRPr lang="en-US"/>
          </a:p>
        </p:txBody>
      </p:sp>
      <p:sp>
        <p:nvSpPr>
          <p:cNvPr id="5" name="Content Placeholder 4">
            <a:extLst>
              <a:ext uri="{FF2B5EF4-FFF2-40B4-BE49-F238E27FC236}">
                <a16:creationId xmlns:a16="http://schemas.microsoft.com/office/drawing/2014/main" id="{1014586F-3570-8E80-6FE3-D0F18BA074BE}"/>
              </a:ext>
            </a:extLst>
          </p:cNvPr>
          <p:cNvSpPr>
            <a:spLocks noGrp="1"/>
          </p:cNvSpPr>
          <p:nvPr>
            <p:ph sz="quarter" idx="11"/>
          </p:nvPr>
        </p:nvSpPr>
        <p:spPr>
          <a:xfrm>
            <a:off x="838200" y="2114549"/>
            <a:ext cx="10515600" cy="343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740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1463040"/>
            <a:ext cx="5181600" cy="433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1463040"/>
            <a:ext cx="5181600" cy="433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232588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3184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Tree>
    <p:extLst>
      <p:ext uri="{BB962C8B-B14F-4D97-AF65-F5344CB8AC3E}">
        <p14:creationId xmlns:p14="http://schemas.microsoft.com/office/powerpoint/2010/main" val="3382448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15" name="Text Placeholder 6">
            <a:extLst>
              <a:ext uri="{FF2B5EF4-FFF2-40B4-BE49-F238E27FC236}">
                <a16:creationId xmlns:a16="http://schemas.microsoft.com/office/drawing/2014/main" id="{42052851-D2CE-5546-93FF-6BDD2FDBB4C8}"/>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302071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9822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A3A19F-5783-A541-8452-3892489F120F}"/>
              </a:ext>
            </a:extLst>
          </p:cNvPr>
          <p:cNvSpPr>
            <a:spLocks noGrp="1"/>
          </p:cNvSpPr>
          <p:nvPr>
            <p:ph sz="half" idx="2" hasCustomPrompt="1"/>
          </p:nvPr>
        </p:nvSpPr>
        <p:spPr>
          <a:xfrm>
            <a:off x="6172200" y="2097088"/>
            <a:ext cx="5181600" cy="3703637"/>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5181600"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chemeClr val="tx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ext Placeholder 2">
            <a:extLst>
              <a:ext uri="{FF2B5EF4-FFF2-40B4-BE49-F238E27FC236}">
                <a16:creationId xmlns:a16="http://schemas.microsoft.com/office/drawing/2014/main" id="{1B108A5C-DCB4-864C-A6D2-0318E21842F2}"/>
              </a:ext>
            </a:extLst>
          </p:cNvPr>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6">
            <a:extLst>
              <a:ext uri="{FF2B5EF4-FFF2-40B4-BE49-F238E27FC236}">
                <a16:creationId xmlns:a16="http://schemas.microsoft.com/office/drawing/2014/main" id="{665D1D13-3C9D-4642-8F97-BF3DC0FEA26E}"/>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7" name="Title Placeholder 1">
            <a:extLst>
              <a:ext uri="{FF2B5EF4-FFF2-40B4-BE49-F238E27FC236}">
                <a16:creationId xmlns:a16="http://schemas.microsoft.com/office/drawing/2014/main" id="{C994073A-5291-5743-9A3D-4C6E4D814465}"/>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B36ED30B-2961-6B45-BFD5-2A1504015F91}"/>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658194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49562-96EE-944C-917A-D8C52317ACCE}"/>
              </a:ext>
            </a:extLst>
          </p:cNvPr>
          <p:cNvSpPr>
            <a:spLocks noGrp="1"/>
          </p:cNvSpPr>
          <p:nvPr>
            <p:ph sz="half" idx="2"/>
          </p:nvPr>
        </p:nvSpPr>
        <p:spPr>
          <a:xfrm>
            <a:off x="839788" y="3114062"/>
            <a:ext cx="5157787" cy="25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DF96430-D510-694E-BF90-5DADB5A49499}"/>
              </a:ext>
            </a:extLst>
          </p:cNvPr>
          <p:cNvSpPr>
            <a:spLocks noGrp="1"/>
          </p:cNvSpPr>
          <p:nvPr>
            <p:ph sz="quarter" idx="4" hasCustomPrompt="1"/>
          </p:nvPr>
        </p:nvSpPr>
        <p:spPr>
          <a:xfrm>
            <a:off x="6172200" y="2083756"/>
            <a:ext cx="5183188" cy="361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5" name="Text Placeholder 6">
            <a:extLst>
              <a:ext uri="{FF2B5EF4-FFF2-40B4-BE49-F238E27FC236}">
                <a16:creationId xmlns:a16="http://schemas.microsoft.com/office/drawing/2014/main" id="{B6C8DAD2-410A-F645-81B1-11551DF7C6F1}"/>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5DB0CD49-3592-7F4A-AE80-C121F47609A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5AD5979A-C157-DF40-A47D-46CEB4072152}"/>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127179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560320"/>
            <a:ext cx="5314864" cy="298704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839370"/>
            <a:ext cx="52578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3194381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021840"/>
            <a:ext cx="5314864" cy="35255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1440963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chemeClr val="accent5"/>
                </a:solidFill>
              </a:defRPr>
            </a:lvl1pPr>
          </a:lstStyle>
          <a:p>
            <a:r>
              <a:rPr lang="en-US"/>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lvl1pPr>
          </a:lstStyle>
          <a:p>
            <a:pPr lvl="0"/>
            <a:r>
              <a:rPr lang="en-US"/>
              <a:t>Subtitle</a:t>
            </a:r>
          </a:p>
        </p:txBody>
      </p:sp>
      <p:sp>
        <p:nvSpPr>
          <p:cNvPr id="2" name="Slide Number Placeholder 1">
            <a:extLst>
              <a:ext uri="{FF2B5EF4-FFF2-40B4-BE49-F238E27FC236}">
                <a16:creationId xmlns:a16="http://schemas.microsoft.com/office/drawing/2014/main" id="{A3BE530B-0F34-C943-83C1-60499470C19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3079789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A7C926-29D7-2C4C-A958-431FC800B2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B685C09-2F06-4E40-B0DD-32D6363CEFD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7" name="Title Placeholder 1">
            <a:extLst>
              <a:ext uri="{FF2B5EF4-FFF2-40B4-BE49-F238E27FC236}">
                <a16:creationId xmlns:a16="http://schemas.microsoft.com/office/drawing/2014/main" id="{23D9B3D3-62CE-CB45-8453-53955149C40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82447EB3-9B0F-5147-BDA2-A361E90714A4}"/>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935406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FBF92-A82D-634D-BA12-1534D620C248}"/>
              </a:ext>
            </a:extLst>
          </p:cNvPr>
          <p:cNvSpPr>
            <a:spLocks noGrp="1"/>
          </p:cNvSpPr>
          <p:nvPr>
            <p:ph type="title" orient="vert"/>
          </p:nvPr>
        </p:nvSpPr>
        <p:spPr>
          <a:xfrm>
            <a:off x="8724900" y="365125"/>
            <a:ext cx="2628900" cy="524159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47E3C-D08A-5841-B818-35AF53958B7B}"/>
              </a:ext>
            </a:extLst>
          </p:cNvPr>
          <p:cNvSpPr>
            <a:spLocks noGrp="1"/>
          </p:cNvSpPr>
          <p:nvPr>
            <p:ph type="body" orient="vert" idx="1"/>
          </p:nvPr>
        </p:nvSpPr>
        <p:spPr>
          <a:xfrm>
            <a:off x="838200" y="365125"/>
            <a:ext cx="7734300" cy="5241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80527D5-EEA5-964B-AB3A-0B9D8BB80699}"/>
              </a:ext>
            </a:extLst>
          </p:cNvPr>
          <p:cNvSpPr>
            <a:spLocks noGrp="1"/>
          </p:cNvSpPr>
          <p:nvPr>
            <p:ph type="sldNum" sz="quarter" idx="10"/>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631243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C198-B2F3-49A5-B1E6-399BF5108B9D}"/>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CFD8BA33-B101-4E5A-A866-63F0EFED2D9C}"/>
              </a:ext>
            </a:extLst>
          </p:cNvPr>
          <p:cNvSpPr>
            <a:spLocks noGrp="1"/>
          </p:cNvSpPr>
          <p:nvPr>
            <p:ph sz="quarter" idx="10"/>
          </p:nvPr>
        </p:nvSpPr>
        <p:spPr>
          <a:xfrm>
            <a:off x="1466849" y="1828799"/>
            <a:ext cx="1857376"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97D7BBB-3EB5-40F0-A5A6-D4032924EFB1}"/>
              </a:ext>
            </a:extLst>
          </p:cNvPr>
          <p:cNvSpPr>
            <a:spLocks noGrp="1"/>
          </p:cNvSpPr>
          <p:nvPr>
            <p:ph sz="quarter" idx="11"/>
          </p:nvPr>
        </p:nvSpPr>
        <p:spPr>
          <a:xfrm>
            <a:off x="5081587" y="1800223"/>
            <a:ext cx="1857375"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62DF494-59E5-48F0-BCF0-770982507EC9}"/>
              </a:ext>
            </a:extLst>
          </p:cNvPr>
          <p:cNvSpPr>
            <a:spLocks noGrp="1"/>
          </p:cNvSpPr>
          <p:nvPr>
            <p:ph sz="quarter" idx="12"/>
          </p:nvPr>
        </p:nvSpPr>
        <p:spPr>
          <a:xfrm>
            <a:off x="8696325" y="1800222"/>
            <a:ext cx="1962150"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1439B50-ED71-4DA6-9BBF-283C0266BA8D}"/>
              </a:ext>
            </a:extLst>
          </p:cNvPr>
          <p:cNvSpPr>
            <a:spLocks noGrp="1"/>
          </p:cNvSpPr>
          <p:nvPr>
            <p:ph sz="quarter" idx="13"/>
          </p:nvPr>
        </p:nvSpPr>
        <p:spPr>
          <a:xfrm>
            <a:off x="3324225" y="4214810"/>
            <a:ext cx="1757362"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E3DED222-04D8-437F-9E61-9E2C4481A064}"/>
              </a:ext>
            </a:extLst>
          </p:cNvPr>
          <p:cNvSpPr>
            <a:spLocks noGrp="1"/>
          </p:cNvSpPr>
          <p:nvPr>
            <p:ph sz="quarter" idx="14"/>
          </p:nvPr>
        </p:nvSpPr>
        <p:spPr>
          <a:xfrm>
            <a:off x="6938962" y="4214810"/>
            <a:ext cx="1757363"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3">
            <a:extLst>
              <a:ext uri="{FF2B5EF4-FFF2-40B4-BE49-F238E27FC236}">
                <a16:creationId xmlns:a16="http://schemas.microsoft.com/office/drawing/2014/main" id="{9770AFBD-54AE-447C-B06B-D9280B76F3EA}"/>
              </a:ext>
            </a:extLst>
          </p:cNvPr>
          <p:cNvSpPr>
            <a:spLocks noGrp="1"/>
          </p:cNvSpPr>
          <p:nvPr>
            <p:ph type="sldNum" sz="quarter" idx="15"/>
          </p:nvPr>
        </p:nvSpPr>
        <p:spPr>
          <a:xfrm>
            <a:off x="798338" y="6270869"/>
            <a:ext cx="463260" cy="365125"/>
          </a:xfrm>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56901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dirty="0"/>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3799534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33411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solidFill>
                  <a:srgbClr val="2F082B"/>
                </a:solidFill>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227711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367604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3981759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902407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15" name="Text Placeholder 6">
            <a:extLst>
              <a:ext uri="{FF2B5EF4-FFF2-40B4-BE49-F238E27FC236}">
                <a16:creationId xmlns:a16="http://schemas.microsoft.com/office/drawing/2014/main" id="{42052851-D2CE-5546-93FF-6BDD2FDBB4C8}"/>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865979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785276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A3A19F-5783-A541-8452-3892489F120F}"/>
              </a:ext>
            </a:extLst>
          </p:cNvPr>
          <p:cNvSpPr>
            <a:spLocks noGrp="1"/>
          </p:cNvSpPr>
          <p:nvPr>
            <p:ph sz="half" idx="2" hasCustomPrompt="1"/>
          </p:nvPr>
        </p:nvSpPr>
        <p:spPr>
          <a:xfrm>
            <a:off x="6172200" y="2097088"/>
            <a:ext cx="5181600" cy="3703637"/>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5181600"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000000"/>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ext Placeholder 2">
            <a:extLst>
              <a:ext uri="{FF2B5EF4-FFF2-40B4-BE49-F238E27FC236}">
                <a16:creationId xmlns:a16="http://schemas.microsoft.com/office/drawing/2014/main" id="{1B108A5C-DCB4-864C-A6D2-0318E21842F2}"/>
              </a:ext>
            </a:extLst>
          </p:cNvPr>
          <p:cNvSpPr>
            <a:spLocks noGrp="1"/>
          </p:cNvSpPr>
          <p:nvPr>
            <p:ph type="body" idx="1"/>
          </p:nvPr>
        </p:nvSpPr>
        <p:spPr>
          <a:xfrm>
            <a:off x="839788" y="2047215"/>
            <a:ext cx="5157787" cy="886667"/>
          </a:xfrm>
        </p:spPr>
        <p:txBody>
          <a:bodyPr anchor="b"/>
          <a:lstStyle>
            <a:lvl1pPr marL="0" indent="0">
              <a:buNone/>
              <a:defRPr sz="2400" b="1">
                <a:solidFill>
                  <a:srgbClr val="2F082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6">
            <a:extLst>
              <a:ext uri="{FF2B5EF4-FFF2-40B4-BE49-F238E27FC236}">
                <a16:creationId xmlns:a16="http://schemas.microsoft.com/office/drawing/2014/main" id="{665D1D13-3C9D-4642-8F97-BF3DC0FEA26E}"/>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7" name="Title Placeholder 1">
            <a:extLst>
              <a:ext uri="{FF2B5EF4-FFF2-40B4-BE49-F238E27FC236}">
                <a16:creationId xmlns:a16="http://schemas.microsoft.com/office/drawing/2014/main" id="{C994073A-5291-5743-9A3D-4C6E4D814465}"/>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B36ED30B-2961-6B45-BFD5-2A1504015F91}"/>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288138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6" name="Content Placeholder 2">
            <a:extLst>
              <a:ext uri="{FF2B5EF4-FFF2-40B4-BE49-F238E27FC236}">
                <a16:creationId xmlns:a16="http://schemas.microsoft.com/office/drawing/2014/main" id="{E0441D9E-EA0B-43C1-AD45-D7FF800A4DBA}"/>
              </a:ext>
            </a:extLst>
          </p:cNvPr>
          <p:cNvSpPr>
            <a:spLocks noGrp="1"/>
          </p:cNvSpPr>
          <p:nvPr>
            <p:ph sz="half" idx="1"/>
          </p:nvPr>
        </p:nvSpPr>
        <p:spPr>
          <a:xfrm>
            <a:off x="8382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F7988D2-4516-425A-B64A-5C40150FFB32}"/>
              </a:ext>
            </a:extLst>
          </p:cNvPr>
          <p:cNvSpPr>
            <a:spLocks noGrp="1"/>
          </p:cNvSpPr>
          <p:nvPr>
            <p:ph sz="half" idx="17"/>
          </p:nvPr>
        </p:nvSpPr>
        <p:spPr>
          <a:xfrm>
            <a:off x="63246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652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p:nvPr>
        </p:nvSpPr>
        <p:spPr>
          <a:xfrm>
            <a:off x="839788" y="2047215"/>
            <a:ext cx="5157787" cy="886667"/>
          </a:xfrm>
        </p:spPr>
        <p:txBody>
          <a:bodyPr anchor="b"/>
          <a:lstStyle>
            <a:lvl1pPr marL="0" indent="0">
              <a:buNone/>
              <a:defRPr sz="2400" b="1">
                <a:solidFill>
                  <a:srgbClr val="2F082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49562-96EE-944C-917A-D8C52317ACCE}"/>
              </a:ext>
            </a:extLst>
          </p:cNvPr>
          <p:cNvSpPr>
            <a:spLocks noGrp="1"/>
          </p:cNvSpPr>
          <p:nvPr>
            <p:ph sz="half" idx="2"/>
          </p:nvPr>
        </p:nvSpPr>
        <p:spPr>
          <a:xfrm>
            <a:off x="839788" y="3114062"/>
            <a:ext cx="5157787" cy="25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DF96430-D510-694E-BF90-5DADB5A49499}"/>
              </a:ext>
            </a:extLst>
          </p:cNvPr>
          <p:cNvSpPr>
            <a:spLocks noGrp="1"/>
          </p:cNvSpPr>
          <p:nvPr>
            <p:ph sz="quarter" idx="4" hasCustomPrompt="1"/>
          </p:nvPr>
        </p:nvSpPr>
        <p:spPr>
          <a:xfrm>
            <a:off x="6172200" y="2083756"/>
            <a:ext cx="5183188" cy="361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5" name="Text Placeholder 6">
            <a:extLst>
              <a:ext uri="{FF2B5EF4-FFF2-40B4-BE49-F238E27FC236}">
                <a16:creationId xmlns:a16="http://schemas.microsoft.com/office/drawing/2014/main" id="{B6C8DAD2-410A-F645-81B1-11551DF7C6F1}"/>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5DB0CD49-3592-7F4A-AE80-C121F47609A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5AD5979A-C157-DF40-A47D-46CEB4072152}"/>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864492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560320"/>
            <a:ext cx="5314864" cy="298704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839370"/>
            <a:ext cx="52578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4451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3296223"/>
            <a:ext cx="5181600" cy="25045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3296223"/>
            <a:ext cx="5181600" cy="25045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15" name="Text Placeholder 6">
            <a:extLst>
              <a:ext uri="{FF2B5EF4-FFF2-40B4-BE49-F238E27FC236}">
                <a16:creationId xmlns:a16="http://schemas.microsoft.com/office/drawing/2014/main" id="{42052851-D2CE-5546-93FF-6BDD2FDBB4C8}"/>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674004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021840"/>
            <a:ext cx="5314864" cy="35255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451402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rgbClr val="2F082B"/>
                </a:solidFill>
              </a:defRPr>
            </a:lvl1pPr>
          </a:lstStyle>
          <a:p>
            <a:r>
              <a:rPr lang="en-US"/>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solidFill>
                  <a:srgbClr val="2F082B"/>
                </a:solidFill>
              </a:defRPr>
            </a:lvl1pPr>
          </a:lstStyle>
          <a:p>
            <a:pPr lvl="0"/>
            <a:r>
              <a:rPr lang="en-US"/>
              <a:t>Subtitle</a:t>
            </a:r>
          </a:p>
        </p:txBody>
      </p:sp>
      <p:sp>
        <p:nvSpPr>
          <p:cNvPr id="2" name="Slide Number Placeholder 1">
            <a:extLst>
              <a:ext uri="{FF2B5EF4-FFF2-40B4-BE49-F238E27FC236}">
                <a16:creationId xmlns:a16="http://schemas.microsoft.com/office/drawing/2014/main" id="{A3BE530B-0F34-C943-83C1-60499470C19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365865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A7C926-29D7-2C4C-A958-431FC800B2AE}"/>
              </a:ext>
            </a:extLst>
          </p:cNvPr>
          <p:cNvSpPr>
            <a:spLocks noGrp="1"/>
          </p:cNvSpPr>
          <p:nvPr>
            <p:ph type="body" orient="vert" idx="1"/>
          </p:nvPr>
        </p:nvSpPr>
        <p:spPr/>
        <p:txBody>
          <a:bodyPr vert="eaVert"/>
          <a:lstStyle>
            <a:lvl1pPr>
              <a:defRPr>
                <a:solidFill>
                  <a:srgbClr val="2F082B"/>
                </a:solidFill>
              </a:defRPr>
            </a:lvl1pPr>
            <a:lvl2pPr>
              <a:defRPr>
                <a:solidFill>
                  <a:srgbClr val="2F082B"/>
                </a:solidFill>
              </a:defRPr>
            </a:lvl2pPr>
            <a:lvl3pPr>
              <a:defRPr>
                <a:solidFill>
                  <a:srgbClr val="2F082B"/>
                </a:solidFill>
              </a:defRPr>
            </a:lvl3pPr>
            <a:lvl4pPr>
              <a:defRPr>
                <a:solidFill>
                  <a:srgbClr val="2F082B"/>
                </a:solidFill>
              </a:defRPr>
            </a:lvl4pPr>
            <a:lvl5pPr>
              <a:defRPr>
                <a:solidFill>
                  <a:srgbClr val="2F082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B685C09-2F06-4E40-B0DD-32D6363CEFD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7" name="Title Placeholder 1">
            <a:extLst>
              <a:ext uri="{FF2B5EF4-FFF2-40B4-BE49-F238E27FC236}">
                <a16:creationId xmlns:a16="http://schemas.microsoft.com/office/drawing/2014/main" id="{23D9B3D3-62CE-CB45-8453-53955149C40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82447EB3-9B0F-5147-BDA2-A361E90714A4}"/>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595582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FBF92-A82D-634D-BA12-1534D620C248}"/>
              </a:ext>
            </a:extLst>
          </p:cNvPr>
          <p:cNvSpPr>
            <a:spLocks noGrp="1"/>
          </p:cNvSpPr>
          <p:nvPr>
            <p:ph type="title" orient="vert"/>
          </p:nvPr>
        </p:nvSpPr>
        <p:spPr>
          <a:xfrm>
            <a:off x="8724900" y="365125"/>
            <a:ext cx="2628900" cy="5241591"/>
          </a:xfrm>
        </p:spPr>
        <p:txBody>
          <a:bodyPr vert="eaVert"/>
          <a:lstStyle>
            <a:lvl1pPr>
              <a:defRPr>
                <a:solidFill>
                  <a:srgbClr val="2F082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FF047E3C-D08A-5841-B818-35AF53958B7B}"/>
              </a:ext>
            </a:extLst>
          </p:cNvPr>
          <p:cNvSpPr>
            <a:spLocks noGrp="1"/>
          </p:cNvSpPr>
          <p:nvPr>
            <p:ph type="body" orient="vert" idx="1"/>
          </p:nvPr>
        </p:nvSpPr>
        <p:spPr>
          <a:xfrm>
            <a:off x="838200" y="365125"/>
            <a:ext cx="7734300" cy="5241591"/>
          </a:xfrm>
        </p:spPr>
        <p:txBody>
          <a:bodyPr vert="eaVert"/>
          <a:lstStyle>
            <a:lvl1pPr>
              <a:defRPr>
                <a:solidFill>
                  <a:srgbClr val="2F082B"/>
                </a:solidFill>
              </a:defRPr>
            </a:lvl1pPr>
            <a:lvl2pPr>
              <a:defRPr>
                <a:solidFill>
                  <a:srgbClr val="2F082B"/>
                </a:solidFill>
              </a:defRPr>
            </a:lvl2pPr>
            <a:lvl3pPr>
              <a:defRPr>
                <a:solidFill>
                  <a:srgbClr val="2F082B"/>
                </a:solidFill>
              </a:defRPr>
            </a:lvl3pPr>
            <a:lvl4pPr>
              <a:defRPr>
                <a:solidFill>
                  <a:srgbClr val="2F082B"/>
                </a:solidFill>
              </a:defRPr>
            </a:lvl4pPr>
            <a:lvl5pPr>
              <a:defRPr>
                <a:solidFill>
                  <a:srgbClr val="2F082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80527D5-EEA5-964B-AB3A-0B9D8BB80699}"/>
              </a:ext>
            </a:extLst>
          </p:cNvPr>
          <p:cNvSpPr>
            <a:spLocks noGrp="1"/>
          </p:cNvSpPr>
          <p:nvPr>
            <p:ph type="sldNum" sz="quarter" idx="10"/>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946020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p:cNvSpPr>
            <a:spLocks noGrp="1"/>
          </p:cNvSpPr>
          <p:nvPr>
            <p:ph type="body" sz="quarter" idx="14"/>
          </p:nvPr>
        </p:nvSpPr>
        <p:spPr>
          <a:xfrm>
            <a:off x="807720" y="2097088"/>
            <a:ext cx="10546080" cy="33411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22"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5" name="Slide Number Placeholder 7">
            <a:extLst>
              <a:ext uri="{FF2B5EF4-FFF2-40B4-BE49-F238E27FC236}">
                <a16:creationId xmlns:a16="http://schemas.microsoft.com/office/drawing/2014/main" id="{31372955-E344-410B-9C4B-9AF47841E40C}"/>
              </a:ext>
            </a:extLst>
          </p:cNvPr>
          <p:cNvSpPr>
            <a:spLocks noGrp="1"/>
          </p:cNvSpPr>
          <p:nvPr>
            <p:ph type="sldNum" sz="quarter" idx="16"/>
          </p:nvPr>
        </p:nvSpPr>
        <p:spPr/>
        <p:txBody>
          <a:bodyPr/>
          <a:lstStyle>
            <a:lvl1pPr>
              <a:defRPr/>
            </a:lvl1pPr>
          </a:lstStyle>
          <a:p>
            <a:pPr>
              <a:defRPr/>
            </a:pPr>
            <a:fld id="{70790FB5-0759-42CC-9BB5-189159579D44}" type="slidenum">
              <a:rPr lang="en-US"/>
              <a:pPr>
                <a:defRPr/>
              </a:pPr>
              <a:t>‹#›</a:t>
            </a:fld>
            <a:endParaRPr lang="en-US"/>
          </a:p>
        </p:txBody>
      </p:sp>
    </p:spTree>
    <p:extLst>
      <p:ext uri="{BB962C8B-B14F-4D97-AF65-F5344CB8AC3E}">
        <p14:creationId xmlns:p14="http://schemas.microsoft.com/office/powerpoint/2010/main" val="859477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p:cNvSpPr>
            <a:spLocks noGrp="1"/>
          </p:cNvSpPr>
          <p:nvPr>
            <p:ph type="body" sz="quarter" idx="14"/>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itle Placeholder 1"/>
          <p:cNvSpPr>
            <a:spLocks noGrp="1"/>
          </p:cNvSpPr>
          <p:nvPr>
            <p:ph type="title"/>
          </p:nvPr>
        </p:nvSpPr>
        <p:spPr>
          <a:xfrm>
            <a:off x="838200" y="601580"/>
            <a:ext cx="10515600" cy="1013860"/>
          </a:xfrm>
          <a:prstGeom prst="rect">
            <a:avLst/>
          </a:prstGeom>
        </p:spPr>
        <p:txBody>
          <a:bodyPr rtlCol="0">
            <a:normAutofit/>
          </a:bodyPr>
          <a:lstStyle/>
          <a:p>
            <a:r>
              <a:rPr lang="en-US"/>
              <a:t>Click to edit Master title style</a:t>
            </a:r>
          </a:p>
        </p:txBody>
      </p:sp>
      <p:sp>
        <p:nvSpPr>
          <p:cNvPr id="4" name="Slide Number Placeholder 7">
            <a:extLst>
              <a:ext uri="{FF2B5EF4-FFF2-40B4-BE49-F238E27FC236}">
                <a16:creationId xmlns:a16="http://schemas.microsoft.com/office/drawing/2014/main" id="{46FBD3FA-47DE-4A10-9841-28E224502DA2}"/>
              </a:ext>
            </a:extLst>
          </p:cNvPr>
          <p:cNvSpPr>
            <a:spLocks noGrp="1"/>
          </p:cNvSpPr>
          <p:nvPr>
            <p:ph type="sldNum" sz="quarter" idx="15"/>
          </p:nvPr>
        </p:nvSpPr>
        <p:spPr/>
        <p:txBody>
          <a:bodyPr/>
          <a:lstStyle>
            <a:lvl1pPr>
              <a:defRPr/>
            </a:lvl1pPr>
          </a:lstStyle>
          <a:p>
            <a:pPr>
              <a:defRPr/>
            </a:pPr>
            <a:fld id="{37E45BF1-7B62-4946-B7B4-CF40715A1512}" type="slidenum">
              <a:rPr lang="en-US"/>
              <a:pPr>
                <a:defRPr/>
              </a:pPr>
              <a:t>‹#›</a:t>
            </a:fld>
            <a:endParaRPr lang="en-US"/>
          </a:p>
        </p:txBody>
      </p:sp>
    </p:spTree>
    <p:extLst>
      <p:ext uri="{BB962C8B-B14F-4D97-AF65-F5344CB8AC3E}">
        <p14:creationId xmlns:p14="http://schemas.microsoft.com/office/powerpoint/2010/main" val="1649739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p:cNvSpPr>
            <a:spLocks noGrp="1"/>
          </p:cNvSpPr>
          <p:nvPr>
            <p:ph idx="1"/>
          </p:nvPr>
        </p:nvSpPr>
        <p:spPr>
          <a:xfrm>
            <a:off x="807720" y="3296223"/>
            <a:ext cx="10546080" cy="2504502"/>
          </a:xfrm>
        </p:spPr>
        <p:txBody>
          <a:bodyPr/>
          <a:lstStyle>
            <a:lvl1pPr marL="0" indent="0">
              <a:buNone/>
              <a:defRPr/>
            </a:lvl1pPr>
          </a:lstStyle>
          <a:p>
            <a:pPr lvl="0"/>
            <a:r>
              <a:rPr lang="en-US"/>
              <a:t>Click to edit Master text styles</a:t>
            </a:r>
          </a:p>
        </p:txBody>
      </p:sp>
      <p:sp>
        <p:nvSpPr>
          <p:cNvPr id="20" name="Text Placeholder 12"/>
          <p:cNvSpPr>
            <a:spLocks noGrp="1"/>
          </p:cNvSpPr>
          <p:nvPr>
            <p:ph type="body" sz="quarter" idx="14"/>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22"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6" name="Slide Number Placeholder 7">
            <a:extLst>
              <a:ext uri="{FF2B5EF4-FFF2-40B4-BE49-F238E27FC236}">
                <a16:creationId xmlns:a16="http://schemas.microsoft.com/office/drawing/2014/main" id="{EBD707E8-F72A-4581-BEF5-73B4018B9E36}"/>
              </a:ext>
            </a:extLst>
          </p:cNvPr>
          <p:cNvSpPr>
            <a:spLocks noGrp="1"/>
          </p:cNvSpPr>
          <p:nvPr>
            <p:ph type="sldNum" sz="quarter" idx="16"/>
          </p:nvPr>
        </p:nvSpPr>
        <p:spPr/>
        <p:txBody>
          <a:bodyPr/>
          <a:lstStyle>
            <a:lvl1pPr>
              <a:defRPr/>
            </a:lvl1pPr>
          </a:lstStyle>
          <a:p>
            <a:pPr>
              <a:defRPr/>
            </a:pPr>
            <a:fld id="{D30385A6-960C-4F8D-8111-674B8AAC64C7}" type="slidenum">
              <a:rPr lang="en-US"/>
              <a:pPr>
                <a:defRPr/>
              </a:pPr>
              <a:t>‹#›</a:t>
            </a:fld>
            <a:endParaRPr lang="en-US"/>
          </a:p>
        </p:txBody>
      </p:sp>
    </p:spTree>
    <p:extLst>
      <p:ext uri="{BB962C8B-B14F-4D97-AF65-F5344CB8AC3E}">
        <p14:creationId xmlns:p14="http://schemas.microsoft.com/office/powerpoint/2010/main" val="3387136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4"/>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16"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7" name="Slide Number Placeholder 7">
            <a:extLst>
              <a:ext uri="{FF2B5EF4-FFF2-40B4-BE49-F238E27FC236}">
                <a16:creationId xmlns:a16="http://schemas.microsoft.com/office/drawing/2014/main" id="{33A82074-D91E-4E52-B976-B88384EED8E5}"/>
              </a:ext>
            </a:extLst>
          </p:cNvPr>
          <p:cNvSpPr>
            <a:spLocks noGrp="1"/>
          </p:cNvSpPr>
          <p:nvPr>
            <p:ph type="sldNum" sz="quarter" idx="16"/>
          </p:nvPr>
        </p:nvSpPr>
        <p:spPr/>
        <p:txBody>
          <a:bodyPr/>
          <a:lstStyle>
            <a:lvl1pPr>
              <a:defRPr/>
            </a:lvl1pPr>
          </a:lstStyle>
          <a:p>
            <a:pPr>
              <a:defRPr/>
            </a:pPr>
            <a:fld id="{F21DDC0F-A43F-44C5-9F06-F268CDC421D3}" type="slidenum">
              <a:rPr lang="en-US"/>
              <a:pPr>
                <a:defRPr/>
              </a:pPr>
              <a:t>‹#›</a:t>
            </a:fld>
            <a:endParaRPr lang="en-US"/>
          </a:p>
        </p:txBody>
      </p:sp>
    </p:spTree>
    <p:extLst>
      <p:ext uri="{BB962C8B-B14F-4D97-AF65-F5344CB8AC3E}">
        <p14:creationId xmlns:p14="http://schemas.microsoft.com/office/powerpoint/2010/main" val="4036365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lvl="0"/>
            <a:r>
              <a:rPr lang="en-US"/>
              <a:t>Click to edit Master text styles</a:t>
            </a:r>
          </a:p>
        </p:txBody>
      </p:sp>
      <p:sp>
        <p:nvSpPr>
          <p:cNvPr id="10" name="Content Placeholder 2"/>
          <p:cNvSpPr>
            <a:spLocks noGrp="1"/>
          </p:cNvSpPr>
          <p:nvPr>
            <p:ph idx="16"/>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lvl="0"/>
            <a:r>
              <a:rPr lang="en-US"/>
              <a:t>Click to edit Master text styles</a:t>
            </a:r>
          </a:p>
        </p:txBody>
      </p:sp>
      <p:sp>
        <p:nvSpPr>
          <p:cNvPr id="11" name="Content Placeholder 2"/>
          <p:cNvSpPr>
            <a:spLocks noGrp="1"/>
          </p:cNvSpPr>
          <p:nvPr>
            <p:ph idx="17"/>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lvl="0"/>
            <a:r>
              <a:rPr lang="en-US"/>
              <a:t>Click to edit Master text styles</a:t>
            </a:r>
          </a:p>
        </p:txBody>
      </p:sp>
      <p:sp>
        <p:nvSpPr>
          <p:cNvPr id="12"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13"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7" name="Slide Number Placeholder 7">
            <a:extLst>
              <a:ext uri="{FF2B5EF4-FFF2-40B4-BE49-F238E27FC236}">
                <a16:creationId xmlns:a16="http://schemas.microsoft.com/office/drawing/2014/main" id="{6F2EF51F-7B77-4BAC-9AA0-F5F0CAE38D3D}"/>
              </a:ext>
            </a:extLst>
          </p:cNvPr>
          <p:cNvSpPr>
            <a:spLocks noGrp="1"/>
          </p:cNvSpPr>
          <p:nvPr>
            <p:ph type="sldNum" sz="quarter" idx="18"/>
          </p:nvPr>
        </p:nvSpPr>
        <p:spPr/>
        <p:txBody>
          <a:bodyPr/>
          <a:lstStyle>
            <a:lvl1pPr>
              <a:defRPr/>
            </a:lvl1pPr>
          </a:lstStyle>
          <a:p>
            <a:pPr>
              <a:defRPr/>
            </a:pPr>
            <a:fld id="{E157818D-38BD-4B7B-B956-6177DA8402FA}" type="slidenum">
              <a:rPr lang="en-US"/>
              <a:pPr>
                <a:defRPr/>
              </a:pPr>
              <a:t>‹#›</a:t>
            </a:fld>
            <a:endParaRPr lang="en-US"/>
          </a:p>
        </p:txBody>
      </p:sp>
    </p:spTree>
    <p:extLst>
      <p:ext uri="{BB962C8B-B14F-4D97-AF65-F5344CB8AC3E}">
        <p14:creationId xmlns:p14="http://schemas.microsoft.com/office/powerpoint/2010/main" val="4121272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2097088"/>
            <a:ext cx="5181600" cy="3703637"/>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lvl="0"/>
            <a:r>
              <a:rPr lang="en-US"/>
              <a:t>Click to edit Master text styles</a:t>
            </a:r>
          </a:p>
        </p:txBody>
      </p:sp>
      <p:sp>
        <p:nvSpPr>
          <p:cNvPr id="13" name="Text Placeholder 12"/>
          <p:cNvSpPr>
            <a:spLocks noGrp="1"/>
          </p:cNvSpPr>
          <p:nvPr>
            <p:ph type="body" sz="quarter" idx="14"/>
          </p:nvPr>
        </p:nvSpPr>
        <p:spPr>
          <a:xfrm>
            <a:off x="807720" y="3083019"/>
            <a:ext cx="5181600"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chemeClr val="tx1"/>
                </a:solidFill>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2"/>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17"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7" name="Slide Number Placeholder 7">
            <a:extLst>
              <a:ext uri="{FF2B5EF4-FFF2-40B4-BE49-F238E27FC236}">
                <a16:creationId xmlns:a16="http://schemas.microsoft.com/office/drawing/2014/main" id="{A2EB3C55-EB45-420C-9EFC-5CCAE54C3144}"/>
              </a:ext>
            </a:extLst>
          </p:cNvPr>
          <p:cNvSpPr>
            <a:spLocks noGrp="1"/>
          </p:cNvSpPr>
          <p:nvPr>
            <p:ph type="sldNum" sz="quarter" idx="16"/>
          </p:nvPr>
        </p:nvSpPr>
        <p:spPr/>
        <p:txBody>
          <a:bodyPr/>
          <a:lstStyle>
            <a:lvl1pPr>
              <a:defRPr/>
            </a:lvl1pPr>
          </a:lstStyle>
          <a:p>
            <a:pPr>
              <a:defRPr/>
            </a:pPr>
            <a:fld id="{75AA8548-4278-4C78-9CFE-1273313AE089}" type="slidenum">
              <a:rPr lang="en-US"/>
              <a:pPr>
                <a:defRPr/>
              </a:pPr>
              <a:t>‹#›</a:t>
            </a:fld>
            <a:endParaRPr lang="en-US"/>
          </a:p>
        </p:txBody>
      </p:sp>
    </p:spTree>
    <p:extLst>
      <p:ext uri="{BB962C8B-B14F-4D97-AF65-F5344CB8AC3E}">
        <p14:creationId xmlns:p14="http://schemas.microsoft.com/office/powerpoint/2010/main" val="412147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2363588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14062"/>
            <a:ext cx="5157787" cy="25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200" y="2083756"/>
            <a:ext cx="5183188" cy="361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lvl="0"/>
            <a:r>
              <a:rPr lang="en-US"/>
              <a:t>Click to edit Master text styles</a:t>
            </a:r>
          </a:p>
        </p:txBody>
      </p:sp>
      <p:sp>
        <p:nvSpPr>
          <p:cNvPr id="15"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16"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7" name="Slide Number Placeholder 7">
            <a:extLst>
              <a:ext uri="{FF2B5EF4-FFF2-40B4-BE49-F238E27FC236}">
                <a16:creationId xmlns:a16="http://schemas.microsoft.com/office/drawing/2014/main" id="{7084E09A-4FE2-445B-ADD2-B481AB7A7781}"/>
              </a:ext>
            </a:extLst>
          </p:cNvPr>
          <p:cNvSpPr>
            <a:spLocks noGrp="1"/>
          </p:cNvSpPr>
          <p:nvPr>
            <p:ph type="sldNum" sz="quarter" idx="16"/>
          </p:nvPr>
        </p:nvSpPr>
        <p:spPr/>
        <p:txBody>
          <a:bodyPr/>
          <a:lstStyle>
            <a:lvl1pPr>
              <a:defRPr/>
            </a:lvl1pPr>
          </a:lstStyle>
          <a:p>
            <a:pPr>
              <a:defRPr/>
            </a:pPr>
            <a:fld id="{E2880E29-E993-4BC0-BF32-852DC4B7C5E8}" type="slidenum">
              <a:rPr lang="en-US"/>
              <a:pPr>
                <a:defRPr/>
              </a:pPr>
              <a:t>‹#›</a:t>
            </a:fld>
            <a:endParaRPr lang="en-US"/>
          </a:p>
        </p:txBody>
      </p:sp>
    </p:spTree>
    <p:extLst>
      <p:ext uri="{BB962C8B-B14F-4D97-AF65-F5344CB8AC3E}">
        <p14:creationId xmlns:p14="http://schemas.microsoft.com/office/powerpoint/2010/main" val="2336547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 Placeholder 12"/>
          <p:cNvSpPr>
            <a:spLocks noGrp="1"/>
          </p:cNvSpPr>
          <p:nvPr>
            <p:ph type="body" sz="quarter" idx="14"/>
          </p:nvPr>
        </p:nvSpPr>
        <p:spPr>
          <a:xfrm>
            <a:off x="798338" y="2560320"/>
            <a:ext cx="5314864" cy="298704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6"/>
          <p:cNvSpPr>
            <a:spLocks noGrp="1"/>
          </p:cNvSpPr>
          <p:nvPr>
            <p:ph type="body" sz="quarter" idx="15"/>
          </p:nvPr>
        </p:nvSpPr>
        <p:spPr>
          <a:xfrm>
            <a:off x="838200" y="1839370"/>
            <a:ext cx="5257800" cy="515436"/>
          </a:xfrm>
        </p:spPr>
        <p:txBody>
          <a:bodyPr/>
          <a:lstStyle>
            <a:lvl1pPr marL="0" indent="0">
              <a:buNone/>
              <a:defRPr/>
            </a:lvl1pPr>
          </a:lstStyle>
          <a:p>
            <a:pPr lvl="0"/>
            <a:r>
              <a:rPr lang="en-US"/>
              <a:t>Click to edit Master text styles</a:t>
            </a:r>
          </a:p>
        </p:txBody>
      </p:sp>
      <p:sp>
        <p:nvSpPr>
          <p:cNvPr id="22" name="Title Placeholder 1"/>
          <p:cNvSpPr>
            <a:spLocks noGrp="1"/>
          </p:cNvSpPr>
          <p:nvPr>
            <p:ph type="title"/>
          </p:nvPr>
        </p:nvSpPr>
        <p:spPr>
          <a:xfrm>
            <a:off x="838200" y="601580"/>
            <a:ext cx="5257800" cy="1237790"/>
          </a:xfrm>
          <a:prstGeom prst="rect">
            <a:avLst/>
          </a:prstGeom>
        </p:spPr>
        <p:txBody>
          <a:bodyPr rtlCol="0">
            <a:normAutofit/>
          </a:bodyPr>
          <a:lstStyle/>
          <a:p>
            <a:r>
              <a:rPr lang="en-US"/>
              <a:t>Click to edit Master title style</a:t>
            </a:r>
          </a:p>
        </p:txBody>
      </p:sp>
      <p:sp>
        <p:nvSpPr>
          <p:cNvPr id="4" name="Picture Placeholder 3"/>
          <p:cNvSpPr>
            <a:spLocks noGrp="1"/>
          </p:cNvSpPr>
          <p:nvPr>
            <p:ph type="pic" sz="quarter" idx="17"/>
          </p:nvPr>
        </p:nvSpPr>
        <p:spPr>
          <a:xfrm>
            <a:off x="6391275" y="601663"/>
            <a:ext cx="4987925" cy="4945062"/>
          </a:xfrm>
        </p:spPr>
        <p:txBody>
          <a:bodyPr rtlCol="0">
            <a:normAutofit/>
          </a:bodyPr>
          <a:lstStyle/>
          <a:p>
            <a:pPr lvl="0"/>
            <a:endParaRPr lang="en-US" noProof="0"/>
          </a:p>
        </p:txBody>
      </p:sp>
      <p:sp>
        <p:nvSpPr>
          <p:cNvPr id="6" name="Slide Number Placeholder 7">
            <a:extLst>
              <a:ext uri="{FF2B5EF4-FFF2-40B4-BE49-F238E27FC236}">
                <a16:creationId xmlns:a16="http://schemas.microsoft.com/office/drawing/2014/main" id="{619E3647-B877-43C4-9700-3F54E0F55379}"/>
              </a:ext>
            </a:extLst>
          </p:cNvPr>
          <p:cNvSpPr>
            <a:spLocks noGrp="1"/>
          </p:cNvSpPr>
          <p:nvPr>
            <p:ph type="sldNum" sz="quarter" idx="18"/>
          </p:nvPr>
        </p:nvSpPr>
        <p:spPr/>
        <p:txBody>
          <a:bodyPr/>
          <a:lstStyle>
            <a:lvl1pPr>
              <a:defRPr/>
            </a:lvl1pPr>
          </a:lstStyle>
          <a:p>
            <a:pPr>
              <a:defRPr/>
            </a:pPr>
            <a:fld id="{5AD51E80-5C99-41DF-AB93-D59CC36B61EA}" type="slidenum">
              <a:rPr lang="en-US"/>
              <a:pPr>
                <a:defRPr/>
              </a:pPr>
              <a:t>‹#›</a:t>
            </a:fld>
            <a:endParaRPr lang="en-US"/>
          </a:p>
        </p:txBody>
      </p:sp>
    </p:spTree>
    <p:extLst>
      <p:ext uri="{BB962C8B-B14F-4D97-AF65-F5344CB8AC3E}">
        <p14:creationId xmlns:p14="http://schemas.microsoft.com/office/powerpoint/2010/main" val="39500420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 Placeholder 12"/>
          <p:cNvSpPr>
            <a:spLocks noGrp="1"/>
          </p:cNvSpPr>
          <p:nvPr>
            <p:ph type="body" sz="quarter" idx="14"/>
          </p:nvPr>
        </p:nvSpPr>
        <p:spPr>
          <a:xfrm>
            <a:off x="798338" y="2021840"/>
            <a:ext cx="5314864" cy="35255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itle Placeholder 1"/>
          <p:cNvSpPr>
            <a:spLocks noGrp="1"/>
          </p:cNvSpPr>
          <p:nvPr>
            <p:ph type="title"/>
          </p:nvPr>
        </p:nvSpPr>
        <p:spPr>
          <a:xfrm>
            <a:off x="838200" y="601580"/>
            <a:ext cx="5257800" cy="1237790"/>
          </a:xfrm>
          <a:prstGeom prst="rect">
            <a:avLst/>
          </a:prstGeom>
        </p:spPr>
        <p:txBody>
          <a:bodyPr rtlCol="0">
            <a:normAutofit/>
          </a:bodyPr>
          <a:lstStyle/>
          <a:p>
            <a:r>
              <a:rPr lang="en-US"/>
              <a:t>Click to edit Master title style</a:t>
            </a:r>
          </a:p>
        </p:txBody>
      </p:sp>
      <p:sp>
        <p:nvSpPr>
          <p:cNvPr id="4" name="Picture Placeholder 3"/>
          <p:cNvSpPr>
            <a:spLocks noGrp="1"/>
          </p:cNvSpPr>
          <p:nvPr>
            <p:ph type="pic" sz="quarter" idx="17"/>
          </p:nvPr>
        </p:nvSpPr>
        <p:spPr>
          <a:xfrm>
            <a:off x="6391275" y="601663"/>
            <a:ext cx="4987925" cy="4945062"/>
          </a:xfrm>
        </p:spPr>
        <p:txBody>
          <a:bodyPr rtlCol="0">
            <a:normAutofit/>
          </a:bodyPr>
          <a:lstStyle/>
          <a:p>
            <a:pPr lvl="0"/>
            <a:endParaRPr lang="en-US" noProof="0"/>
          </a:p>
        </p:txBody>
      </p:sp>
      <p:sp>
        <p:nvSpPr>
          <p:cNvPr id="5" name="Slide Number Placeholder 7">
            <a:extLst>
              <a:ext uri="{FF2B5EF4-FFF2-40B4-BE49-F238E27FC236}">
                <a16:creationId xmlns:a16="http://schemas.microsoft.com/office/drawing/2014/main" id="{773FB47B-F25B-4FFB-8B5F-C982488B0481}"/>
              </a:ext>
            </a:extLst>
          </p:cNvPr>
          <p:cNvSpPr>
            <a:spLocks noGrp="1"/>
          </p:cNvSpPr>
          <p:nvPr>
            <p:ph type="sldNum" sz="quarter" idx="18"/>
          </p:nvPr>
        </p:nvSpPr>
        <p:spPr/>
        <p:txBody>
          <a:bodyPr/>
          <a:lstStyle>
            <a:lvl1pPr>
              <a:defRPr/>
            </a:lvl1pPr>
          </a:lstStyle>
          <a:p>
            <a:pPr>
              <a:defRPr/>
            </a:pPr>
            <a:fld id="{4545F8B3-B925-4576-B606-3E9A54970212}" type="slidenum">
              <a:rPr lang="en-US"/>
              <a:pPr>
                <a:defRPr/>
              </a:pPr>
              <a:t>‹#›</a:t>
            </a:fld>
            <a:endParaRPr lang="en-US"/>
          </a:p>
        </p:txBody>
      </p:sp>
    </p:spTree>
    <p:extLst>
      <p:ext uri="{BB962C8B-B14F-4D97-AF65-F5344CB8AC3E}">
        <p14:creationId xmlns:p14="http://schemas.microsoft.com/office/powerpoint/2010/main" val="3230802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itle 1"/>
          <p:cNvSpPr>
            <a:spLocks noGrp="1"/>
          </p:cNvSpPr>
          <p:nvPr>
            <p:ph type="title"/>
          </p:nvPr>
        </p:nvSpPr>
        <p:spPr>
          <a:xfrm>
            <a:off x="838200" y="365125"/>
            <a:ext cx="4209111" cy="1499769"/>
          </a:xfrm>
        </p:spPr>
        <p:txBody>
          <a:bodyPr>
            <a:normAutofit/>
          </a:bodyPr>
          <a:lstStyle>
            <a:lvl1pPr>
              <a:defRPr sz="4000">
                <a:solidFill>
                  <a:schemeClr val="accent5"/>
                </a:solidFill>
              </a:defRPr>
            </a:lvl1pPr>
          </a:lstStyle>
          <a:p>
            <a:r>
              <a:rPr lang="en-US"/>
              <a:t>Click to edit Master title style</a:t>
            </a:r>
          </a:p>
        </p:txBody>
      </p:sp>
      <p:sp>
        <p:nvSpPr>
          <p:cNvPr id="15" name="Text Placeholder 6"/>
          <p:cNvSpPr>
            <a:spLocks noGrp="1"/>
          </p:cNvSpPr>
          <p:nvPr>
            <p:ph type="body" sz="quarter" idx="15"/>
          </p:nvPr>
        </p:nvSpPr>
        <p:spPr>
          <a:xfrm>
            <a:off x="807720" y="2031792"/>
            <a:ext cx="4233512" cy="852488"/>
          </a:xfrm>
        </p:spPr>
        <p:txBody>
          <a:bodyPr/>
          <a:lstStyle>
            <a:lvl1pPr marL="0" indent="0">
              <a:buNone/>
              <a:defRPr/>
            </a:lvl1pPr>
          </a:lstStyle>
          <a:p>
            <a:pPr lvl="0"/>
            <a:r>
              <a:rPr lang="en-US"/>
              <a:t>Click to edit Master text styles</a:t>
            </a:r>
          </a:p>
        </p:txBody>
      </p:sp>
      <p:sp>
        <p:nvSpPr>
          <p:cNvPr id="5" name="Picture Placeholder 4"/>
          <p:cNvSpPr>
            <a:spLocks noGrp="1"/>
          </p:cNvSpPr>
          <p:nvPr>
            <p:ph type="pic" sz="quarter" idx="17"/>
          </p:nvPr>
        </p:nvSpPr>
        <p:spPr>
          <a:xfrm>
            <a:off x="5835650" y="0"/>
            <a:ext cx="6356350" cy="6858000"/>
          </a:xfrm>
        </p:spPr>
        <p:txBody>
          <a:bodyPr rtlCol="0">
            <a:normAutofit/>
          </a:bodyPr>
          <a:lstStyle/>
          <a:p>
            <a:pPr lvl="0"/>
            <a:endParaRPr lang="en-US" noProof="0"/>
          </a:p>
        </p:txBody>
      </p:sp>
      <p:sp>
        <p:nvSpPr>
          <p:cNvPr id="6" name="Slide Number Placeholder 7">
            <a:extLst>
              <a:ext uri="{FF2B5EF4-FFF2-40B4-BE49-F238E27FC236}">
                <a16:creationId xmlns:a16="http://schemas.microsoft.com/office/drawing/2014/main" id="{43A5B8A1-0066-413F-8F94-EF3BC4ACF393}"/>
              </a:ext>
            </a:extLst>
          </p:cNvPr>
          <p:cNvSpPr>
            <a:spLocks noGrp="1"/>
          </p:cNvSpPr>
          <p:nvPr>
            <p:ph type="sldNum" sz="quarter" idx="18"/>
          </p:nvPr>
        </p:nvSpPr>
        <p:spPr/>
        <p:txBody>
          <a:bodyPr/>
          <a:lstStyle>
            <a:lvl1pPr>
              <a:defRPr/>
            </a:lvl1pPr>
          </a:lstStyle>
          <a:p>
            <a:pPr>
              <a:defRPr/>
            </a:pPr>
            <a:fld id="{42244F85-A7AD-4D74-8D2E-E81D8FDA0DB3}" type="slidenum">
              <a:rPr lang="en-US"/>
              <a:pPr>
                <a:defRPr/>
              </a:pPr>
              <a:t>‹#›</a:t>
            </a:fld>
            <a:endParaRPr lang="en-US"/>
          </a:p>
        </p:txBody>
      </p:sp>
    </p:spTree>
    <p:extLst>
      <p:ext uri="{BB962C8B-B14F-4D97-AF65-F5344CB8AC3E}">
        <p14:creationId xmlns:p14="http://schemas.microsoft.com/office/powerpoint/2010/main" val="1939900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p:cNvSpPr>
            <a:spLocks noGrp="1"/>
          </p:cNvSpPr>
          <p:nvPr>
            <p:ph type="body" sz="quarter" idx="15"/>
          </p:nvPr>
        </p:nvSpPr>
        <p:spPr>
          <a:xfrm>
            <a:off x="838200" y="1419726"/>
            <a:ext cx="10515600" cy="515436"/>
          </a:xfrm>
        </p:spPr>
        <p:txBody>
          <a:bodyPr/>
          <a:lstStyle>
            <a:lvl1pPr marL="0" indent="0">
              <a:buNone/>
              <a:defRPr/>
            </a:lvl1pPr>
          </a:lstStyle>
          <a:p>
            <a:pPr lvl="0"/>
            <a:r>
              <a:rPr lang="en-US"/>
              <a:t>Click to edit Master text styles</a:t>
            </a:r>
          </a:p>
        </p:txBody>
      </p:sp>
      <p:sp>
        <p:nvSpPr>
          <p:cNvPr id="7" name="Title Placeholder 1"/>
          <p:cNvSpPr>
            <a:spLocks noGrp="1"/>
          </p:cNvSpPr>
          <p:nvPr>
            <p:ph type="title"/>
          </p:nvPr>
        </p:nvSpPr>
        <p:spPr>
          <a:xfrm>
            <a:off x="838200" y="601580"/>
            <a:ext cx="10515600" cy="709862"/>
          </a:xfrm>
          <a:prstGeom prst="rect">
            <a:avLst/>
          </a:prstGeom>
        </p:spPr>
        <p:txBody>
          <a:bodyPr rtlCol="0">
            <a:normAutofit/>
          </a:bodyPr>
          <a:lstStyle/>
          <a:p>
            <a:r>
              <a:rPr lang="en-US"/>
              <a:t>Click to edit Master title style</a:t>
            </a:r>
          </a:p>
        </p:txBody>
      </p:sp>
      <p:sp>
        <p:nvSpPr>
          <p:cNvPr id="6" name="Slide Number Placeholder 7">
            <a:extLst>
              <a:ext uri="{FF2B5EF4-FFF2-40B4-BE49-F238E27FC236}">
                <a16:creationId xmlns:a16="http://schemas.microsoft.com/office/drawing/2014/main" id="{47A2B8D3-7E6A-4255-A493-8205D1784A4C}"/>
              </a:ext>
            </a:extLst>
          </p:cNvPr>
          <p:cNvSpPr>
            <a:spLocks noGrp="1"/>
          </p:cNvSpPr>
          <p:nvPr>
            <p:ph type="sldNum" sz="quarter" idx="16"/>
          </p:nvPr>
        </p:nvSpPr>
        <p:spPr/>
        <p:txBody>
          <a:bodyPr/>
          <a:lstStyle>
            <a:lvl1pPr>
              <a:defRPr/>
            </a:lvl1pPr>
          </a:lstStyle>
          <a:p>
            <a:pPr>
              <a:defRPr/>
            </a:pPr>
            <a:fld id="{D097CEFF-FE46-4B6B-B559-8337AB7DEA84}" type="slidenum">
              <a:rPr lang="en-US"/>
              <a:pPr>
                <a:defRPr/>
              </a:pPr>
              <a:t>‹#›</a:t>
            </a:fld>
            <a:endParaRPr lang="en-US"/>
          </a:p>
        </p:txBody>
      </p:sp>
    </p:spTree>
    <p:extLst>
      <p:ext uri="{BB962C8B-B14F-4D97-AF65-F5344CB8AC3E}">
        <p14:creationId xmlns:p14="http://schemas.microsoft.com/office/powerpoint/2010/main" val="1600410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2415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241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a:extLst>
              <a:ext uri="{FF2B5EF4-FFF2-40B4-BE49-F238E27FC236}">
                <a16:creationId xmlns:a16="http://schemas.microsoft.com/office/drawing/2014/main" id="{DDEE52B0-790C-4176-A88A-C12E5B817BFE}"/>
              </a:ext>
            </a:extLst>
          </p:cNvPr>
          <p:cNvSpPr>
            <a:spLocks noGrp="1"/>
          </p:cNvSpPr>
          <p:nvPr>
            <p:ph type="sldNum" sz="quarter" idx="10"/>
          </p:nvPr>
        </p:nvSpPr>
        <p:spPr/>
        <p:txBody>
          <a:bodyPr/>
          <a:lstStyle>
            <a:lvl1pPr>
              <a:defRPr/>
            </a:lvl1pPr>
          </a:lstStyle>
          <a:p>
            <a:pPr>
              <a:defRPr/>
            </a:pPr>
            <a:fld id="{C54C2F8D-E625-4D17-A715-A1E20CFCE6CB}" type="slidenum">
              <a:rPr lang="en-US"/>
              <a:pPr>
                <a:defRPr/>
              </a:pPr>
              <a:t>‹#›</a:t>
            </a:fld>
            <a:endParaRPr lang="en-US"/>
          </a:p>
        </p:txBody>
      </p:sp>
    </p:spTree>
    <p:extLst>
      <p:ext uri="{BB962C8B-B14F-4D97-AF65-F5344CB8AC3E}">
        <p14:creationId xmlns:p14="http://schemas.microsoft.com/office/powerpoint/2010/main" val="2170741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1466849" y="1828799"/>
            <a:ext cx="1857376"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1"/>
          </p:nvPr>
        </p:nvSpPr>
        <p:spPr>
          <a:xfrm>
            <a:off x="5081587" y="1800223"/>
            <a:ext cx="1857375"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2"/>
          </p:nvPr>
        </p:nvSpPr>
        <p:spPr>
          <a:xfrm>
            <a:off x="8696325" y="1800222"/>
            <a:ext cx="1962150"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3324225" y="4214810"/>
            <a:ext cx="1757362"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4"/>
          </p:nvPr>
        </p:nvSpPr>
        <p:spPr>
          <a:xfrm>
            <a:off x="6938962" y="4214810"/>
            <a:ext cx="1757363"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E622FFC2-5FB9-4A24-BA49-9E4CC834EF03}"/>
              </a:ext>
            </a:extLst>
          </p:cNvPr>
          <p:cNvSpPr>
            <a:spLocks noGrp="1"/>
          </p:cNvSpPr>
          <p:nvPr>
            <p:ph type="sldNum" sz="quarter" idx="15"/>
          </p:nvPr>
        </p:nvSpPr>
        <p:spPr/>
        <p:txBody>
          <a:bodyPr/>
          <a:lstStyle>
            <a:lvl1pPr>
              <a:defRPr smtClean="0"/>
            </a:lvl1pPr>
          </a:lstStyle>
          <a:p>
            <a:pPr>
              <a:defRPr/>
            </a:pPr>
            <a:fld id="{6D552061-646F-4FBD-B79D-54396BFDC45A}" type="slidenum">
              <a:rPr lang="en-US"/>
              <a:pPr>
                <a:defRPr/>
              </a:pPr>
              <a:t>‹#›</a:t>
            </a:fld>
            <a:endParaRPr lang="en-US"/>
          </a:p>
        </p:txBody>
      </p:sp>
    </p:spTree>
    <p:extLst>
      <p:ext uri="{BB962C8B-B14F-4D97-AF65-F5344CB8AC3E}">
        <p14:creationId xmlns:p14="http://schemas.microsoft.com/office/powerpoint/2010/main" val="15132462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1_Two Content">
    <p:spTree>
      <p:nvGrpSpPr>
        <p:cNvPr id="1" name=""/>
        <p:cNvGrpSpPr/>
        <p:nvPr/>
      </p:nvGrpSpPr>
      <p:grpSpPr>
        <a:xfrm>
          <a:off x="0" y="0"/>
          <a:ext cx="0" cy="0"/>
          <a:chOff x="0" y="0"/>
          <a:chExt cx="0" cy="0"/>
        </a:xfrm>
      </p:grpSpPr>
      <p:pic>
        <p:nvPicPr>
          <p:cNvPr id="5" name="bg object 16">
            <a:extLst>
              <a:ext uri="{FF2B5EF4-FFF2-40B4-BE49-F238E27FC236}">
                <a16:creationId xmlns:a16="http://schemas.microsoft.com/office/drawing/2014/main" id="{F64DC21C-1B65-43B6-8892-FBF36F30F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25" y="0"/>
            <a:ext cx="76517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g object 17">
            <a:extLst>
              <a:ext uri="{FF2B5EF4-FFF2-40B4-BE49-F238E27FC236}">
                <a16:creationId xmlns:a16="http://schemas.microsoft.com/office/drawing/2014/main" id="{2F44C987-0B17-4465-BA23-96ED91C67510}"/>
              </a:ext>
            </a:extLst>
          </p:cNvPr>
          <p:cNvSpPr>
            <a:spLocks/>
          </p:cNvSpPr>
          <p:nvPr/>
        </p:nvSpPr>
        <p:spPr bwMode="auto">
          <a:xfrm>
            <a:off x="10437813" y="0"/>
            <a:ext cx="685800" cy="1143000"/>
          </a:xfrm>
          <a:custGeom>
            <a:avLst/>
            <a:gdLst>
              <a:gd name="T0" fmla="*/ 685800 w 685800"/>
              <a:gd name="T1" fmla="*/ 0 h 1143000"/>
              <a:gd name="T2" fmla="*/ 0 w 685800"/>
              <a:gd name="T3" fmla="*/ 0 h 1143000"/>
              <a:gd name="T4" fmla="*/ 0 w 685800"/>
              <a:gd name="T5" fmla="*/ 1143000 h 1143000"/>
              <a:gd name="T6" fmla="*/ 685800 w 685800"/>
              <a:gd name="T7" fmla="*/ 1143000 h 1143000"/>
              <a:gd name="T8" fmla="*/ 685800 w 685800"/>
              <a:gd name="T9" fmla="*/ 0 h 1143000"/>
            </a:gdLst>
            <a:ahLst/>
            <a:cxnLst>
              <a:cxn ang="0">
                <a:pos x="T0" y="T1"/>
              </a:cxn>
              <a:cxn ang="0">
                <a:pos x="T2" y="T3"/>
              </a:cxn>
              <a:cxn ang="0">
                <a:pos x="T4" y="T5"/>
              </a:cxn>
              <a:cxn ang="0">
                <a:pos x="T6" y="T7"/>
              </a:cxn>
              <a:cxn ang="0">
                <a:pos x="T8" y="T9"/>
              </a:cxn>
            </a:cxnLst>
            <a:rect l="0" t="0" r="r" b="b"/>
            <a:pathLst>
              <a:path w="685800" h="1143000">
                <a:moveTo>
                  <a:pt x="685800" y="0"/>
                </a:moveTo>
                <a:lnTo>
                  <a:pt x="0" y="0"/>
                </a:lnTo>
                <a:lnTo>
                  <a:pt x="0" y="1143000"/>
                </a:lnTo>
                <a:lnTo>
                  <a:pt x="685800" y="1143000"/>
                </a:lnTo>
                <a:lnTo>
                  <a:pt x="685800" y="0"/>
                </a:lnTo>
                <a:close/>
              </a:path>
            </a:pathLst>
          </a:custGeom>
          <a:solidFill>
            <a:srgbClr val="B3116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7" name="bg object 18">
            <a:extLst>
              <a:ext uri="{FF2B5EF4-FFF2-40B4-BE49-F238E27FC236}">
                <a16:creationId xmlns:a16="http://schemas.microsoft.com/office/drawing/2014/main" id="{DC2D8314-8D6E-4DAC-B6D5-D6AD7314A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425" y="6115050"/>
            <a:ext cx="14636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g object 19">
            <a:extLst>
              <a:ext uri="{FF2B5EF4-FFF2-40B4-BE49-F238E27FC236}">
                <a16:creationId xmlns:a16="http://schemas.microsoft.com/office/drawing/2014/main" id="{B714CCB7-5C7D-4B36-A103-594B27BCBF50}"/>
              </a:ext>
            </a:extLst>
          </p:cNvPr>
          <p:cNvSpPr>
            <a:spLocks/>
          </p:cNvSpPr>
          <p:nvPr/>
        </p:nvSpPr>
        <p:spPr bwMode="auto">
          <a:xfrm>
            <a:off x="4575175" y="3733800"/>
            <a:ext cx="5937250" cy="2516188"/>
          </a:xfrm>
          <a:custGeom>
            <a:avLst/>
            <a:gdLst>
              <a:gd name="T0" fmla="*/ 4679442 w 5937884"/>
              <a:gd name="T1" fmla="*/ 0 h 2516504"/>
              <a:gd name="T2" fmla="*/ 4679442 w 5937884"/>
              <a:gd name="T3" fmla="*/ 314515 h 2516504"/>
              <a:gd name="T4" fmla="*/ 0 w 5937884"/>
              <a:gd name="T5" fmla="*/ 314515 h 2516504"/>
              <a:gd name="T6" fmla="*/ 0 w 5937884"/>
              <a:gd name="T7" fmla="*/ 2201608 h 2516504"/>
              <a:gd name="T8" fmla="*/ 4679442 w 5937884"/>
              <a:gd name="T9" fmla="*/ 2201608 h 2516504"/>
              <a:gd name="T10" fmla="*/ 4679442 w 5937884"/>
              <a:gd name="T11" fmla="*/ 2516123 h 2516504"/>
              <a:gd name="T12" fmla="*/ 5937504 w 5937884"/>
              <a:gd name="T13" fmla="*/ 1258061 h 2516504"/>
              <a:gd name="T14" fmla="*/ 4679442 w 5937884"/>
              <a:gd name="T15" fmla="*/ 0 h 2516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37884" h="2516504">
                <a:moveTo>
                  <a:pt x="4679442" y="0"/>
                </a:moveTo>
                <a:lnTo>
                  <a:pt x="4679442" y="314515"/>
                </a:lnTo>
                <a:lnTo>
                  <a:pt x="0" y="314515"/>
                </a:lnTo>
                <a:lnTo>
                  <a:pt x="0" y="2201608"/>
                </a:lnTo>
                <a:lnTo>
                  <a:pt x="4679442" y="2201608"/>
                </a:lnTo>
                <a:lnTo>
                  <a:pt x="4679442" y="2516123"/>
                </a:lnTo>
                <a:lnTo>
                  <a:pt x="5937504" y="1258061"/>
                </a:lnTo>
                <a:lnTo>
                  <a:pt x="4679442" y="0"/>
                </a:lnTo>
                <a:close/>
              </a:path>
            </a:pathLst>
          </a:custGeom>
          <a:solidFill>
            <a:srgbClr val="850D4D">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Holder 2"/>
          <p:cNvSpPr>
            <a:spLocks noGrp="1"/>
          </p:cNvSpPr>
          <p:nvPr>
            <p:ph type="title"/>
          </p:nvPr>
        </p:nvSpPr>
        <p:spPr/>
        <p:txBody>
          <a:bodyPr lIns="0" tIns="0" rIns="0" bIns="0"/>
          <a:lstStyle>
            <a:lvl1pPr>
              <a:defRPr sz="4000" b="1" i="0">
                <a:solidFill>
                  <a:srgbClr val="EBEBEB"/>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lIns="0" tIns="0" rIns="0" bIns="0">
            <a:spAutoFit/>
          </a:bodyPr>
          <a:lstStyle>
            <a:lvl1pPr>
              <a:defRPr/>
            </a:lvl1pPr>
          </a:lstStyle>
          <a:p>
            <a:endParaRPr/>
          </a:p>
        </p:txBody>
      </p:sp>
      <p:sp>
        <p:nvSpPr>
          <p:cNvPr id="9" name="Holder 5">
            <a:extLst>
              <a:ext uri="{FF2B5EF4-FFF2-40B4-BE49-F238E27FC236}">
                <a16:creationId xmlns:a16="http://schemas.microsoft.com/office/drawing/2014/main" id="{3B2005E4-6045-4DD4-BAD9-8842EDA412C3}"/>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10" name="Holder 6">
            <a:extLst>
              <a:ext uri="{FF2B5EF4-FFF2-40B4-BE49-F238E27FC236}">
                <a16:creationId xmlns:a16="http://schemas.microsoft.com/office/drawing/2014/main" id="{34B0A88D-A327-41A3-BA55-11A3CBB8EC11}"/>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EE80FB0E-476D-435D-A7F7-84F5767F3E42}" type="datetimeFigureOut">
              <a:rPr lang="en-US"/>
              <a:pPr>
                <a:defRPr/>
              </a:pPr>
              <a:t>7/25/2023</a:t>
            </a:fld>
            <a:endParaRPr lang="en-US"/>
          </a:p>
        </p:txBody>
      </p:sp>
      <p:sp>
        <p:nvSpPr>
          <p:cNvPr id="11" name="Holder 7">
            <a:extLst>
              <a:ext uri="{FF2B5EF4-FFF2-40B4-BE49-F238E27FC236}">
                <a16:creationId xmlns:a16="http://schemas.microsoft.com/office/drawing/2014/main" id="{A8EE1D73-F42F-4AF2-8485-2121C1769620}"/>
              </a:ext>
            </a:extLst>
          </p:cNvPr>
          <p:cNvSpPr>
            <a:spLocks noGrp="1"/>
          </p:cNvSpPr>
          <p:nvPr>
            <p:ph type="sldNum" sz="quarter" idx="12"/>
          </p:nvPr>
        </p:nvSpPr>
        <p:spPr>
          <a:xfrm>
            <a:off x="905434" y="6249988"/>
            <a:ext cx="367554" cy="378291"/>
          </a:xfrm>
          <a:prstGeom prst="ellipse">
            <a:avLst/>
          </a:prstGeom>
          <a:solidFill>
            <a:srgbClr val="54184F"/>
          </a:solidFill>
        </p:spPr>
        <p:txBody>
          <a:bodyPr lIns="0" tIns="0" rIns="0" bIns="0"/>
          <a:lstStyle>
            <a:lvl1pPr algn="r">
              <a:defRPr>
                <a:solidFill>
                  <a:schemeClr val="bg1"/>
                </a:solidFill>
              </a:defRPr>
            </a:lvl1pPr>
          </a:lstStyle>
          <a:p>
            <a:pPr>
              <a:defRPr/>
            </a:pPr>
            <a:fld id="{84BFF0B5-CAD6-4D7B-B66E-E887E25FAD17}" type="slidenum">
              <a:rPr lang="en-US" smtClean="0"/>
              <a:pPr>
                <a:defRPr/>
              </a:pPr>
              <a:t>‹#›</a:t>
            </a:fld>
            <a:endParaRPr lang="en-US"/>
          </a:p>
        </p:txBody>
      </p:sp>
    </p:spTree>
    <p:extLst>
      <p:ext uri="{BB962C8B-B14F-4D97-AF65-F5344CB8AC3E}">
        <p14:creationId xmlns:p14="http://schemas.microsoft.com/office/powerpoint/2010/main" val="3655536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33411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solidFill>
                  <a:srgbClr val="2F082B"/>
                </a:solidFill>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999921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04414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A3A19F-5783-A541-8452-3892489F120F}"/>
              </a:ext>
            </a:extLst>
          </p:cNvPr>
          <p:cNvSpPr>
            <a:spLocks noGrp="1"/>
          </p:cNvSpPr>
          <p:nvPr>
            <p:ph sz="half" idx="2" hasCustomPrompt="1"/>
          </p:nvPr>
        </p:nvSpPr>
        <p:spPr>
          <a:xfrm>
            <a:off x="6172200" y="2097088"/>
            <a:ext cx="5181600" cy="3703637"/>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object</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5181600"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chemeClr val="tx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4" name="Text Placeholder 2">
            <a:extLst>
              <a:ext uri="{FF2B5EF4-FFF2-40B4-BE49-F238E27FC236}">
                <a16:creationId xmlns:a16="http://schemas.microsoft.com/office/drawing/2014/main" id="{1B108A5C-DCB4-864C-A6D2-0318E21842F2}"/>
              </a:ext>
            </a:extLst>
          </p:cNvPr>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6">
            <a:extLst>
              <a:ext uri="{FF2B5EF4-FFF2-40B4-BE49-F238E27FC236}">
                <a16:creationId xmlns:a16="http://schemas.microsoft.com/office/drawing/2014/main" id="{665D1D13-3C9D-4642-8F97-BF3DC0FEA26E}"/>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17" name="Title Placeholder 1">
            <a:extLst>
              <a:ext uri="{FF2B5EF4-FFF2-40B4-BE49-F238E27FC236}">
                <a16:creationId xmlns:a16="http://schemas.microsoft.com/office/drawing/2014/main" id="{C994073A-5291-5743-9A3D-4C6E4D814465}"/>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B36ED30B-2961-6B45-BFD5-2A1504015F91}"/>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33929136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1228924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719123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3296223"/>
            <a:ext cx="5181600" cy="2504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smtClean="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15" name="Text Placeholder 6">
            <a:extLst>
              <a:ext uri="{FF2B5EF4-FFF2-40B4-BE49-F238E27FC236}">
                <a16:creationId xmlns:a16="http://schemas.microsoft.com/office/drawing/2014/main" id="{42052851-D2CE-5546-93FF-6BDD2FDBB4C8}"/>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831017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9778117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A3A19F-5783-A541-8452-3892489F120F}"/>
              </a:ext>
            </a:extLst>
          </p:cNvPr>
          <p:cNvSpPr>
            <a:spLocks noGrp="1"/>
          </p:cNvSpPr>
          <p:nvPr>
            <p:ph sz="half" idx="2" hasCustomPrompt="1"/>
          </p:nvPr>
        </p:nvSpPr>
        <p:spPr>
          <a:xfrm>
            <a:off x="6172200" y="2097088"/>
            <a:ext cx="5181600" cy="3703637"/>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5181600"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000000"/>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ext Placeholder 2">
            <a:extLst>
              <a:ext uri="{FF2B5EF4-FFF2-40B4-BE49-F238E27FC236}">
                <a16:creationId xmlns:a16="http://schemas.microsoft.com/office/drawing/2014/main" id="{1B108A5C-DCB4-864C-A6D2-0318E21842F2}"/>
              </a:ext>
            </a:extLst>
          </p:cNvPr>
          <p:cNvSpPr>
            <a:spLocks noGrp="1"/>
          </p:cNvSpPr>
          <p:nvPr>
            <p:ph type="body" idx="1"/>
          </p:nvPr>
        </p:nvSpPr>
        <p:spPr>
          <a:xfrm>
            <a:off x="839788" y="2047215"/>
            <a:ext cx="5157787" cy="886667"/>
          </a:xfrm>
        </p:spPr>
        <p:txBody>
          <a:bodyPr anchor="b"/>
          <a:lstStyle>
            <a:lvl1pPr marL="0" indent="0">
              <a:buNone/>
              <a:defRPr sz="2400" b="1">
                <a:solidFill>
                  <a:srgbClr val="2F082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6">
            <a:extLst>
              <a:ext uri="{FF2B5EF4-FFF2-40B4-BE49-F238E27FC236}">
                <a16:creationId xmlns:a16="http://schemas.microsoft.com/office/drawing/2014/main" id="{665D1D13-3C9D-4642-8F97-BF3DC0FEA26E}"/>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7" name="Title Placeholder 1">
            <a:extLst>
              <a:ext uri="{FF2B5EF4-FFF2-40B4-BE49-F238E27FC236}">
                <a16:creationId xmlns:a16="http://schemas.microsoft.com/office/drawing/2014/main" id="{C994073A-5291-5743-9A3D-4C6E4D814465}"/>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B36ED30B-2961-6B45-BFD5-2A1504015F91}"/>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78436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6" name="Content Placeholder 2">
            <a:extLst>
              <a:ext uri="{FF2B5EF4-FFF2-40B4-BE49-F238E27FC236}">
                <a16:creationId xmlns:a16="http://schemas.microsoft.com/office/drawing/2014/main" id="{E0441D9E-EA0B-43C1-AD45-D7FF800A4DBA}"/>
              </a:ext>
            </a:extLst>
          </p:cNvPr>
          <p:cNvSpPr>
            <a:spLocks noGrp="1"/>
          </p:cNvSpPr>
          <p:nvPr>
            <p:ph sz="half" idx="1"/>
          </p:nvPr>
        </p:nvSpPr>
        <p:spPr>
          <a:xfrm>
            <a:off x="8382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F7988D2-4516-425A-B64A-5C40150FFB32}"/>
              </a:ext>
            </a:extLst>
          </p:cNvPr>
          <p:cNvSpPr>
            <a:spLocks noGrp="1"/>
          </p:cNvSpPr>
          <p:nvPr>
            <p:ph sz="half" idx="17"/>
          </p:nvPr>
        </p:nvSpPr>
        <p:spPr>
          <a:xfrm>
            <a:off x="63246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90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p:nvPr>
        </p:nvSpPr>
        <p:spPr>
          <a:xfrm>
            <a:off x="839788" y="2047215"/>
            <a:ext cx="5157787" cy="886667"/>
          </a:xfrm>
        </p:spPr>
        <p:txBody>
          <a:bodyPr anchor="b"/>
          <a:lstStyle>
            <a:lvl1pPr marL="0" indent="0">
              <a:buNone/>
              <a:defRPr sz="2400" b="1">
                <a:solidFill>
                  <a:srgbClr val="2F082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49562-96EE-944C-917A-D8C52317ACCE}"/>
              </a:ext>
            </a:extLst>
          </p:cNvPr>
          <p:cNvSpPr>
            <a:spLocks noGrp="1"/>
          </p:cNvSpPr>
          <p:nvPr>
            <p:ph sz="half" idx="2"/>
          </p:nvPr>
        </p:nvSpPr>
        <p:spPr>
          <a:xfrm>
            <a:off x="839788" y="3114062"/>
            <a:ext cx="5157787" cy="258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DF96430-D510-694E-BF90-5DADB5A49499}"/>
              </a:ext>
            </a:extLst>
          </p:cNvPr>
          <p:cNvSpPr>
            <a:spLocks noGrp="1"/>
          </p:cNvSpPr>
          <p:nvPr>
            <p:ph sz="quarter" idx="4" hasCustomPrompt="1"/>
          </p:nvPr>
        </p:nvSpPr>
        <p:spPr>
          <a:xfrm>
            <a:off x="6172200" y="2083756"/>
            <a:ext cx="5183188" cy="361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5" name="Text Placeholder 6">
            <a:extLst>
              <a:ext uri="{FF2B5EF4-FFF2-40B4-BE49-F238E27FC236}">
                <a16:creationId xmlns:a16="http://schemas.microsoft.com/office/drawing/2014/main" id="{B6C8DAD2-410A-F645-81B1-11551DF7C6F1}"/>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6" name="Title Placeholder 1">
            <a:extLst>
              <a:ext uri="{FF2B5EF4-FFF2-40B4-BE49-F238E27FC236}">
                <a16:creationId xmlns:a16="http://schemas.microsoft.com/office/drawing/2014/main" id="{5DB0CD49-3592-7F4A-AE80-C121F47609A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lvl1pPr>
              <a:defRPr>
                <a:solidFill>
                  <a:srgbClr val="2F082B"/>
                </a:solidFill>
              </a:defRPr>
            </a:lvl1pPr>
          </a:lstStyle>
          <a:p>
            <a:r>
              <a:rPr lang="en-US"/>
              <a:t>Click to Edit Title</a:t>
            </a:r>
          </a:p>
        </p:txBody>
      </p:sp>
      <p:sp>
        <p:nvSpPr>
          <p:cNvPr id="2" name="Slide Number Placeholder 1">
            <a:extLst>
              <a:ext uri="{FF2B5EF4-FFF2-40B4-BE49-F238E27FC236}">
                <a16:creationId xmlns:a16="http://schemas.microsoft.com/office/drawing/2014/main" id="{5AD5979A-C157-DF40-A47D-46CEB4072152}"/>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579363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560320"/>
            <a:ext cx="5314864" cy="298704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839370"/>
            <a:ext cx="52578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2308033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021840"/>
            <a:ext cx="5314864" cy="35255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4034988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rgbClr val="2F082B"/>
                </a:solidFill>
              </a:defRPr>
            </a:lvl1pPr>
          </a:lstStyle>
          <a:p>
            <a:r>
              <a:rPr lang="en-US"/>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solidFill>
                  <a:srgbClr val="2F082B"/>
                </a:solidFill>
              </a:defRPr>
            </a:lvl1pPr>
          </a:lstStyle>
          <a:p>
            <a:pPr lvl="0"/>
            <a:r>
              <a:rPr lang="en-US"/>
              <a:t>Subtitle</a:t>
            </a:r>
          </a:p>
        </p:txBody>
      </p:sp>
      <p:sp>
        <p:nvSpPr>
          <p:cNvPr id="2" name="Slide Number Placeholder 1">
            <a:extLst>
              <a:ext uri="{FF2B5EF4-FFF2-40B4-BE49-F238E27FC236}">
                <a16:creationId xmlns:a16="http://schemas.microsoft.com/office/drawing/2014/main" id="{A3BE530B-0F34-C943-83C1-60499470C19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71690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p:nvPr>
        </p:nvSpPr>
        <p:spPr>
          <a:xfrm>
            <a:off x="839788" y="2047215"/>
            <a:ext cx="5157787" cy="886667"/>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A49562-96EE-944C-917A-D8C52317ACCE}"/>
              </a:ext>
            </a:extLst>
          </p:cNvPr>
          <p:cNvSpPr>
            <a:spLocks noGrp="1"/>
          </p:cNvSpPr>
          <p:nvPr>
            <p:ph sz="half" idx="2"/>
          </p:nvPr>
        </p:nvSpPr>
        <p:spPr>
          <a:xfrm>
            <a:off x="839788" y="3114062"/>
            <a:ext cx="5157787" cy="2584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DF96430-D510-694E-BF90-5DADB5A49499}"/>
              </a:ext>
            </a:extLst>
          </p:cNvPr>
          <p:cNvSpPr>
            <a:spLocks noGrp="1"/>
          </p:cNvSpPr>
          <p:nvPr>
            <p:ph sz="quarter" idx="4" hasCustomPrompt="1"/>
          </p:nvPr>
        </p:nvSpPr>
        <p:spPr>
          <a:xfrm>
            <a:off x="6172200" y="2083756"/>
            <a:ext cx="5183188" cy="361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dirty="0"/>
              <a:t>Click to add object</a:t>
            </a:r>
          </a:p>
        </p:txBody>
      </p:sp>
      <p:sp>
        <p:nvSpPr>
          <p:cNvPr id="15" name="Text Placeholder 6">
            <a:extLst>
              <a:ext uri="{FF2B5EF4-FFF2-40B4-BE49-F238E27FC236}">
                <a16:creationId xmlns:a16="http://schemas.microsoft.com/office/drawing/2014/main" id="{B6C8DAD2-410A-F645-81B1-11551DF7C6F1}"/>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dirty="0"/>
              <a:t>Subtitle</a:t>
            </a:r>
          </a:p>
        </p:txBody>
      </p:sp>
      <p:sp>
        <p:nvSpPr>
          <p:cNvPr id="16" name="Title Placeholder 1">
            <a:extLst>
              <a:ext uri="{FF2B5EF4-FFF2-40B4-BE49-F238E27FC236}">
                <a16:creationId xmlns:a16="http://schemas.microsoft.com/office/drawing/2014/main" id="{5DB0CD49-3592-7F4A-AE80-C121F47609A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5AD5979A-C157-DF40-A47D-46CEB4072152}"/>
              </a:ext>
            </a:extLst>
          </p:cNvPr>
          <p:cNvSpPr>
            <a:spLocks noGrp="1"/>
          </p:cNvSpPr>
          <p:nvPr>
            <p:ph type="sldNum" sz="quarter" idx="16"/>
          </p:nvPr>
        </p:nvSpPr>
        <p:spPr/>
        <p:txBody>
          <a:body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3636151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A7C926-29D7-2C4C-A958-431FC800B2AE}"/>
              </a:ext>
            </a:extLst>
          </p:cNvPr>
          <p:cNvSpPr>
            <a:spLocks noGrp="1"/>
          </p:cNvSpPr>
          <p:nvPr>
            <p:ph type="body" orient="vert" idx="1"/>
          </p:nvPr>
        </p:nvSpPr>
        <p:spPr/>
        <p:txBody>
          <a:bodyPr vert="eaVert"/>
          <a:lstStyle>
            <a:lvl1pPr>
              <a:defRPr>
                <a:solidFill>
                  <a:srgbClr val="2F082B"/>
                </a:solidFill>
              </a:defRPr>
            </a:lvl1pPr>
            <a:lvl2pPr>
              <a:defRPr>
                <a:solidFill>
                  <a:srgbClr val="2F082B"/>
                </a:solidFill>
              </a:defRPr>
            </a:lvl2pPr>
            <a:lvl3pPr>
              <a:defRPr>
                <a:solidFill>
                  <a:srgbClr val="2F082B"/>
                </a:solidFill>
              </a:defRPr>
            </a:lvl3pPr>
            <a:lvl4pPr>
              <a:defRPr>
                <a:solidFill>
                  <a:srgbClr val="2F082B"/>
                </a:solidFill>
              </a:defRPr>
            </a:lvl4pPr>
            <a:lvl5pPr>
              <a:defRPr>
                <a:solidFill>
                  <a:srgbClr val="2F082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B685C09-2F06-4E40-B0DD-32D6363CEFD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7" name="Title Placeholder 1">
            <a:extLst>
              <a:ext uri="{FF2B5EF4-FFF2-40B4-BE49-F238E27FC236}">
                <a16:creationId xmlns:a16="http://schemas.microsoft.com/office/drawing/2014/main" id="{23D9B3D3-62CE-CB45-8453-53955149C40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82447EB3-9B0F-5147-BDA2-A361E90714A4}"/>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96348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FBF92-A82D-634D-BA12-1534D620C248}"/>
              </a:ext>
            </a:extLst>
          </p:cNvPr>
          <p:cNvSpPr>
            <a:spLocks noGrp="1"/>
          </p:cNvSpPr>
          <p:nvPr>
            <p:ph type="title" orient="vert"/>
          </p:nvPr>
        </p:nvSpPr>
        <p:spPr>
          <a:xfrm>
            <a:off x="8724900" y="365125"/>
            <a:ext cx="2628900" cy="5241591"/>
          </a:xfrm>
        </p:spPr>
        <p:txBody>
          <a:bodyPr vert="eaVert"/>
          <a:lstStyle>
            <a:lvl1pPr>
              <a:defRPr>
                <a:solidFill>
                  <a:srgbClr val="2F082B"/>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FF047E3C-D08A-5841-B818-35AF53958B7B}"/>
              </a:ext>
            </a:extLst>
          </p:cNvPr>
          <p:cNvSpPr>
            <a:spLocks noGrp="1"/>
          </p:cNvSpPr>
          <p:nvPr>
            <p:ph type="body" orient="vert" idx="1"/>
          </p:nvPr>
        </p:nvSpPr>
        <p:spPr>
          <a:xfrm>
            <a:off x="838200" y="365125"/>
            <a:ext cx="7734300" cy="5241591"/>
          </a:xfrm>
        </p:spPr>
        <p:txBody>
          <a:bodyPr vert="eaVert"/>
          <a:lstStyle>
            <a:lvl1pPr>
              <a:defRPr>
                <a:solidFill>
                  <a:srgbClr val="2F082B"/>
                </a:solidFill>
              </a:defRPr>
            </a:lvl1pPr>
            <a:lvl2pPr>
              <a:defRPr>
                <a:solidFill>
                  <a:srgbClr val="2F082B"/>
                </a:solidFill>
              </a:defRPr>
            </a:lvl2pPr>
            <a:lvl3pPr>
              <a:defRPr>
                <a:solidFill>
                  <a:srgbClr val="2F082B"/>
                </a:solidFill>
              </a:defRPr>
            </a:lvl3pPr>
            <a:lvl4pPr>
              <a:defRPr>
                <a:solidFill>
                  <a:srgbClr val="2F082B"/>
                </a:solidFill>
              </a:defRPr>
            </a:lvl4pPr>
            <a:lvl5pPr>
              <a:defRPr>
                <a:solidFill>
                  <a:srgbClr val="2F082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80527D5-EEA5-964B-AB3A-0B9D8BB80699}"/>
              </a:ext>
            </a:extLst>
          </p:cNvPr>
          <p:cNvSpPr>
            <a:spLocks noGrp="1"/>
          </p:cNvSpPr>
          <p:nvPr>
            <p:ph type="sldNum" sz="quarter" idx="10"/>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0466105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9AC3D8E7-6ACD-5146-8DE8-E1A325D6B303}"/>
              </a:ext>
            </a:extLst>
          </p:cNvPr>
          <p:cNvSpPr/>
          <p:nvPr userDrawn="1"/>
        </p:nvSpPr>
        <p:spPr>
          <a:xfrm>
            <a:off x="0" y="0"/>
            <a:ext cx="689211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867012"/>
            <a:ext cx="5288280" cy="2387600"/>
          </a:xfrm>
        </p:spPr>
        <p:txBody>
          <a:bodyPr anchor="b"/>
          <a:lstStyle>
            <a:lvl1pPr algn="l">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670898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6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a:solidFill>
                  <a:schemeClr val="tx2"/>
                </a:solidFill>
                <a:effectLst/>
                <a:latin typeface="+mn-lt"/>
                <a:ea typeface="+mn-ea"/>
                <a:cs typeface="+mn-cs"/>
              </a:rPr>
            </a:br>
            <a:r>
              <a:rPr lang="en-US" sz="1400" b="0" i="0" kern="120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spTree>
    <p:extLst>
      <p:ext uri="{BB962C8B-B14F-4D97-AF65-F5344CB8AC3E}">
        <p14:creationId xmlns:p14="http://schemas.microsoft.com/office/powerpoint/2010/main" val="115371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80000"/>
            <a:lum/>
          </a:blip>
          <a:srcRect/>
          <a:stretch>
            <a:fillRect b="-10000"/>
          </a:stretch>
        </a:blipFill>
        <a:effectLst/>
      </p:bgPr>
    </p:bg>
    <p:spTree>
      <p:nvGrpSpPr>
        <p:cNvPr id="1" name=""/>
        <p:cNvGrpSpPr/>
        <p:nvPr/>
      </p:nvGrpSpPr>
      <p:grpSpPr>
        <a:xfrm>
          <a:off x="0" y="0"/>
          <a:ext cx="0" cy="0"/>
          <a:chOff x="0" y="0"/>
          <a:chExt cx="0" cy="0"/>
        </a:xfrm>
      </p:grpSpPr>
      <p:pic>
        <p:nvPicPr>
          <p:cNvPr id="7" name="Picture 6" descr="Logo for the Grandfamilies &amp; Kinship Support Network: A National Technical Assistance Center">
            <a:extLst>
              <a:ext uri="{FF2B5EF4-FFF2-40B4-BE49-F238E27FC236}">
                <a16:creationId xmlns:a16="http://schemas.microsoft.com/office/drawing/2014/main" id="{F285FEFF-47AE-444D-BFF3-71BE7A319D3F}"/>
              </a:ext>
            </a:extLst>
          </p:cNvPr>
          <p:cNvPicPr>
            <a:picLocks noChangeAspect="1"/>
          </p:cNvPicPr>
          <p:nvPr userDrawn="1"/>
        </p:nvPicPr>
        <p:blipFill>
          <a:blip r:embed="rId3"/>
          <a:srcRect/>
          <a:stretch/>
        </p:blipFill>
        <p:spPr>
          <a:xfrm>
            <a:off x="1885222" y="308249"/>
            <a:ext cx="3810003" cy="914400"/>
          </a:xfrm>
          <a:prstGeom prst="rect">
            <a:avLst/>
          </a:prstGeom>
        </p:spPr>
      </p:pic>
      <p:pic>
        <p:nvPicPr>
          <p:cNvPr id="6" name="Picture 5" descr="Logo: Generations United. Because we're stronger together.">
            <a:extLst>
              <a:ext uri="{FF2B5EF4-FFF2-40B4-BE49-F238E27FC236}">
                <a16:creationId xmlns:a16="http://schemas.microsoft.com/office/drawing/2014/main" id="{9A06F714-4FB4-72BB-11F9-3099F5C9F958}"/>
              </a:ext>
            </a:extLst>
          </p:cNvPr>
          <p:cNvPicPr>
            <a:picLocks noChangeAspect="1"/>
          </p:cNvPicPr>
          <p:nvPr userDrawn="1"/>
        </p:nvPicPr>
        <p:blipFill>
          <a:blip r:embed="rId4"/>
          <a:stretch>
            <a:fillRect/>
          </a:stretch>
        </p:blipFill>
        <p:spPr>
          <a:xfrm>
            <a:off x="7170959" y="267126"/>
            <a:ext cx="2682168" cy="955523"/>
          </a:xfrm>
          <a:prstGeom prst="rect">
            <a:avLst/>
          </a:prstGeom>
        </p:spPr>
      </p:pic>
    </p:spTree>
    <p:extLst>
      <p:ext uri="{BB962C8B-B14F-4D97-AF65-F5344CB8AC3E}">
        <p14:creationId xmlns:p14="http://schemas.microsoft.com/office/powerpoint/2010/main" val="821052893"/>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a:solidFill>
                  <a:schemeClr val="tx2"/>
                </a:solidFill>
                <a:effectLst/>
                <a:latin typeface="+mn-lt"/>
                <a:ea typeface="+mn-ea"/>
                <a:cs typeface="+mn-cs"/>
              </a:rPr>
            </a:br>
            <a:r>
              <a:rPr lang="en-US" sz="1400" b="0" i="0" kern="120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2" name="Picture 1" descr="Logo: Generations United. Because we're stronger together.">
            <a:extLst>
              <a:ext uri="{FF2B5EF4-FFF2-40B4-BE49-F238E27FC236}">
                <a16:creationId xmlns:a16="http://schemas.microsoft.com/office/drawing/2014/main" id="{0B8C856A-3AE9-FC05-9F6A-A27A1F35AF55}"/>
              </a:ext>
            </a:extLst>
          </p:cNvPr>
          <p:cNvPicPr>
            <a:picLocks noChangeAspect="1"/>
          </p:cNvPicPr>
          <p:nvPr userDrawn="1"/>
        </p:nvPicPr>
        <p:blipFill>
          <a:blip r:embed="rId4"/>
          <a:stretch>
            <a:fillRect/>
          </a:stretch>
        </p:blipFill>
        <p:spPr>
          <a:xfrm>
            <a:off x="4264236" y="6006134"/>
            <a:ext cx="1644623" cy="585897"/>
          </a:xfrm>
          <a:prstGeom prst="rect">
            <a:avLst/>
          </a:prstGeom>
        </p:spPr>
      </p:pic>
      <p:pic>
        <p:nvPicPr>
          <p:cNvPr id="3" name="Picture 2" descr="Logo: Child Trends">
            <a:extLst>
              <a:ext uri="{FF2B5EF4-FFF2-40B4-BE49-F238E27FC236}">
                <a16:creationId xmlns:a16="http://schemas.microsoft.com/office/drawing/2014/main" id="{A59E6B84-0A29-954C-4155-E4D9457F44D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3143" y="5502609"/>
            <a:ext cx="1836423" cy="1634041"/>
          </a:xfrm>
          <a:prstGeom prst="rect">
            <a:avLst/>
          </a:prstGeom>
        </p:spPr>
      </p:pic>
    </p:spTree>
    <p:extLst>
      <p:ext uri="{BB962C8B-B14F-4D97-AF65-F5344CB8AC3E}">
        <p14:creationId xmlns:p14="http://schemas.microsoft.com/office/powerpoint/2010/main" val="3994515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EDBD9"/>
              </a:solidFill>
              <a:effectLst/>
              <a:uLnTx/>
              <a:uFillTx/>
              <a:latin typeface="Arial" panose="020B0604020202020204"/>
              <a:ea typeface="+mn-ea"/>
              <a:cs typeface="+mn-cs"/>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8125" y="1867012"/>
            <a:ext cx="3791576" cy="2387600"/>
          </a:xfrm>
        </p:spPr>
        <p:txBody>
          <a:bodyPr anchor="t">
            <a:normAutofit/>
          </a:bodyPr>
          <a:lstStyle>
            <a:lvl1pPr algn="l">
              <a:lnSpc>
                <a:spcPct val="100000"/>
              </a:lnSpc>
              <a:defRPr sz="4000">
                <a:solidFill>
                  <a:srgbClr val="2F082B"/>
                </a:solidFill>
              </a:defRPr>
            </a:lvl1pPr>
          </a:lstStyle>
          <a:p>
            <a:r>
              <a:rPr lang="en-US"/>
              <a:t>Alternative Title Page 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738125" y="4482383"/>
            <a:ext cx="3791576"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Logo for the Grandfamilies &amp; Kinship Support Network: A National Technical Assistance Center">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757897" y="6004054"/>
            <a:ext cx="1644623" cy="585897"/>
          </a:xfrm>
          <a:prstGeom prst="rect">
            <a:avLst/>
          </a:prstGeom>
        </p:spPr>
      </p:pic>
    </p:spTree>
    <p:extLst>
      <p:ext uri="{BB962C8B-B14F-4D97-AF65-F5344CB8AC3E}">
        <p14:creationId xmlns:p14="http://schemas.microsoft.com/office/powerpoint/2010/main" val="42471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9AC3D8E7-6ACD-5146-8DE8-E1A325D6B303}"/>
              </a:ext>
            </a:extLst>
          </p:cNvPr>
          <p:cNvSpPr/>
          <p:nvPr userDrawn="1"/>
        </p:nvSpPr>
        <p:spPr>
          <a:xfrm>
            <a:off x="0" y="0"/>
            <a:ext cx="689211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514475"/>
            <a:ext cx="5288280" cy="2740137"/>
          </a:xfrm>
        </p:spPr>
        <p:txBody>
          <a:bodyPr anchor="b"/>
          <a:lstStyle>
            <a:lvl1pPr algn="l">
              <a:lnSpc>
                <a:spcPct val="100000"/>
              </a:lnSpc>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670898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0759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15" name="Rectangle 14">
            <a:extLst>
              <a:ext uri="{FF2B5EF4-FFF2-40B4-BE49-F238E27FC236}">
                <a16:creationId xmlns:a16="http://schemas.microsoft.com/office/drawing/2014/main" id="{E8CD0750-42FB-5644-B252-5F1296B30348}"/>
              </a:ext>
            </a:extLst>
          </p:cNvPr>
          <p:cNvSpPr/>
          <p:nvPr userDrawn="1"/>
        </p:nvSpPr>
        <p:spPr>
          <a:xfrm>
            <a:off x="0" y="0"/>
            <a:ext cx="7182678" cy="6858000"/>
          </a:xfrm>
          <a:prstGeom prst="rect">
            <a:avLst/>
          </a:prstGeom>
          <a:solidFill>
            <a:srgbClr val="2F0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476375"/>
            <a:ext cx="5288280" cy="2778237"/>
          </a:xfrm>
        </p:spPr>
        <p:txBody>
          <a:bodyPr anchor="b"/>
          <a:lstStyle>
            <a:lvl1pPr algn="l">
              <a:lnSpc>
                <a:spcPct val="100000"/>
              </a:lnSpc>
              <a:defRPr sz="6000">
                <a:solidFill>
                  <a:schemeClr val="bg1"/>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lnSpc>
                <a:spcPct val="100000"/>
              </a:lnSpc>
              <a:buNone/>
              <a:defRPr sz="2400">
                <a:solidFill>
                  <a:srgbClr val="9EDB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D27C3BF-F465-1E4A-8882-5D28697E3D1E}"/>
              </a:ext>
            </a:extLst>
          </p:cNvPr>
          <p:cNvSpPr/>
          <p:nvPr userDrawn="1"/>
        </p:nvSpPr>
        <p:spPr>
          <a:xfrm>
            <a:off x="6945402" y="0"/>
            <a:ext cx="237276" cy="6589951"/>
          </a:xfrm>
          <a:prstGeom prst="rect">
            <a:avLst/>
          </a:prstGeom>
          <a:solidFill>
            <a:srgbClr val="D95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1291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D8E7-6ACD-5146-8DE8-E1A325D6B303}"/>
              </a:ext>
            </a:extLst>
          </p:cNvPr>
          <p:cNvSpPr/>
          <p:nvPr userDrawn="1"/>
        </p:nvSpPr>
        <p:spPr>
          <a:xfrm>
            <a:off x="0" y="0"/>
            <a:ext cx="550468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419225"/>
            <a:ext cx="3783330" cy="2835387"/>
          </a:xfrm>
        </p:spPr>
        <p:txBody>
          <a:bodyPr anchor="b"/>
          <a:lstStyle>
            <a:lvl1pPr algn="l">
              <a:lnSpc>
                <a:spcPct val="100000"/>
              </a:lnSpc>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45820" y="4482383"/>
            <a:ext cx="3707130"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5321550" y="-22113"/>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5026685-2FDA-4D3A-9797-4BC8E3AE9BD8}"/>
              </a:ext>
            </a:extLst>
          </p:cNvPr>
          <p:cNvSpPr>
            <a:spLocks noGrp="1"/>
          </p:cNvSpPr>
          <p:nvPr>
            <p:ph sz="quarter" idx="10"/>
          </p:nvPr>
        </p:nvSpPr>
        <p:spPr>
          <a:xfrm>
            <a:off x="5924550" y="371475"/>
            <a:ext cx="5876925" cy="6124576"/>
          </a:xfrm>
          <a:prstGeom prst="rect">
            <a:avLst/>
          </a:prstGeom>
        </p:spPr>
        <p:txBody>
          <a:bodyPr/>
          <a:lstStyle>
            <a:lvl1pPr>
              <a:lnSpc>
                <a:spcPct val="100000"/>
              </a:lnSpc>
              <a:defRPr>
                <a:solidFill>
                  <a:srgbClr val="54164F"/>
                </a:solidFill>
              </a:defRPr>
            </a:lvl1pPr>
            <a:lvl2pPr>
              <a:lnSpc>
                <a:spcPct val="100000"/>
              </a:lnSpc>
              <a:defRPr>
                <a:solidFill>
                  <a:srgbClr val="54164F"/>
                </a:solidFill>
              </a:defRPr>
            </a:lvl2pPr>
            <a:lvl3pPr>
              <a:lnSpc>
                <a:spcPct val="100000"/>
              </a:lnSpc>
              <a:defRPr>
                <a:solidFill>
                  <a:srgbClr val="54164F"/>
                </a:solidFill>
              </a:defRPr>
            </a:lvl3pPr>
            <a:lvl4pPr>
              <a:lnSpc>
                <a:spcPct val="100000"/>
              </a:lnSpc>
              <a:defRPr>
                <a:solidFill>
                  <a:srgbClr val="54164F"/>
                </a:solidFill>
              </a:defRPr>
            </a:lvl4pPr>
            <a:lvl5pPr>
              <a:lnSpc>
                <a:spcPct val="100000"/>
              </a:lnSpc>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00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798338" y="2560320"/>
            <a:ext cx="5314864" cy="298704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839370"/>
            <a:ext cx="5257800" cy="515436"/>
          </a:xfrm>
        </p:spPr>
        <p:txBody>
          <a:bodyPr/>
          <a:lstStyle>
            <a:lvl1pPr marL="0" indent="0">
              <a:buNone/>
              <a:defRPr/>
            </a:lvl1pPr>
          </a:lstStyle>
          <a:p>
            <a:pPr lvl="0"/>
            <a:r>
              <a:rPr lang="en-US" dirty="0"/>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5257800" cy="1237790"/>
          </a:xfrm>
          <a:prstGeom prst="rect">
            <a:avLst/>
          </a:prstGeom>
        </p:spPr>
        <p:txBody>
          <a:bodyPr vert="horz" lIns="91440" tIns="45720" rIns="91440" bIns="45720" rtlCol="0" anchor="t">
            <a:normAutofit/>
          </a:bodyPr>
          <a:lstStyle/>
          <a:p>
            <a:r>
              <a:rPr lang="en-US" dirty="0"/>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dirty="0"/>
          </a:p>
        </p:txBody>
      </p:sp>
      <p:sp>
        <p:nvSpPr>
          <p:cNvPr id="4" name="Picture Placeholder 3">
            <a:extLst>
              <a:ext uri="{FF2B5EF4-FFF2-40B4-BE49-F238E27FC236}">
                <a16:creationId xmlns:a16="http://schemas.microsoft.com/office/drawing/2014/main" id="{066C0F90-3982-7240-82CA-2DA5CB6138F7}"/>
              </a:ext>
            </a:extLst>
          </p:cNvPr>
          <p:cNvSpPr>
            <a:spLocks noGrp="1"/>
          </p:cNvSpPr>
          <p:nvPr>
            <p:ph type="pic" sz="quarter" idx="17"/>
          </p:nvPr>
        </p:nvSpPr>
        <p:spPr>
          <a:xfrm>
            <a:off x="6391275" y="601663"/>
            <a:ext cx="4987925" cy="4945062"/>
          </a:xfrm>
        </p:spPr>
        <p:txBody>
          <a:bodyPr/>
          <a:lstStyle/>
          <a:p>
            <a:endParaRPr lang="en-US"/>
          </a:p>
        </p:txBody>
      </p:sp>
    </p:spTree>
    <p:extLst>
      <p:ext uri="{BB962C8B-B14F-4D97-AF65-F5344CB8AC3E}">
        <p14:creationId xmlns:p14="http://schemas.microsoft.com/office/powerpoint/2010/main" val="2698384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CD0750-42FB-5644-B252-5F1296B30348}"/>
              </a:ext>
            </a:extLst>
          </p:cNvPr>
          <p:cNvSpPr/>
          <p:nvPr userDrawn="1"/>
        </p:nvSpPr>
        <p:spPr>
          <a:xfrm>
            <a:off x="-1" y="0"/>
            <a:ext cx="5505450" cy="6858000"/>
          </a:xfrm>
          <a:prstGeom prst="rect">
            <a:avLst/>
          </a:prstGeom>
          <a:solidFill>
            <a:srgbClr val="2F0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2472" y="1428751"/>
            <a:ext cx="4040505" cy="2825862"/>
          </a:xfrm>
        </p:spPr>
        <p:txBody>
          <a:bodyPr anchor="b"/>
          <a:lstStyle>
            <a:lvl1pPr algn="l">
              <a:lnSpc>
                <a:spcPct val="100000"/>
              </a:lnSpc>
              <a:defRPr sz="6000">
                <a:solidFill>
                  <a:schemeClr val="bg1"/>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3869055" cy="1252383"/>
          </a:xfrm>
          <a:prstGeom prst="rect">
            <a:avLst/>
          </a:prstGeom>
        </p:spPr>
        <p:txBody>
          <a:bodyPr/>
          <a:lstStyle>
            <a:lvl1pPr marL="0" indent="0" algn="l">
              <a:lnSpc>
                <a:spcPct val="100000"/>
              </a:lnSpc>
              <a:buNone/>
              <a:defRPr sz="2400">
                <a:solidFill>
                  <a:srgbClr val="9EDB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D27C3BF-F465-1E4A-8882-5D28697E3D1E}"/>
              </a:ext>
            </a:extLst>
          </p:cNvPr>
          <p:cNvSpPr/>
          <p:nvPr userDrawn="1"/>
        </p:nvSpPr>
        <p:spPr>
          <a:xfrm>
            <a:off x="5268173" y="0"/>
            <a:ext cx="237276" cy="6589951"/>
          </a:xfrm>
          <a:prstGeom prst="rect">
            <a:avLst/>
          </a:prstGeom>
          <a:solidFill>
            <a:srgbClr val="D95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72A8AE61-CAA3-41BA-8948-E6A91AD9B53E}"/>
              </a:ext>
            </a:extLst>
          </p:cNvPr>
          <p:cNvSpPr>
            <a:spLocks noGrp="1"/>
          </p:cNvSpPr>
          <p:nvPr>
            <p:ph sz="quarter" idx="10"/>
          </p:nvPr>
        </p:nvSpPr>
        <p:spPr>
          <a:xfrm>
            <a:off x="6000645" y="438151"/>
            <a:ext cx="5743680" cy="5962650"/>
          </a:xfrm>
          <a:prstGeom prst="rect">
            <a:avLst/>
          </a:prstGeom>
        </p:spPr>
        <p:txBody>
          <a:bodyPr/>
          <a:lstStyle>
            <a:lvl1pPr>
              <a:lnSpc>
                <a:spcPct val="100000"/>
              </a:lnSpc>
              <a:defRPr>
                <a:solidFill>
                  <a:srgbClr val="54164F"/>
                </a:solidFill>
              </a:defRPr>
            </a:lvl1pPr>
            <a:lvl2pPr>
              <a:lnSpc>
                <a:spcPct val="100000"/>
              </a:lnSpc>
              <a:defRPr>
                <a:solidFill>
                  <a:srgbClr val="54164F"/>
                </a:solidFill>
              </a:defRPr>
            </a:lvl2pPr>
            <a:lvl3pPr>
              <a:lnSpc>
                <a:spcPct val="100000"/>
              </a:lnSpc>
              <a:defRPr>
                <a:solidFill>
                  <a:srgbClr val="54164F"/>
                </a:solidFill>
              </a:defRPr>
            </a:lvl3pPr>
            <a:lvl4pPr>
              <a:lnSpc>
                <a:spcPct val="100000"/>
              </a:lnSpc>
              <a:defRPr>
                <a:solidFill>
                  <a:srgbClr val="54164F"/>
                </a:solidFill>
              </a:defRPr>
            </a:lvl4pPr>
            <a:lvl5pPr>
              <a:lnSpc>
                <a:spcPct val="100000"/>
              </a:lnSpc>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192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C3D8E7-6ACD-5146-8DE8-E1A325D6B303}"/>
              </a:ext>
            </a:extLst>
          </p:cNvPr>
          <p:cNvSpPr/>
          <p:nvPr userDrawn="1"/>
        </p:nvSpPr>
        <p:spPr>
          <a:xfrm>
            <a:off x="0" y="0"/>
            <a:ext cx="5504688"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704975"/>
            <a:ext cx="3783330" cy="2549637"/>
          </a:xfrm>
        </p:spPr>
        <p:txBody>
          <a:bodyPr anchor="b"/>
          <a:lstStyle>
            <a:lvl1pPr algn="l">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45820" y="4482383"/>
            <a:ext cx="3707130" cy="1252383"/>
          </a:xfrm>
          <a:prstGeom prst="rect">
            <a:avLst/>
          </a:prstGeom>
        </p:spPr>
        <p:txBody>
          <a:bodyPr/>
          <a:lstStyle>
            <a:lvl1pPr marL="0" indent="0" algn="l">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532155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5026685-2FDA-4D3A-9797-4BC8E3AE9BD8}"/>
              </a:ext>
            </a:extLst>
          </p:cNvPr>
          <p:cNvSpPr>
            <a:spLocks noGrp="1"/>
          </p:cNvSpPr>
          <p:nvPr>
            <p:ph sz="quarter" idx="10"/>
          </p:nvPr>
        </p:nvSpPr>
        <p:spPr>
          <a:xfrm>
            <a:off x="5924550" y="371475"/>
            <a:ext cx="5876925" cy="6124576"/>
          </a:xfrm>
          <a:prstGeom prst="rect">
            <a:avLst/>
          </a:prstGeom>
        </p:spPr>
        <p:txBody>
          <a:bodyPr/>
          <a:lstStyle>
            <a:lvl1pPr>
              <a:defRPr>
                <a:solidFill>
                  <a:srgbClr val="54164F"/>
                </a:solidFill>
              </a:defRPr>
            </a:lvl1pPr>
            <a:lvl2pPr>
              <a:defRPr>
                <a:solidFill>
                  <a:srgbClr val="54164F"/>
                </a:solidFill>
              </a:defRPr>
            </a:lvl2pPr>
            <a:lvl3pPr>
              <a:defRPr>
                <a:solidFill>
                  <a:srgbClr val="54164F"/>
                </a:solidFill>
              </a:defRPr>
            </a:lvl3pPr>
            <a:lvl4pPr>
              <a:defRPr>
                <a:solidFill>
                  <a:srgbClr val="54164F"/>
                </a:solidFill>
              </a:defRPr>
            </a:lvl4pPr>
            <a:lvl5pPr>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256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4FE28-37F4-7D40-BE20-8E4A0BD0244A}"/>
              </a:ext>
            </a:extLst>
          </p:cNvPr>
          <p:cNvSpPr>
            <a:spLocks noGrp="1"/>
          </p:cNvSpPr>
          <p:nvPr>
            <p:ph sz="half" idx="1"/>
          </p:nvPr>
        </p:nvSpPr>
        <p:spPr>
          <a:xfrm>
            <a:off x="838200" y="1463040"/>
            <a:ext cx="5181600" cy="433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A3A19F-5783-A541-8452-3892489F120F}"/>
              </a:ext>
            </a:extLst>
          </p:cNvPr>
          <p:cNvSpPr>
            <a:spLocks noGrp="1"/>
          </p:cNvSpPr>
          <p:nvPr>
            <p:ph sz="half" idx="2"/>
          </p:nvPr>
        </p:nvSpPr>
        <p:spPr>
          <a:xfrm>
            <a:off x="6172200" y="1463040"/>
            <a:ext cx="5181600" cy="4337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86A9E6F4-2D4C-B742-9BE2-DAD8AFF69349}"/>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F3EAF1CC-BEC1-9047-9607-581CF02C6F49}"/>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427616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One Content (An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F8A-2F49-98EC-0DD8-A190FF0779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01824E-058C-FCCA-374C-C460A1350729}"/>
              </a:ext>
            </a:extLst>
          </p:cNvPr>
          <p:cNvSpPr>
            <a:spLocks noGrp="1"/>
          </p:cNvSpPr>
          <p:nvPr>
            <p:ph type="sldNum" sz="quarter" idx="10"/>
          </p:nvPr>
        </p:nvSpPr>
        <p:spPr/>
        <p:txBody>
          <a:bodyPr/>
          <a:lstStyle>
            <a:lvl1pPr>
              <a:defRPr>
                <a:solidFill>
                  <a:schemeClr val="bg1"/>
                </a:solidFill>
              </a:defRPr>
            </a:lvl1pPr>
          </a:lstStyle>
          <a:p>
            <a:fld id="{A7B8A0EF-CE87-AF42-9969-68B25532AF96}" type="slidenum">
              <a:rPr lang="en-US" smtClean="0"/>
              <a:pPr/>
              <a:t>‹#›</a:t>
            </a:fld>
            <a:endParaRPr lang="en-US"/>
          </a:p>
        </p:txBody>
      </p:sp>
      <p:sp>
        <p:nvSpPr>
          <p:cNvPr id="5" name="Content Placeholder 4">
            <a:extLst>
              <a:ext uri="{FF2B5EF4-FFF2-40B4-BE49-F238E27FC236}">
                <a16:creationId xmlns:a16="http://schemas.microsoft.com/office/drawing/2014/main" id="{1014586F-3570-8E80-6FE3-D0F18BA074BE}"/>
              </a:ext>
            </a:extLst>
          </p:cNvPr>
          <p:cNvSpPr>
            <a:spLocks noGrp="1"/>
          </p:cNvSpPr>
          <p:nvPr>
            <p:ph sz="quarter" idx="11"/>
          </p:nvPr>
        </p:nvSpPr>
        <p:spPr>
          <a:xfrm>
            <a:off x="838200" y="2114549"/>
            <a:ext cx="10515600" cy="343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948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49F1-975C-BC21-B5C0-EB3A40C77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CAC30-BD51-CFFC-6DB7-1A2FEBF9A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6692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E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A5D1-0106-67F3-69BD-8F0AEE518185}"/>
              </a:ext>
            </a:extLst>
          </p:cNvPr>
          <p:cNvSpPr>
            <a:spLocks noGrp="1"/>
          </p:cNvSpPr>
          <p:nvPr>
            <p:ph type="title"/>
          </p:nvPr>
        </p:nvSpPr>
        <p:spPr>
          <a:xfrm>
            <a:off x="838201" y="365126"/>
            <a:ext cx="9100127" cy="1281642"/>
          </a:xfrm>
        </p:spPr>
        <p:txBody>
          <a:bodyPr>
            <a:normAutofit/>
          </a:bodyPr>
          <a:lstStyle>
            <a:lvl1pPr>
              <a:defRPr sz="4000">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A5C28C1-E5ED-05B7-E358-5612E590D89E}"/>
              </a:ext>
            </a:extLst>
          </p:cNvPr>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a:extLst>
              <a:ext uri="{FF2B5EF4-FFF2-40B4-BE49-F238E27FC236}">
                <a16:creationId xmlns:a16="http://schemas.microsoft.com/office/drawing/2014/main" id="{6757265E-9AFF-CAE0-7E1D-CDD23EE33F17}"/>
              </a:ext>
            </a:extLst>
          </p:cNvPr>
          <p:cNvPicPr>
            <a:picLocks noChangeAspect="1"/>
          </p:cNvPicPr>
          <p:nvPr userDrawn="1"/>
        </p:nvPicPr>
        <p:blipFill>
          <a:blip r:embed="rId2"/>
          <a:srcRect/>
          <a:stretch>
            <a:fillRect/>
          </a:stretch>
        </p:blipFill>
        <p:spPr>
          <a:xfrm>
            <a:off x="9828853" y="433632"/>
            <a:ext cx="2207981" cy="883193"/>
          </a:xfrm>
          <a:prstGeom prst="rect">
            <a:avLst/>
          </a:prstGeom>
        </p:spPr>
      </p:pic>
    </p:spTree>
    <p:extLst>
      <p:ext uri="{BB962C8B-B14F-4D97-AF65-F5344CB8AC3E}">
        <p14:creationId xmlns:p14="http://schemas.microsoft.com/office/powerpoint/2010/main" val="41217845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EEF3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F4FB-560E-AA4C-6B94-9239F209A9A2}"/>
              </a:ext>
            </a:extLst>
          </p:cNvPr>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12B3A8F-A63B-9C59-2A2E-6D4270C0DE29}"/>
              </a:ext>
            </a:extLst>
          </p:cNvPr>
          <p:cNvSpPr>
            <a:spLocks noGrp="1"/>
          </p:cNvSpPr>
          <p:nvPr>
            <p:ph sz="half" idx="1"/>
          </p:nvPr>
        </p:nvSpPr>
        <p:spPr>
          <a:xfrm>
            <a:off x="838200" y="1825625"/>
            <a:ext cx="5207000" cy="435186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435E1-C139-FE0D-3E16-10BB72279B9E}"/>
              </a:ext>
            </a:extLst>
          </p:cNvPr>
          <p:cNvSpPr>
            <a:spLocks noGrp="1"/>
          </p:cNvSpPr>
          <p:nvPr>
            <p:ph sz="half" idx="2"/>
          </p:nvPr>
        </p:nvSpPr>
        <p:spPr>
          <a:xfrm>
            <a:off x="6146800" y="1825625"/>
            <a:ext cx="5207000" cy="4351867"/>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463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EEF3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444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7/25/2023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pPr>
              <a:defRPr/>
            </a:pPr>
            <a:fld id="{67A5A1B0-DB26-4030-8127-7C9A14BC2798}" type="slidenum">
              <a:rPr lang="en-US" smtClean="0"/>
              <a:pPr>
                <a:defRPr/>
              </a:pPr>
              <a:t>‹#›</a:t>
            </a:fld>
            <a:endParaRPr lang="en-US"/>
          </a:p>
        </p:txBody>
      </p:sp>
    </p:spTree>
    <p:extLst>
      <p:ext uri="{BB962C8B-B14F-4D97-AF65-F5344CB8AC3E}">
        <p14:creationId xmlns:p14="http://schemas.microsoft.com/office/powerpoint/2010/main" val="4156550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807720" y="3083020"/>
            <a:ext cx="4233512" cy="2717706"/>
          </a:xfrm>
        </p:spPr>
        <p:txBody>
          <a:bodyPr>
            <a:normAutofit/>
          </a:bodyPr>
          <a:lstStyle>
            <a:lvl1pPr marL="0" marR="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23" indent="0">
              <a:buNone/>
              <a:defRPr/>
            </a:lvl2pPr>
            <a:lvl3pPr marL="914446" indent="0">
              <a:buNone/>
              <a:defRPr/>
            </a:lvl3pPr>
            <a:lvl4pPr marL="1371669" indent="0">
              <a:buNone/>
              <a:defRPr/>
            </a:lvl4pPr>
            <a:lvl5pPr marL="1828891" indent="0">
              <a:buNone/>
              <a:defRPr/>
            </a:lvl5pPr>
          </a:lstStyle>
          <a:p>
            <a:pPr lvl="0"/>
            <a:r>
              <a:rPr lang="en-US"/>
              <a:t>Click to edit Master text styles</a:t>
            </a:r>
          </a:p>
        </p:txBody>
      </p:sp>
      <p:sp>
        <p:nvSpPr>
          <p:cNvPr id="9" name="Title 1"/>
          <p:cNvSpPr>
            <a:spLocks noGrp="1"/>
          </p:cNvSpPr>
          <p:nvPr>
            <p:ph type="title"/>
          </p:nvPr>
        </p:nvSpPr>
        <p:spPr>
          <a:xfrm>
            <a:off x="838201" y="365126"/>
            <a:ext cx="4209111" cy="1499769"/>
          </a:xfrm>
        </p:spPr>
        <p:txBody>
          <a:bodyPr>
            <a:normAutofit/>
          </a:bodyPr>
          <a:lstStyle>
            <a:lvl1pPr>
              <a:defRPr sz="4000">
                <a:solidFill>
                  <a:schemeClr val="accent5"/>
                </a:solidFill>
              </a:defRPr>
            </a:lvl1pPr>
          </a:lstStyle>
          <a:p>
            <a:r>
              <a:rPr lang="en-US"/>
              <a:t>Click to edit Master title style</a:t>
            </a:r>
          </a:p>
        </p:txBody>
      </p:sp>
      <p:sp>
        <p:nvSpPr>
          <p:cNvPr id="15" name="Text Placeholder 6"/>
          <p:cNvSpPr>
            <a:spLocks noGrp="1"/>
          </p:cNvSpPr>
          <p:nvPr>
            <p:ph type="body" sz="quarter" idx="15"/>
          </p:nvPr>
        </p:nvSpPr>
        <p:spPr>
          <a:xfrm>
            <a:off x="807720" y="2031792"/>
            <a:ext cx="4233512" cy="852488"/>
          </a:xfrm>
        </p:spPr>
        <p:txBody>
          <a:bodyPr/>
          <a:lstStyle>
            <a:lvl1pPr marL="0" indent="0">
              <a:buNone/>
              <a:defRPr/>
            </a:lvl1pPr>
          </a:lstStyle>
          <a:p>
            <a:pPr lvl="0"/>
            <a:r>
              <a:rPr lang="en-US"/>
              <a:t>Click to edit Master text styles</a:t>
            </a:r>
          </a:p>
        </p:txBody>
      </p:sp>
      <p:sp>
        <p:nvSpPr>
          <p:cNvPr id="5" name="Picture Placeholder 4"/>
          <p:cNvSpPr>
            <a:spLocks noGrp="1"/>
          </p:cNvSpPr>
          <p:nvPr>
            <p:ph type="pic" sz="quarter" idx="17"/>
          </p:nvPr>
        </p:nvSpPr>
        <p:spPr>
          <a:xfrm>
            <a:off x="5835650" y="0"/>
            <a:ext cx="6356350" cy="6858000"/>
          </a:xfrm>
        </p:spPr>
        <p:txBody>
          <a:bodyPr rtlCol="0">
            <a:normAutofit/>
          </a:bodyPr>
          <a:lstStyle/>
          <a:p>
            <a:pPr lvl="0"/>
            <a:endParaRPr lang="en-US" noProof="0"/>
          </a:p>
        </p:txBody>
      </p:sp>
      <p:sp>
        <p:nvSpPr>
          <p:cNvPr id="6" name="Slide Number Placeholder 7">
            <a:extLst>
              <a:ext uri="{FF2B5EF4-FFF2-40B4-BE49-F238E27FC236}">
                <a16:creationId xmlns:a16="http://schemas.microsoft.com/office/drawing/2014/main" id="{43A5B8A1-0066-413F-8F94-EF3BC4ACF393}"/>
              </a:ext>
            </a:extLst>
          </p:cNvPr>
          <p:cNvSpPr>
            <a:spLocks noGrp="1"/>
          </p:cNvSpPr>
          <p:nvPr>
            <p:ph type="sldNum" sz="quarter" idx="18"/>
          </p:nvPr>
        </p:nvSpPr>
        <p:spPr/>
        <p:txBody>
          <a:bodyPr/>
          <a:lstStyle>
            <a:lvl1pPr>
              <a:defRPr/>
            </a:lvl1pPr>
          </a:lstStyle>
          <a:p>
            <a:pPr>
              <a:defRPr/>
            </a:pPr>
            <a:fld id="{42244F85-A7AD-4D74-8D2E-E81D8FDA0DB3}" type="slidenum">
              <a:rPr lang="en-US"/>
              <a:pPr>
                <a:defRPr/>
              </a:pPr>
              <a:t>‹#›</a:t>
            </a:fld>
            <a:endParaRPr lang="en-US"/>
          </a:p>
        </p:txBody>
      </p:sp>
    </p:spTree>
    <p:extLst>
      <p:ext uri="{BB962C8B-B14F-4D97-AF65-F5344CB8AC3E}">
        <p14:creationId xmlns:p14="http://schemas.microsoft.com/office/powerpoint/2010/main" val="106060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12.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5" Type="http://schemas.openxmlformats.org/officeDocument/2006/relationships/image" Target="../media/image18.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63" Type="http://schemas.openxmlformats.org/officeDocument/2006/relationships/slideLayout" Target="../slideLayouts/slideLayout176.xml"/><Relationship Id="rId68" Type="http://schemas.openxmlformats.org/officeDocument/2006/relationships/slideLayout" Target="../slideLayouts/slideLayout181.xml"/><Relationship Id="rId16" Type="http://schemas.openxmlformats.org/officeDocument/2006/relationships/slideLayout" Target="../slideLayouts/slideLayout12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66" Type="http://schemas.openxmlformats.org/officeDocument/2006/relationships/slideLayout" Target="../slideLayouts/slideLayout179.xml"/><Relationship Id="rId74" Type="http://schemas.openxmlformats.org/officeDocument/2006/relationships/slideLayout" Target="../slideLayouts/slideLayout187.xml"/><Relationship Id="rId5" Type="http://schemas.openxmlformats.org/officeDocument/2006/relationships/slideLayout" Target="../slideLayouts/slideLayout118.xml"/><Relationship Id="rId61" Type="http://schemas.openxmlformats.org/officeDocument/2006/relationships/slideLayout" Target="../slideLayouts/slideLayout174.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56" Type="http://schemas.openxmlformats.org/officeDocument/2006/relationships/slideLayout" Target="../slideLayouts/slideLayout169.xml"/><Relationship Id="rId64" Type="http://schemas.openxmlformats.org/officeDocument/2006/relationships/slideLayout" Target="../slideLayouts/slideLayout177.xml"/><Relationship Id="rId69" Type="http://schemas.openxmlformats.org/officeDocument/2006/relationships/slideLayout" Target="../slideLayouts/slideLayout182.xml"/><Relationship Id="rId77" Type="http://schemas.openxmlformats.org/officeDocument/2006/relationships/theme" Target="../theme/theme13.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slideLayout" Target="../slideLayouts/slideLayout172.xml"/><Relationship Id="rId67" Type="http://schemas.openxmlformats.org/officeDocument/2006/relationships/slideLayout" Target="../slideLayouts/slideLayout180.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62" Type="http://schemas.openxmlformats.org/officeDocument/2006/relationships/slideLayout" Target="../slideLayouts/slideLayout175.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73" Type="http://schemas.openxmlformats.org/officeDocument/2006/relationships/slideLayout" Target="../slideLayouts/slideLayout18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2" Type="http://schemas.openxmlformats.org/officeDocument/2006/relationships/slideLayout" Target="../slideLayouts/slideLayout115.xml"/><Relationship Id="rId2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theme" Target="../theme/theme14.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image" Target="../media/image19.png"/><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08.xml"/><Relationship Id="rId1"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16.xml"/><Relationship Id="rId1" Type="http://schemas.openxmlformats.org/officeDocument/2006/relationships/slideLayout" Target="../slideLayouts/slideLayout209.xml"/><Relationship Id="rId4" Type="http://schemas.openxmlformats.org/officeDocument/2006/relationships/image" Target="../media/image2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2.png"/><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2.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16"/>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7"/>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dirty="0"/>
          </a:p>
        </p:txBody>
      </p:sp>
    </p:spTree>
    <p:extLst>
      <p:ext uri="{BB962C8B-B14F-4D97-AF65-F5344CB8AC3E}">
        <p14:creationId xmlns:p14="http://schemas.microsoft.com/office/powerpoint/2010/main" val="575348033"/>
      </p:ext>
    </p:extLst>
  </p:cSld>
  <p:clrMap bg1="lt1" tx1="dk1" bg2="lt2" tx2="dk2" accent1="accent1" accent2="accent2" accent3="accent3" accent4="accent4" accent5="accent5" accent6="accent6" hlink="hlink" folHlink="folHlink"/>
  <p:sldLayoutIdLst>
    <p:sldLayoutId id="2147484229" r:id="rId1"/>
    <p:sldLayoutId id="2147483701" r:id="rId2"/>
    <p:sldLayoutId id="2147483707" r:id="rId3"/>
    <p:sldLayoutId id="2147484207" r:id="rId4"/>
    <p:sldLayoutId id="2147484214" r:id="rId5"/>
    <p:sldLayoutId id="2147483683" r:id="rId6"/>
    <p:sldLayoutId id="2147484218" r:id="rId7"/>
    <p:sldLayoutId id="2147484221" r:id="rId8"/>
    <p:sldLayoutId id="2147484222" r:id="rId9"/>
    <p:sldLayoutId id="2147484228" r:id="rId10"/>
    <p:sldLayoutId id="2147484244" r:id="rId11"/>
    <p:sldLayoutId id="2147483672" r:id="rId12"/>
    <p:sldLayoutId id="2147484208" r:id="rId13"/>
    <p:sldLayoutId id="2147484223" r:id="rId14"/>
  </p:sldLayoutIdLst>
  <p:hf hd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EF3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3C53A-9084-9E3E-8DB4-E5B198AC05DC}"/>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D60A8210-6745-E896-B424-A84D532AB5CE}"/>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endParaRPr lang="en-US" sz="2400">
              <a:latin typeface="Calibri" panose="020F0502020204030204" pitchFamily="34" charset="0"/>
            </a:endParaRPr>
          </a:p>
        </p:txBody>
      </p:sp>
      <p:pic>
        <p:nvPicPr>
          <p:cNvPr id="8" name="Picture 2">
            <a:extLst>
              <a:ext uri="{FF2B5EF4-FFF2-40B4-BE49-F238E27FC236}">
                <a16:creationId xmlns:a16="http://schemas.microsoft.com/office/drawing/2014/main" id="{06B69947-9C18-F091-CB9C-2792AEDD066C}"/>
              </a:ext>
            </a:extLst>
          </p:cNvPr>
          <p:cNvPicPr>
            <a:picLocks noChangeAspect="1"/>
          </p:cNvPicPr>
          <p:nvPr userDrawn="1"/>
        </p:nvPicPr>
        <p:blipFill>
          <a:blip r:embed="rId7"/>
          <a:srcRect/>
          <a:stretch>
            <a:fillRect/>
          </a:stretch>
        </p:blipFill>
        <p:spPr>
          <a:xfrm>
            <a:off x="9828853" y="433632"/>
            <a:ext cx="2207981" cy="883193"/>
          </a:xfrm>
          <a:prstGeom prst="rect">
            <a:avLst/>
          </a:prstGeom>
        </p:spPr>
      </p:pic>
    </p:spTree>
    <p:extLst>
      <p:ext uri="{BB962C8B-B14F-4D97-AF65-F5344CB8AC3E}">
        <p14:creationId xmlns:p14="http://schemas.microsoft.com/office/powerpoint/2010/main" val="360397561"/>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Lst>
  <p:txStyles>
    <p:titleStyle>
      <a:lvl1pPr algn="l" defTabSz="609630" rtl="0" eaLnBrk="1" latinLnBrk="0" hangingPunct="1">
        <a:lnSpc>
          <a:spcPct val="90000"/>
        </a:lnSpc>
        <a:spcBef>
          <a:spcPct val="0"/>
        </a:spcBef>
        <a:buNone/>
        <a:defRPr sz="4667" kern="1200">
          <a:solidFill>
            <a:schemeClr val="tx1"/>
          </a:solidFill>
          <a:latin typeface="Poppins ExtraBold" panose="00000900000000000000" pitchFamily="2" charset="0"/>
          <a:ea typeface="+mj-ea"/>
          <a:cs typeface="Poppins ExtraBold" panose="00000900000000000000" pitchFamily="2"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0" y="189723"/>
            <a:ext cx="9146382" cy="1144556"/>
          </a:xfrm>
          <a:prstGeom prst="rect">
            <a:avLst/>
          </a:prstGeom>
        </p:spPr>
        <p:txBody>
          <a:bodyPr vert="horz" lIns="91440" tIns="45720" rIns="91440" bIns="45720" rtlCol="0" anchor="b">
            <a:normAutofit/>
          </a:bodyPr>
          <a:lstStyle/>
          <a:p>
            <a:r>
              <a:rPr lang="en-US"/>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1" y="1628777"/>
            <a:ext cx="12192000" cy="5229225"/>
          </a:xfrm>
          <a:prstGeom prst="rect">
            <a:avLst/>
          </a:prstGeom>
          <a:noFill/>
          <a:ln>
            <a:noFill/>
          </a:ln>
        </p:spPr>
      </p:pic>
      <p:sp>
        <p:nvSpPr>
          <p:cNvPr id="17" name="Rectangle 16"/>
          <p:cNvSpPr/>
          <p:nvPr/>
        </p:nvSpPr>
        <p:spPr bwMode="hidden">
          <a:xfrm>
            <a:off x="1" y="1535909"/>
            <a:ext cx="12192000"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3" name="Text Placeholder 2"/>
          <p:cNvSpPr>
            <a:spLocks noGrp="1"/>
          </p:cNvSpPr>
          <p:nvPr>
            <p:ph type="body" idx="1"/>
          </p:nvPr>
        </p:nvSpPr>
        <p:spPr>
          <a:xfrm>
            <a:off x="1522810" y="1905000"/>
            <a:ext cx="9146382"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20898"/>
            <a:ext cx="7012225" cy="236030"/>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11016" y="6420898"/>
            <a:ext cx="964287" cy="236030"/>
          </a:xfrm>
          <a:prstGeom prst="rect">
            <a:avLst/>
          </a:prstGeom>
        </p:spPr>
        <p:txBody>
          <a:bodyPr vert="horz" lIns="91440" tIns="45720" rIns="91440" bIns="45720" rtlCol="0" anchor="ctr"/>
          <a:lstStyle>
            <a:lvl1pPr algn="r">
              <a:defRPr sz="1100">
                <a:solidFill>
                  <a:schemeClr val="tx1"/>
                </a:solidFill>
              </a:defRPr>
            </a:lvl1pPr>
          </a:lstStyle>
          <a:p>
            <a:fld id="{52466975-C014-42E5-BFA6-B8D5FDD3B81F}" type="datetimeFigureOut">
              <a:rPr lang="en-US" smtClean="0"/>
              <a:pPr/>
              <a:t>7/25/2023</a:t>
            </a:fld>
            <a:endParaRPr lang="en-US"/>
          </a:p>
        </p:txBody>
      </p:sp>
      <p:sp>
        <p:nvSpPr>
          <p:cNvPr id="6" name="Slide Number Placeholder 5"/>
          <p:cNvSpPr>
            <a:spLocks noGrp="1"/>
          </p:cNvSpPr>
          <p:nvPr>
            <p:ph type="sldNum" sz="quarter" idx="4"/>
          </p:nvPr>
        </p:nvSpPr>
        <p:spPr>
          <a:xfrm>
            <a:off x="10030533" y="6420898"/>
            <a:ext cx="638659" cy="236030"/>
          </a:xfrm>
          <a:prstGeom prst="rect">
            <a:avLst/>
          </a:prstGeom>
        </p:spPr>
        <p:txBody>
          <a:bodyPr vert="horz" lIns="91440" tIns="45720" rIns="91440" bIns="45720" rtlCol="0" anchor="ctr"/>
          <a:lstStyle>
            <a:lvl1pPr algn="r">
              <a:defRPr sz="1100">
                <a:solidFill>
                  <a:schemeClr val="tx1"/>
                </a:solidFill>
              </a:defRPr>
            </a:lvl1pPr>
          </a:lstStyle>
          <a:p>
            <a:fld id="{693B167E-EA96-4147-81DE-549160052C22}" type="slidenum">
              <a:rPr lang="en-US" smtClean="0"/>
              <a:pPr/>
              <a:t>‹#›</a:t>
            </a:fld>
            <a:endParaRPr lang="en-US"/>
          </a:p>
        </p:txBody>
      </p:sp>
      <p:sp>
        <p:nvSpPr>
          <p:cNvPr id="38" name="Freeform 9"/>
          <p:cNvSpPr>
            <a:spLocks/>
          </p:cNvSpPr>
          <p:nvPr/>
        </p:nvSpPr>
        <p:spPr bwMode="white">
          <a:xfrm>
            <a:off x="1057" y="1470257"/>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sz="1800"/>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73" r:id="rId3"/>
    <p:sldLayoutId id="2147484274" r:id="rId4"/>
    <p:sldLayoutId id="2147484275" r:id="rId5"/>
    <p:sldLayoutId id="2147484276" r:id="rId6"/>
    <p:sldLayoutId id="2147484211" r:id="rId7"/>
    <p:sldLayoutId id="2147484278" r:id="rId8"/>
    <p:sldLayoutId id="2147484279" r:id="rId9"/>
    <p:sldLayoutId id="2147483673" r:id="rId10"/>
    <p:sldLayoutId id="214748421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706D3-CF16-4518-8452-190A745514D7}" type="datetimeFigureOut">
              <a:rPr lang="en-US" smtClean="0"/>
              <a:t>7/25/2023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5BC2E-58CF-4351-B2D9-00DFC527A3E1}" type="slidenum">
              <a:rPr lang="en-US" smtClean="0"/>
              <a:t>‹#›</a:t>
            </a:fld>
            <a:endParaRPr lang="en-US"/>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568" y="0"/>
            <a:ext cx="12130864" cy="6858000"/>
          </a:xfrm>
          <a:prstGeom prst="rect">
            <a:avLst/>
          </a:prstGeom>
          <a:noFill/>
          <a:ln>
            <a:noFill/>
          </a:ln>
          <a:effectLst>
            <a:softEdge rad="317500"/>
          </a:effectLst>
        </p:spPr>
      </p:pic>
      <p:sp>
        <p:nvSpPr>
          <p:cNvPr id="7" name="Rectangle 6"/>
          <p:cNvSpPr/>
          <p:nvPr userDrawn="1"/>
        </p:nvSpPr>
        <p:spPr>
          <a:xfrm>
            <a:off x="5283201" y="6345504"/>
            <a:ext cx="2693473" cy="215444"/>
          </a:xfrm>
          <a:prstGeom prst="rect">
            <a:avLst/>
          </a:prstGeom>
        </p:spPr>
        <p:txBody>
          <a:bodyPr wrap="square">
            <a:spAutoFit/>
          </a:bodyPr>
          <a:lstStyle/>
          <a:p>
            <a:r>
              <a:rPr lang="en-US" sz="800" dirty="0"/>
              <a:t>Copyright © 2019 Children's Home Network</a:t>
            </a:r>
          </a:p>
        </p:txBody>
      </p:sp>
    </p:spTree>
    <p:extLst>
      <p:ext uri="{BB962C8B-B14F-4D97-AF65-F5344CB8AC3E}">
        <p14:creationId xmlns:p14="http://schemas.microsoft.com/office/powerpoint/2010/main" val="1222201408"/>
      </p:ext>
    </p:extLst>
  </p:cSld>
  <p:clrMap bg1="lt1" tx1="dk1" bg2="lt2" tx2="dk2" accent1="accent1" accent2="accent2" accent3="accent3" accent4="accent4" accent5="accent5" accent6="accent6" hlink="hlink" folHlink="folHlink"/>
  <p:sldLayoutIdLst>
    <p:sldLayoutId id="2147484277" r:id="rId1"/>
    <p:sldLayoutId id="2147484262" r:id="rId2"/>
    <p:sldLayoutId id="214748426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7/25/2023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649720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1" r:id="rId20"/>
    <p:sldLayoutId id="2147483872" r:id="rId21"/>
    <p:sldLayoutId id="2147483874" r:id="rId22"/>
    <p:sldLayoutId id="2147483736" r:id="rId23"/>
    <p:sldLayoutId id="2147483689" r:id="rId24"/>
    <p:sldLayoutId id="2147483735" r:id="rId25"/>
    <p:sldLayoutId id="2147483684" r:id="rId26"/>
    <p:sldLayoutId id="2147483752" r:id="rId27"/>
    <p:sldLayoutId id="2147483737" r:id="rId28"/>
    <p:sldLayoutId id="2147484258" r:id="rId29"/>
    <p:sldLayoutId id="2147483738" r:id="rId30"/>
    <p:sldLayoutId id="2147483685" r:id="rId31"/>
    <p:sldLayoutId id="2147484268" r:id="rId32"/>
    <p:sldLayoutId id="2147483694" r:id="rId33"/>
    <p:sldLayoutId id="2147483748" r:id="rId34"/>
    <p:sldLayoutId id="2147483693" r:id="rId35"/>
    <p:sldLayoutId id="2147483686" r:id="rId36"/>
    <p:sldLayoutId id="2147483703" r:id="rId37"/>
    <p:sldLayoutId id="2147483709" r:id="rId38"/>
    <p:sldLayoutId id="2147483711" r:id="rId39"/>
    <p:sldLayoutId id="2147483712" r:id="rId40"/>
    <p:sldLayoutId id="2147483749" r:id="rId41"/>
    <p:sldLayoutId id="2147483751" r:id="rId42"/>
    <p:sldLayoutId id="2147483704" r:id="rId43"/>
    <p:sldLayoutId id="2147483702" r:id="rId44"/>
    <p:sldLayoutId id="2147483714" r:id="rId45"/>
    <p:sldLayoutId id="2147483695" r:id="rId46"/>
    <p:sldLayoutId id="2147483730" r:id="rId47"/>
    <p:sldLayoutId id="2147483698" r:id="rId48"/>
    <p:sldLayoutId id="2147483699" r:id="rId49"/>
    <p:sldLayoutId id="2147483732" r:id="rId50"/>
    <p:sldLayoutId id="2147483739" r:id="rId51"/>
    <p:sldLayoutId id="2147483740" r:id="rId52"/>
    <p:sldLayoutId id="2147483700" r:id="rId53"/>
    <p:sldLayoutId id="2147483741" r:id="rId54"/>
    <p:sldLayoutId id="2147483742" r:id="rId55"/>
    <p:sldLayoutId id="2147483696" r:id="rId56"/>
    <p:sldLayoutId id="2147483743" r:id="rId57"/>
    <p:sldLayoutId id="2147483744" r:id="rId58"/>
    <p:sldLayoutId id="2147483705" r:id="rId59"/>
    <p:sldLayoutId id="2147483746" r:id="rId60"/>
    <p:sldLayoutId id="2147483687" r:id="rId61"/>
    <p:sldLayoutId id="2147483720" r:id="rId62"/>
    <p:sldLayoutId id="2147483718" r:id="rId63"/>
    <p:sldLayoutId id="2147483721" r:id="rId64"/>
    <p:sldLayoutId id="2147483716" r:id="rId65"/>
    <p:sldLayoutId id="2147483722" r:id="rId66"/>
    <p:sldLayoutId id="2147483753" r:id="rId67"/>
    <p:sldLayoutId id="2147483754" r:id="rId68"/>
    <p:sldLayoutId id="2147483755" r:id="rId69"/>
    <p:sldLayoutId id="2147483756" r:id="rId70"/>
    <p:sldLayoutId id="2147483725" r:id="rId71"/>
    <p:sldLayoutId id="2147483726" r:id="rId72"/>
    <p:sldLayoutId id="2147483675" r:id="rId73"/>
    <p:sldLayoutId id="2147483677" r:id="rId74"/>
    <p:sldLayoutId id="2147483729" r:id="rId75"/>
    <p:sldLayoutId id="2147483747" r:id="rId7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9" descr="\\DROBO-FS\QuickDrops\JB\PPTX NG\Droplets\LightingOverlay.png"/>
          <p:cNvPicPr preferRelativeResize="0"/>
          <p:nvPr/>
        </p:nvPicPr>
        <p:blipFill rotWithShape="1">
          <a:blip r:embed="rId19">
            <a:alphaModFix/>
          </a:blip>
          <a:srcRect/>
          <a:stretch/>
        </p:blipFill>
        <p:spPr>
          <a:xfrm>
            <a:off x="0" y="-1"/>
            <a:ext cx="12192003" cy="6858001"/>
          </a:xfrm>
          <a:prstGeom prst="rect">
            <a:avLst/>
          </a:prstGeom>
          <a:noFill/>
          <a:ln>
            <a:noFill/>
          </a:ln>
        </p:spPr>
      </p:pic>
      <p:sp>
        <p:nvSpPr>
          <p:cNvPr id="7" name="Google Shape;7;p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 name="Google Shape;11;p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259" r:id="rId12"/>
    <p:sldLayoutId id="2147484270" r:id="rId13"/>
    <p:sldLayoutId id="2147484271" r:id="rId14"/>
    <p:sldLayoutId id="2147484272" r:id="rId15"/>
    <p:sldLayoutId id="2147484263" r:id="rId16"/>
    <p:sldLayoutId id="21474842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4267" r:id="rId1"/>
    <p:sldLayoutId id="214748426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
        <p:cNvGrpSpPr/>
        <p:nvPr/>
      </p:nvGrpSpPr>
      <p:grpSpPr>
        <a:xfrm>
          <a:off x="0" y="0"/>
          <a:ext cx="0" cy="0"/>
          <a:chOff x="0" y="0"/>
          <a:chExt cx="0" cy="0"/>
        </a:xfrm>
      </p:grpSpPr>
      <p:pic>
        <p:nvPicPr>
          <p:cNvPr id="142" name="Google Shape;142;p14" descr="Picture 2"/>
          <p:cNvPicPr preferRelativeResize="0"/>
          <p:nvPr/>
        </p:nvPicPr>
        <p:blipFill rotWithShape="1">
          <a:blip r:embed="rId3">
            <a:alphaModFix/>
          </a:blip>
          <a:srcRect l="774" r="1186" b="3707"/>
          <a:stretch/>
        </p:blipFill>
        <p:spPr>
          <a:xfrm>
            <a:off x="0" y="-1"/>
            <a:ext cx="12192000" cy="6858003"/>
          </a:xfrm>
          <a:prstGeom prst="rect">
            <a:avLst/>
          </a:prstGeom>
          <a:noFill/>
          <a:ln>
            <a:noFill/>
          </a:ln>
        </p:spPr>
      </p:pic>
      <p:sp>
        <p:nvSpPr>
          <p:cNvPr id="143" name="Google Shape;143;p14"/>
          <p:cNvSpPr/>
          <p:nvPr/>
        </p:nvSpPr>
        <p:spPr>
          <a:xfrm>
            <a:off x="0" y="0"/>
            <a:ext cx="12192000" cy="6858000"/>
          </a:xfrm>
          <a:prstGeom prst="rect">
            <a:avLst/>
          </a:prstGeom>
          <a:solidFill>
            <a:srgbClr val="71C5E3">
              <a:alpha val="8000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4" name="Google Shape;144;p14" descr="Picture 8"/>
          <p:cNvPicPr preferRelativeResize="0"/>
          <p:nvPr/>
        </p:nvPicPr>
        <p:blipFill rotWithShape="1">
          <a:blip r:embed="rId4">
            <a:alphaModFix/>
          </a:blip>
          <a:srcRect/>
          <a:stretch/>
        </p:blipFill>
        <p:spPr>
          <a:xfrm>
            <a:off x="3906792" y="2350572"/>
            <a:ext cx="4378417" cy="2156856"/>
          </a:xfrm>
          <a:prstGeom prst="rect">
            <a:avLst/>
          </a:prstGeom>
          <a:noFill/>
          <a:ln>
            <a:noFill/>
          </a:ln>
        </p:spPr>
      </p:pic>
      <p:sp>
        <p:nvSpPr>
          <p:cNvPr id="145" name="Google Shape;145;p14"/>
          <p:cNvSpPr txBox="1">
            <a:spLocks noGrp="1"/>
          </p:cNvSpPr>
          <p:nvPr>
            <p:ph type="title"/>
          </p:nvPr>
        </p:nvSpPr>
        <p:spPr>
          <a:xfrm>
            <a:off x="609600" y="92074"/>
            <a:ext cx="10972800" cy="1508100"/>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146" name="Google Shape;146;p14"/>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47" name="Google Shape;147;p14"/>
          <p:cNvSpPr txBox="1">
            <a:spLocks noGrp="1"/>
          </p:cNvSpPr>
          <p:nvPr>
            <p:ph type="sldNum" idx="12"/>
          </p:nvPr>
        </p:nvSpPr>
        <p:spPr>
          <a:xfrm>
            <a:off x="5892800" y="6172200"/>
            <a:ext cx="28449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42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32B8A-9322-D349-82CA-C1F1483C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877729-792C-BC44-9546-A8994DEF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FF43-DB43-F149-B6DF-7D2AF8E7E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07656-EB40-4074-B738-30A426CAB2AE}" type="datetimeFigureOut">
              <a:rPr lang="en-US" smtClean="0"/>
              <a:t>7/25/2023</a:t>
            </a:fld>
            <a:endParaRPr lang="en-US"/>
          </a:p>
        </p:txBody>
      </p:sp>
      <p:sp>
        <p:nvSpPr>
          <p:cNvPr id="5" name="Footer Placeholder 4">
            <a:extLst>
              <a:ext uri="{FF2B5EF4-FFF2-40B4-BE49-F238E27FC236}">
                <a16:creationId xmlns:a16="http://schemas.microsoft.com/office/drawing/2014/main" id="{CA728860-42B8-BD49-A762-3BE64CD61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92DB5A-8D6B-BE41-93B0-5A1C8088C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02ED4-CE1C-4C94-BDB3-C4AFD01763C7}" type="slidenum">
              <a:rPr lang="en-US" smtClean="0"/>
              <a:t>‹#›</a:t>
            </a:fld>
            <a:endParaRPr lang="en-US"/>
          </a:p>
        </p:txBody>
      </p:sp>
    </p:spTree>
    <p:extLst>
      <p:ext uri="{BB962C8B-B14F-4D97-AF65-F5344CB8AC3E}">
        <p14:creationId xmlns:p14="http://schemas.microsoft.com/office/powerpoint/2010/main" val="300210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6084140"/>
      </p:ext>
    </p:extLst>
  </p:cSld>
  <p:clrMap bg1="lt1" tx1="dk1" bg2="lt2" tx2="dk2" accent1="accent1" accent2="accent2" accent3="accent3" accent4="accent4" accent5="accent5" accent6="accent6" hlink="hlink" folHlink="folHlink"/>
  <p:sldLayoutIdLst>
    <p:sldLayoutId id="2147483697" r:id="rId1"/>
    <p:sldLayoutId id="2147484232" r:id="rId2"/>
    <p:sldLayoutId id="2147484242" r:id="rId3"/>
    <p:sldLayoutId id="2147483706" r:id="rId4"/>
    <p:sldLayoutId id="2147484233" r:id="rId5"/>
    <p:sldLayoutId id="2147484237" r:id="rId6"/>
    <p:sldLayoutId id="2147483681" r:id="rId7"/>
    <p:sldLayoutId id="2147483680" r:id="rId8"/>
    <p:sldLayoutId id="2147483708" r:id="rId9"/>
  </p:sldLayoutIdLst>
  <p:hf hd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18"/>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9"/>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944123377"/>
      </p:ext>
    </p:extLst>
  </p:cSld>
  <p:clrMap bg1="lt1" tx1="dk1" bg2="lt2" tx2="dk2" accent1="accent1" accent2="accent2" accent3="accent3" accent4="accent4" accent5="accent5" accent6="accent6" hlink="hlink" folHlink="folHlink"/>
  <p:sldLayoutIdLst>
    <p:sldLayoutId id="2147484224" r:id="rId1"/>
    <p:sldLayoutId id="2147484225" r:id="rId2"/>
    <p:sldLayoutId id="2147483713" r:id="rId3"/>
    <p:sldLayoutId id="2147484230" r:id="rId4"/>
    <p:sldLayoutId id="2147483715" r:id="rId5"/>
    <p:sldLayoutId id="2147484248" r:id="rId6"/>
    <p:sldLayoutId id="2147483717" r:id="rId7"/>
    <p:sldLayoutId id="2147484246" r:id="rId8"/>
    <p:sldLayoutId id="2147483719" r:id="rId9"/>
    <p:sldLayoutId id="2147484245" r:id="rId10"/>
    <p:sldLayoutId id="2147484247" r:id="rId11"/>
    <p:sldLayoutId id="2147484249" r:id="rId12"/>
    <p:sldLayoutId id="2147483723" r:id="rId13"/>
    <p:sldLayoutId id="2147483724" r:id="rId14"/>
    <p:sldLayoutId id="2147484254" r:id="rId15"/>
    <p:sldLayoutId id="2147484255" r:id="rId16"/>
  </p:sldLayoutIdLst>
  <p:hf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16"/>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7"/>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169904298"/>
      </p:ext>
    </p:extLst>
  </p:cSld>
  <p:clrMap bg1="lt1" tx1="dk1" bg2="lt2" tx2="dk2" accent1="accent1" accent2="accent2" accent3="accent3" accent4="accent4" accent5="accent5" accent6="accent6" hlink="hlink" folHlink="folHlink"/>
  <p:sldLayoutIdLst>
    <p:sldLayoutId id="2147483728" r:id="rId1"/>
    <p:sldLayoutId id="2147484256" r:id="rId2"/>
    <p:sldLayoutId id="2147484231" r:id="rId3"/>
    <p:sldLayoutId id="2147483731" r:id="rId4"/>
    <p:sldLayoutId id="2147484234" r:id="rId5"/>
    <p:sldLayoutId id="2147483733" r:id="rId6"/>
    <p:sldLayoutId id="2147483734" r:id="rId7"/>
    <p:sldLayoutId id="2147484213" r:id="rId8"/>
    <p:sldLayoutId id="2147484212" r:id="rId9"/>
    <p:sldLayoutId id="2147484216" r:id="rId10"/>
    <p:sldLayoutId id="2147484217" r:id="rId11"/>
    <p:sldLayoutId id="2147484235" r:id="rId12"/>
    <p:sldLayoutId id="2147484236" r:id="rId13"/>
    <p:sldLayoutId id="2147484238" r:id="rId14"/>
  </p:sldLayoutIdLst>
  <p:hf hdr="0" ftr="0" dt="0"/>
  <p:txStyles>
    <p:titleStyle>
      <a:lvl1pPr algn="l" defTabSz="914400" rtl="0" eaLnBrk="1" latinLnBrk="0" hangingPunct="1">
        <a:lnSpc>
          <a:spcPct val="90000"/>
        </a:lnSpc>
        <a:spcBef>
          <a:spcPct val="0"/>
        </a:spcBef>
        <a:buNone/>
        <a:defRPr sz="4000" kern="1200">
          <a:solidFill>
            <a:srgbClr val="2F082B"/>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652CFB-2C59-48E7-A675-7E435961B408}"/>
              </a:ext>
            </a:extLst>
          </p:cNvPr>
          <p:cNvSpPr/>
          <p:nvPr userDrawn="1"/>
        </p:nvSpPr>
        <p:spPr>
          <a:xfrm>
            <a:off x="0" y="5949950"/>
            <a:ext cx="12192000" cy="908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a:extLst>
              <a:ext uri="{FF2B5EF4-FFF2-40B4-BE49-F238E27FC236}">
                <a16:creationId xmlns:a16="http://schemas.microsoft.com/office/drawing/2014/main" id="{BEF15AD7-FC6D-426D-A8A4-EB40242A01A1}"/>
              </a:ext>
            </a:extLst>
          </p:cNvPr>
          <p:cNvSpPr>
            <a:spLocks noGrp="1" noChangeArrowheads="1"/>
          </p:cNvSpPr>
          <p:nvPr>
            <p:ph type="title"/>
          </p:nvPr>
        </p:nvSpPr>
        <p:spPr bwMode="auto">
          <a:xfrm>
            <a:off x="838200" y="601663"/>
            <a:ext cx="105156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BAF51CEA-9E5E-4686-B167-6DDAF3D26F1E}"/>
              </a:ext>
            </a:extLst>
          </p:cNvPr>
          <p:cNvSpPr>
            <a:spLocks noGrp="1" noChangeArrowheads="1"/>
          </p:cNvSpPr>
          <p:nvPr>
            <p:ph type="body" idx="1"/>
          </p:nvPr>
        </p:nvSpPr>
        <p:spPr bwMode="auto">
          <a:xfrm>
            <a:off x="838200" y="2911475"/>
            <a:ext cx="10515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8" descr="Logo: Grandfamilies &amp; Kinship Support Network. A Nation Technical Assisstance Center">
            <a:extLst>
              <a:ext uri="{FF2B5EF4-FFF2-40B4-BE49-F238E27FC236}">
                <a16:creationId xmlns:a16="http://schemas.microsoft.com/office/drawing/2014/main" id="{DD63C52F-9434-487C-AFAB-FF64329A5EC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057525" y="6194425"/>
            <a:ext cx="194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 descr="Logo: Generations United. Because we're stronger together.">
            <a:extLst>
              <a:ext uri="{FF2B5EF4-FFF2-40B4-BE49-F238E27FC236}">
                <a16:creationId xmlns:a16="http://schemas.microsoft.com/office/drawing/2014/main" id="{355C340A-77AC-4D6F-8715-E8FB9E5550AA}"/>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544638" y="6196013"/>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a:extLst>
              <a:ext uri="{FF2B5EF4-FFF2-40B4-BE49-F238E27FC236}">
                <a16:creationId xmlns:a16="http://schemas.microsoft.com/office/drawing/2014/main" id="{C5D40507-9CCD-466E-B5FF-F4C19B9F14C4}"/>
              </a:ext>
            </a:extLst>
          </p:cNvPr>
          <p:cNvSpPr/>
          <p:nvPr userDrawn="1"/>
        </p:nvSpPr>
        <p:spPr>
          <a:xfrm>
            <a:off x="798513" y="6219825"/>
            <a:ext cx="463550" cy="463550"/>
          </a:xfrm>
          <a:prstGeom prst="ellipse">
            <a:avLst/>
          </a:prstGeom>
          <a:solidFill>
            <a:srgbClr val="54184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lide Number Placeholder 7">
            <a:extLst>
              <a:ext uri="{FF2B5EF4-FFF2-40B4-BE49-F238E27FC236}">
                <a16:creationId xmlns:a16="http://schemas.microsoft.com/office/drawing/2014/main" id="{B7BB9EE0-2A91-499F-BFF2-AC60B7E6F84F}"/>
              </a:ext>
            </a:extLst>
          </p:cNvPr>
          <p:cNvSpPr>
            <a:spLocks noGrp="1"/>
          </p:cNvSpPr>
          <p:nvPr>
            <p:ph type="sldNum" sz="quarter" idx="4"/>
          </p:nvPr>
        </p:nvSpPr>
        <p:spPr>
          <a:xfrm>
            <a:off x="777596" y="6263154"/>
            <a:ext cx="4635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defRPr>
            </a:lvl1pPr>
          </a:lstStyle>
          <a:p>
            <a:pPr>
              <a:defRPr/>
            </a:pPr>
            <a:fld id="{A331B2DD-49FF-42BC-B0A6-51E2DB301B58}" type="slidenum">
              <a:rPr lang="en-US" smtClean="0"/>
              <a:pPr>
                <a:defRPr/>
              </a:pPr>
              <a:t>‹#›</a:t>
            </a:fld>
            <a:endParaRPr lang="en-US"/>
          </a:p>
        </p:txBody>
      </p:sp>
    </p:spTree>
    <p:extLst>
      <p:ext uri="{BB962C8B-B14F-4D97-AF65-F5344CB8AC3E}">
        <p14:creationId xmlns:p14="http://schemas.microsoft.com/office/powerpoint/2010/main" val="3594041808"/>
      </p:ext>
    </p:extLst>
  </p:cSld>
  <p:clrMap bg1="lt1" tx1="dk1" bg2="lt2" tx2="dk2" accent1="accent1" accent2="accent2" accent3="accent3" accent4="accent4" accent5="accent5" accent6="accent6" hlink="hlink" folHlink="folHlink"/>
  <p:sldLayoutIdLst>
    <p:sldLayoutId id="2147484240" r:id="rId1"/>
    <p:sldLayoutId id="2147484241" r:id="rId2"/>
    <p:sldLayoutId id="2147483745" r:id="rId3"/>
    <p:sldLayoutId id="2147484243" r:id="rId4"/>
    <p:sldLayoutId id="2147484257" r:id="rId5"/>
    <p:sldLayoutId id="2147484220" r:id="rId6"/>
    <p:sldLayoutId id="2147484226" r:id="rId7"/>
    <p:sldLayoutId id="2147483750" r:id="rId8"/>
    <p:sldLayoutId id="2147484227" r:id="rId9"/>
    <p:sldLayoutId id="2147484215" r:id="rId10"/>
    <p:sldLayoutId id="2147484250" r:id="rId11"/>
    <p:sldLayoutId id="2147484251" r:id="rId12"/>
    <p:sldLayoutId id="2147484252" r:id="rId13"/>
    <p:sldLayoutId id="2147484253" r:id="rId14"/>
  </p:sldLayoutIdLst>
  <p:hf hdr="0" dt="0"/>
  <p:txStyles>
    <p:titleStyle>
      <a:lvl1pPr algn="l" rtl="0" eaLnBrk="0" fontAlgn="base" hangingPunct="0">
        <a:lnSpc>
          <a:spcPct val="90000"/>
        </a:lnSpc>
        <a:spcBef>
          <a:spcPct val="0"/>
        </a:spcBef>
        <a:spcAft>
          <a:spcPct val="0"/>
        </a:spcAft>
        <a:defRPr sz="4000" kern="1200">
          <a:solidFill>
            <a:srgbClr val="430C3F"/>
          </a:solidFill>
          <a:latin typeface="+mj-lt"/>
          <a:ea typeface="+mj-ea"/>
          <a:cs typeface="+mj-cs"/>
        </a:defRPr>
      </a:lvl1pPr>
      <a:lvl2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2pPr>
      <a:lvl3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3pPr>
      <a:lvl4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4pPr>
      <a:lvl5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5pPr>
      <a:lvl6pPr marL="457200" algn="l" rtl="0" fontAlgn="base">
        <a:lnSpc>
          <a:spcPct val="90000"/>
        </a:lnSpc>
        <a:spcBef>
          <a:spcPct val="0"/>
        </a:spcBef>
        <a:spcAft>
          <a:spcPct val="0"/>
        </a:spcAft>
        <a:defRPr sz="4000">
          <a:solidFill>
            <a:srgbClr val="430C3F"/>
          </a:solidFill>
          <a:latin typeface="Arial Black" panose="020B0604020202020204" pitchFamily="34" charset="0"/>
        </a:defRPr>
      </a:lvl6pPr>
      <a:lvl7pPr marL="914400" algn="l" rtl="0" fontAlgn="base">
        <a:lnSpc>
          <a:spcPct val="90000"/>
        </a:lnSpc>
        <a:spcBef>
          <a:spcPct val="0"/>
        </a:spcBef>
        <a:spcAft>
          <a:spcPct val="0"/>
        </a:spcAft>
        <a:defRPr sz="4000">
          <a:solidFill>
            <a:srgbClr val="430C3F"/>
          </a:solidFill>
          <a:latin typeface="Arial Black" panose="020B0604020202020204" pitchFamily="34" charset="0"/>
        </a:defRPr>
      </a:lvl7pPr>
      <a:lvl8pPr marL="1371600" algn="l" rtl="0" fontAlgn="base">
        <a:lnSpc>
          <a:spcPct val="90000"/>
        </a:lnSpc>
        <a:spcBef>
          <a:spcPct val="0"/>
        </a:spcBef>
        <a:spcAft>
          <a:spcPct val="0"/>
        </a:spcAft>
        <a:defRPr sz="4000">
          <a:solidFill>
            <a:srgbClr val="430C3F"/>
          </a:solidFill>
          <a:latin typeface="Arial Black" panose="020B0604020202020204" pitchFamily="34" charset="0"/>
        </a:defRPr>
      </a:lvl8pPr>
      <a:lvl9pPr marL="1828800" algn="l" rtl="0" fontAlgn="base">
        <a:lnSpc>
          <a:spcPct val="90000"/>
        </a:lnSpc>
        <a:spcBef>
          <a:spcPct val="0"/>
        </a:spcBef>
        <a:spcAft>
          <a:spcPct val="0"/>
        </a:spcAft>
        <a:defRPr sz="4000">
          <a:solidFill>
            <a:srgbClr val="430C3F"/>
          </a:solidFill>
          <a:latin typeface="Arial Black" panose="020B0604020202020204" pitchFamily="34" charset="0"/>
        </a:defRPr>
      </a:lvl9pPr>
    </p:titleStyle>
    <p:bodyStyle>
      <a:lvl1pPr algn="l" rtl="0" eaLnBrk="0" fontAlgn="base" hangingPunct="0">
        <a:lnSpc>
          <a:spcPct val="90000"/>
        </a:lnSpc>
        <a:spcBef>
          <a:spcPts val="1000"/>
        </a:spcBef>
        <a:spcAft>
          <a:spcPct val="0"/>
        </a:spcAft>
        <a:buClr>
          <a:srgbClr val="335F6D"/>
        </a:buClr>
        <a:buFont typeface="Wingdings" panose="05000000000000000000" pitchFamily="2" charset="2"/>
        <a:defRPr sz="2400" b="1" kern="1200">
          <a:solidFill>
            <a:srgbClr val="430C3F"/>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18"/>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9"/>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27902865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dt="0"/>
  <p:txStyles>
    <p:titleStyle>
      <a:lvl1pPr algn="l" defTabSz="914400" rtl="0" eaLnBrk="1" latinLnBrk="0" hangingPunct="1">
        <a:lnSpc>
          <a:spcPct val="90000"/>
        </a:lnSpc>
        <a:spcBef>
          <a:spcPct val="0"/>
        </a:spcBef>
        <a:buNone/>
        <a:defRPr sz="4000" kern="1200">
          <a:solidFill>
            <a:srgbClr val="2F082B"/>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451518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4"/>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5"/>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161579538"/>
      </p:ext>
    </p:extLst>
  </p:cSld>
  <p:clrMap bg1="lt1" tx1="dk1" bg2="lt2" tx2="dk2" accent1="accent1" accent2="accent2" accent3="accent3" accent4="accent4" accent5="accent5" accent6="accent6" hlink="hlink" folHlink="folHlink"/>
  <p:sldLayoutIdLst>
    <p:sldLayoutId id="2147483784" r:id="rId1"/>
    <p:sldLayoutId id="2147483785" r:id="rId2"/>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41266137"/>
      </p:ext>
    </p:extLst>
  </p:cSld>
  <p:clrMap bg1="lt1" tx1="dk1" bg2="lt2" tx2="dk2" accent1="accent1" accent2="accent2" accent3="accent3" accent4="accent4" accent5="accent5" accent6="accent6" hlink="hlink" folHlink="folHlink"/>
  <p:sldLayoutIdLst>
    <p:sldLayoutId id="2147483787" r:id="rId1"/>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forms.monday.com/forms/3c4c5c62e7a863de0e628ca52b93c070?r=use1" TargetMode="External"/><Relationship Id="rId1" Type="http://schemas.openxmlformats.org/officeDocument/2006/relationships/slideLayout" Target="../slideLayouts/slideLayout51.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95.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97.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97.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97.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5.xml"/><Relationship Id="rId6" Type="http://schemas.openxmlformats.org/officeDocument/2006/relationships/hyperlink" Target="https://www.gu.org/explore-our-topics/grandfamilies/state-of-grandfamilies-in-america-annual-reports/" TargetMode="External"/><Relationship Id="rId5" Type="http://schemas.openxmlformats.org/officeDocument/2006/relationships/image" Target="../media/image71.emf"/><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95.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hyperlink" Target="http://www.grandfamilies.org/" TargetMode="External"/><Relationship Id="rId2" Type="http://schemas.openxmlformats.org/officeDocument/2006/relationships/notesSlide" Target="../notesSlides/notesSlide19.xml"/><Relationship Id="rId1" Type="http://schemas.openxmlformats.org/officeDocument/2006/relationships/slideLayout" Target="../slideLayouts/slideLayout98.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97.xml"/><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9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97.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2.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hyperlink" Target="https://www.gksnetwork.org/kinship-data/" TargetMode="External"/><Relationship Id="rId4" Type="http://schemas.openxmlformats.org/officeDocument/2006/relationships/hyperlink" Target="https://www.gksnetwork.org/resources/grandfamilies-kinship-families-strengths-challeng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lp.constantcontactpages.com/su/H46k73W" TargetMode="External"/><Relationship Id="rId2" Type="http://schemas.openxmlformats.org/officeDocument/2006/relationships/notesSlide" Target="../notesSlides/notesSlide24.xml"/><Relationship Id="rId1" Type="http://schemas.openxmlformats.org/officeDocument/2006/relationships/slideLayout" Target="../slideLayouts/slideLayout9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132.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0.png"/><Relationship Id="rId7" Type="http://schemas.openxmlformats.org/officeDocument/2006/relationships/diagramLayout" Target="../diagrams/layout2.xml"/><Relationship Id="rId2" Type="http://schemas.openxmlformats.org/officeDocument/2006/relationships/image" Target="../media/image99.png"/><Relationship Id="rId1" Type="http://schemas.openxmlformats.org/officeDocument/2006/relationships/slideLayout" Target="../slideLayouts/slideLayout132.xml"/><Relationship Id="rId6" Type="http://schemas.openxmlformats.org/officeDocument/2006/relationships/diagramData" Target="../diagrams/data2.xml"/><Relationship Id="rId5" Type="http://schemas.openxmlformats.org/officeDocument/2006/relationships/image" Target="../media/image102.png"/><Relationship Id="rId10" Type="http://schemas.microsoft.com/office/2007/relationships/diagramDrawing" Target="../diagrams/drawing2.xml"/><Relationship Id="rId4" Type="http://schemas.openxmlformats.org/officeDocument/2006/relationships/image" Target="../media/image101.png"/><Relationship Id="rId9" Type="http://schemas.openxmlformats.org/officeDocument/2006/relationships/diagramColors" Target="../diagrams/colors2.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3.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5.jpg"/><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6.png"/><Relationship Id="rId1" Type="http://schemas.openxmlformats.org/officeDocument/2006/relationships/slideLayout" Target="../slideLayouts/slideLayout1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3.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hyperlink" Target="mailto:Heidi.lester@montana.edu" TargetMode="External"/><Relationship Id="rId1" Type="http://schemas.openxmlformats.org/officeDocument/2006/relationships/slideLayout" Target="../slideLayouts/slideLayout135.xml"/><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10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10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hyperlink" Target="https://www.gksnetwork.org/resources/grandfamilies-kinship-families-strengths-challeng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05.xml"/></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3" Type="http://schemas.openxmlformats.org/officeDocument/2006/relationships/hyperlink" Target="http://www.childrenshomenetwork.org/" TargetMode="External"/><Relationship Id="rId2" Type="http://schemas.openxmlformats.org/officeDocument/2006/relationships/image" Target="../media/image119.jpeg"/><Relationship Id="rId1" Type="http://schemas.openxmlformats.org/officeDocument/2006/relationships/slideLayout" Target="../slideLayouts/slideLayout111.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11.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11.xml"/><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1016/j.childyouth.2023.107076" TargetMode="External"/><Relationship Id="rId2" Type="http://schemas.openxmlformats.org/officeDocument/2006/relationships/notesSlide" Target="../notesSlides/notesSlide35.xml"/><Relationship Id="rId1" Type="http://schemas.openxmlformats.org/officeDocument/2006/relationships/slideLayout" Target="../slideLayouts/slideLayout112.xml"/><Relationship Id="rId4" Type="http://schemas.openxmlformats.org/officeDocument/2006/relationships/hyperlink" Target="https://doi.org/10.1080/10911359.2023.2187914"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hyperlink" Target="mailto:lcooper@childrenshomenetwork.org" TargetMode="External"/><Relationship Id="rId2" Type="http://schemas.openxmlformats.org/officeDocument/2006/relationships/notesSlide" Target="../notesSlides/notesSlide37.xml"/><Relationship Id="rId1" Type="http://schemas.openxmlformats.org/officeDocument/2006/relationships/slideLayout" Target="../slideLayouts/slideLayout112.xml"/><Relationship Id="rId4" Type="http://schemas.openxmlformats.org/officeDocument/2006/relationships/hyperlink" Target="http://www.childrenshomenetwork.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19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1.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19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7.xml"/></Relationships>
</file>

<file path=ppt/slides/_rels/slide79.xml.rels><?xml version="1.0" encoding="UTF-8" standalone="yes"?>
<Relationships xmlns="http://schemas.openxmlformats.org/package/2006/relationships"><Relationship Id="rId3" Type="http://schemas.openxmlformats.org/officeDocument/2006/relationships/hyperlink" Target="http://www.charlestonhalos.org/" TargetMode="External"/><Relationship Id="rId2" Type="http://schemas.openxmlformats.org/officeDocument/2006/relationships/notesSlide" Target="../notesSlides/notesSlide53.xml"/><Relationship Id="rId1" Type="http://schemas.openxmlformats.org/officeDocument/2006/relationships/slideLayout" Target="../slideLayouts/slideLayout207.xml"/><Relationship Id="rId4" Type="http://schemas.openxmlformats.org/officeDocument/2006/relationships/hyperlink" Target="http://www.kinshipsc.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7.xml"/></Relationships>
</file>

<file path=ppt/slides/_rels/slide81.xml.rels><?xml version="1.0" encoding="UTF-8" standalone="yes"?>
<Relationships xmlns="http://schemas.openxmlformats.org/package/2006/relationships"><Relationship Id="rId8" Type="http://schemas.openxmlformats.org/officeDocument/2006/relationships/hyperlink" Target="http://www.childrensdefense.org/" TargetMode="External"/><Relationship Id="rId3" Type="http://schemas.openxmlformats.org/officeDocument/2006/relationships/hyperlink" Target="http://www.gu.org/" TargetMode="External"/><Relationship Id="rId7" Type="http://schemas.openxmlformats.org/officeDocument/2006/relationships/hyperlink" Target="http://www.childtrends.org/" TargetMode="External"/><Relationship Id="rId2" Type="http://schemas.openxmlformats.org/officeDocument/2006/relationships/notesSlide" Target="../notesSlides/notesSlide55.xml"/><Relationship Id="rId1" Type="http://schemas.openxmlformats.org/officeDocument/2006/relationships/slideLayout" Target="../slideLayouts/slideLayout207.xml"/><Relationship Id="rId6" Type="http://schemas.openxmlformats.org/officeDocument/2006/relationships/hyperlink" Target="http://www.aecf.org/" TargetMode="External"/><Relationship Id="rId5" Type="http://schemas.openxmlformats.org/officeDocument/2006/relationships/hyperlink" Target="http://www.cwla.org/" TargetMode="External"/><Relationship Id="rId4" Type="http://schemas.openxmlformats.org/officeDocument/2006/relationships/hyperlink" Target="http://www.brookdalefoundation.or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56.xml"/><Relationship Id="rId1" Type="http://schemas.openxmlformats.org/officeDocument/2006/relationships/slideLayout" Target="../slideLayouts/slideLayout209.xml"/><Relationship Id="rId5" Type="http://schemas.openxmlformats.org/officeDocument/2006/relationships/image" Target="../media/image133.jpg"/><Relationship Id="rId4" Type="http://schemas.openxmlformats.org/officeDocument/2006/relationships/image" Target="../media/image132.jpg"/></Relationships>
</file>

<file path=ppt/slides/_rels/slide83.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2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0.xml"/></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0.xml"/></Relationships>
</file>

<file path=ppt/slides/_rels/slide86.xml.rels><?xml version="1.0" encoding="UTF-8" standalone="yes"?>
<Relationships xmlns="http://schemas.openxmlformats.org/package/2006/relationships"><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220.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220.xml"/><Relationship Id="rId5" Type="http://schemas.openxmlformats.org/officeDocument/2006/relationships/image" Target="../media/image135.svg"/><Relationship Id="rId4" Type="http://schemas.openxmlformats.org/officeDocument/2006/relationships/image" Target="../media/image13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8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58.xml"/><Relationship Id="rId1" Type="http://schemas.openxmlformats.org/officeDocument/2006/relationships/slideLayout" Target="../slideLayouts/slideLayout220.xml"/><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svg"/><Relationship Id="rId2" Type="http://schemas.openxmlformats.org/officeDocument/2006/relationships/notesSlide" Target="../notesSlides/notesSlide59.xml"/><Relationship Id="rId1" Type="http://schemas.openxmlformats.org/officeDocument/2006/relationships/slideLayout" Target="../slideLayouts/slideLayout220.xml"/><Relationship Id="rId6" Type="http://schemas.openxmlformats.org/officeDocument/2006/relationships/image" Target="../media/image148.sv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 Id="rId14" Type="http://schemas.openxmlformats.org/officeDocument/2006/relationships/image" Target="../media/image156.sv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5060AA-3599-4018-E1D1-10FD941FE126}"/>
              </a:ext>
            </a:extLst>
          </p:cNvPr>
          <p:cNvSpPr>
            <a:spLocks noGrp="1"/>
          </p:cNvSpPr>
          <p:nvPr>
            <p:ph type="subTitle" idx="4294967295"/>
          </p:nvPr>
        </p:nvSpPr>
        <p:spPr>
          <a:xfrm>
            <a:off x="339046" y="1946954"/>
            <a:ext cx="11691991" cy="2047125"/>
          </a:xfrm>
          <a:prstGeom prst="rect">
            <a:avLst/>
          </a:prstGeom>
        </p:spPr>
        <p: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4000" b="1" dirty="0">
                <a:effectLst/>
                <a:latin typeface="Calibri" panose="020F0502020204030204" pitchFamily="34" charset="0"/>
                <a:ea typeface="Calibri" panose="020F0502020204030204" pitchFamily="34" charset="0"/>
                <a:cs typeface="Arial" panose="020B0604020202020204" pitchFamily="34" charset="0"/>
              </a:rPr>
              <a:t>Grandfamilies Pre-Conference</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marL="0" marR="0" indent="0" algn="ctr">
              <a:spcBef>
                <a:spcPts val="0"/>
              </a:spcBef>
              <a:spcAft>
                <a:spcPts val="0"/>
              </a:spcAft>
              <a:buNone/>
            </a:pPr>
            <a:r>
              <a:rPr lang="en-US" sz="4400" b="1" dirty="0">
                <a:effectLst/>
                <a:latin typeface="Calibri" panose="020F0502020204030204" pitchFamily="34" charset="0"/>
                <a:ea typeface="Calibri" panose="020F0502020204030204" pitchFamily="34" charset="0"/>
                <a:cs typeface="Arial" panose="020B0604020202020204" pitchFamily="34" charset="0"/>
              </a:rPr>
              <a:t>GRAND Strategies to Embrace the Unique Service Needs of Kinship Families</a:t>
            </a: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ubtitle 2">
            <a:extLst>
              <a:ext uri="{FF2B5EF4-FFF2-40B4-BE49-F238E27FC236}">
                <a16:creationId xmlns:a16="http://schemas.microsoft.com/office/drawing/2014/main" id="{7C167245-7EEB-356C-B16B-95000E4653D4}"/>
              </a:ext>
            </a:extLst>
          </p:cNvPr>
          <p:cNvSpPr txBox="1">
            <a:spLocks/>
          </p:cNvSpPr>
          <p:nvPr/>
        </p:nvSpPr>
        <p:spPr>
          <a:xfrm>
            <a:off x="729465" y="4185937"/>
            <a:ext cx="10911154" cy="1625885"/>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rgbClr val="2F082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2F082B"/>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4117B74-0D66-C87D-54CD-EB8A8FA640E7}"/>
              </a:ext>
            </a:extLst>
          </p:cNvPr>
          <p:cNvSpPr txBox="1"/>
          <p:nvPr/>
        </p:nvSpPr>
        <p:spPr>
          <a:xfrm>
            <a:off x="425539" y="4798271"/>
            <a:ext cx="11321701" cy="1384995"/>
          </a:xfrm>
          <a:prstGeom prst="rect">
            <a:avLst/>
          </a:prstGeom>
          <a:noFill/>
        </p:spPr>
        <p:txBody>
          <a:bodyPr wrap="square">
            <a:spAutoFit/>
          </a:bodyPr>
          <a:lstStyle/>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cs typeface="Arial" panose="020B0604020202020204" pitchFamily="34" charset="0"/>
              </a:rPr>
              <a:t>Generations United 22</a:t>
            </a:r>
            <a:r>
              <a:rPr lang="en-US" sz="2800" b="1" baseline="30000" dirty="0">
                <a:effectLst/>
                <a:latin typeface="Calibri" panose="020F0502020204030204" pitchFamily="34" charset="0"/>
                <a:ea typeface="Calibri" panose="020F0502020204030204" pitchFamily="34" charset="0"/>
                <a:cs typeface="Arial" panose="020B0604020202020204" pitchFamily="34" charset="0"/>
              </a:rPr>
              <a:t>nd</a:t>
            </a:r>
            <a:r>
              <a:rPr lang="en-US" sz="2800" b="1" dirty="0">
                <a:effectLst/>
                <a:latin typeface="Calibri" panose="020F0502020204030204" pitchFamily="34" charset="0"/>
                <a:ea typeface="Calibri" panose="020F0502020204030204" pitchFamily="34" charset="0"/>
                <a:cs typeface="Arial" panose="020B0604020202020204" pitchFamily="34" charset="0"/>
              </a:rPr>
              <a:t> Global Intergenerational Conference</a:t>
            </a: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cs typeface="Arial" panose="020B0604020202020204" pitchFamily="34" charset="0"/>
              </a:rPr>
              <a:t>Wednesday, July 26</a:t>
            </a:r>
            <a:r>
              <a:rPr lang="en-US" sz="2800" b="1" baseline="30000" dirty="0">
                <a:effectLst/>
                <a:latin typeface="Calibri" panose="020F0502020204030204" pitchFamily="34" charset="0"/>
                <a:ea typeface="Calibri" panose="020F0502020204030204" pitchFamily="34" charset="0"/>
                <a:cs typeface="Arial" panose="020B0604020202020204" pitchFamily="34" charset="0"/>
              </a:rPr>
              <a:t>th</a:t>
            </a:r>
            <a:r>
              <a:rPr lang="en-US" sz="2800" b="1" dirty="0">
                <a:effectLst/>
                <a:latin typeface="Calibri" panose="020F0502020204030204" pitchFamily="34" charset="0"/>
                <a:ea typeface="Calibri" panose="020F0502020204030204" pitchFamily="34" charset="0"/>
                <a:cs typeface="Arial" panose="020B0604020202020204" pitchFamily="34" charset="0"/>
              </a:rPr>
              <a:t> </a:t>
            </a:r>
          </a:p>
          <a:p>
            <a:pPr marL="0" marR="0" algn="ctr">
              <a:spcBef>
                <a:spcPts val="0"/>
              </a:spcBef>
              <a:spcAft>
                <a:spcPts val="0"/>
              </a:spcAft>
            </a:pPr>
            <a:r>
              <a:rPr lang="en-US" sz="2800" b="1" dirty="0">
                <a:effectLst/>
                <a:latin typeface="Calibri" panose="020F0502020204030204" pitchFamily="34" charset="0"/>
                <a:ea typeface="Calibri" panose="020F0502020204030204" pitchFamily="34" charset="0"/>
                <a:cs typeface="Arial" panose="020B0604020202020204" pitchFamily="34" charset="0"/>
              </a:rPr>
              <a:t>1 to 4 PM</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923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5E9034-C838-3E38-1307-0001CE3F636C}"/>
              </a:ext>
            </a:extLst>
          </p:cNvPr>
          <p:cNvSpPr>
            <a:spLocks noGrp="1"/>
          </p:cNvSpPr>
          <p:nvPr>
            <p:ph type="sldNum" sz="quarter" idx="15"/>
          </p:nvPr>
        </p:nvSpPr>
        <p:spPr>
          <a:xfrm>
            <a:off x="798513" y="6269037"/>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647AD5-9793-4E04-9223-7507DFBF4F81}"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712CF2E5-50D5-0702-6912-4482844D3D1A}"/>
              </a:ext>
            </a:extLst>
          </p:cNvPr>
          <p:cNvPicPr>
            <a:picLocks noChangeAspect="1"/>
          </p:cNvPicPr>
          <p:nvPr/>
        </p:nvPicPr>
        <p:blipFill>
          <a:blip r:embed="rId2"/>
          <a:stretch>
            <a:fillRect/>
          </a:stretch>
        </p:blipFill>
        <p:spPr>
          <a:xfrm>
            <a:off x="119743" y="93210"/>
            <a:ext cx="11952514" cy="5860502"/>
          </a:xfrm>
          <a:prstGeom prst="rect">
            <a:avLst/>
          </a:prstGeom>
        </p:spPr>
      </p:pic>
      <p:sp>
        <p:nvSpPr>
          <p:cNvPr id="2" name="TextBox 1">
            <a:extLst>
              <a:ext uri="{FF2B5EF4-FFF2-40B4-BE49-F238E27FC236}">
                <a16:creationId xmlns:a16="http://schemas.microsoft.com/office/drawing/2014/main" id="{321E4C80-126E-E9F1-A74D-88A16F7B1D5E}"/>
              </a:ext>
            </a:extLst>
          </p:cNvPr>
          <p:cNvSpPr txBox="1"/>
          <p:nvPr/>
        </p:nvSpPr>
        <p:spPr>
          <a:xfrm>
            <a:off x="7268547" y="6335486"/>
            <a:ext cx="412494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3"/>
              </a:rPr>
              <a:t>www.GKSNetwork.org</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64621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81173-D16B-41C3-B083-53FF52F4CA88}"/>
              </a:ext>
            </a:extLst>
          </p:cNvPr>
          <p:cNvSpPr>
            <a:spLocks noGrp="1"/>
          </p:cNvSpPr>
          <p:nvPr>
            <p:ph type="title"/>
          </p:nvPr>
        </p:nvSpPr>
        <p:spPr>
          <a:xfrm>
            <a:off x="596348" y="365125"/>
            <a:ext cx="4737652" cy="1499769"/>
          </a:xfrm>
        </p:spPr>
        <p:txBody>
          <a:bodyPr>
            <a:normAutofit fontScale="90000"/>
          </a:bodyPr>
          <a:lstStyle/>
          <a:p>
            <a:r>
              <a:rPr lang="en-US"/>
              <a:t>Stay Connected &amp; Access Support</a:t>
            </a:r>
          </a:p>
        </p:txBody>
      </p:sp>
      <p:sp>
        <p:nvSpPr>
          <p:cNvPr id="4" name="Text Placeholder 3">
            <a:extLst>
              <a:ext uri="{FF2B5EF4-FFF2-40B4-BE49-F238E27FC236}">
                <a16:creationId xmlns:a16="http://schemas.microsoft.com/office/drawing/2014/main" id="{83B927BD-4FF7-410C-839A-44AF460C5BF0}"/>
              </a:ext>
            </a:extLst>
          </p:cNvPr>
          <p:cNvSpPr>
            <a:spLocks noGrp="1"/>
          </p:cNvSpPr>
          <p:nvPr>
            <p:ph type="body" sz="quarter" idx="15"/>
          </p:nvPr>
        </p:nvSpPr>
        <p:spPr>
          <a:xfrm>
            <a:off x="510216" y="1679689"/>
            <a:ext cx="5400924" cy="1168608"/>
          </a:xfrm>
        </p:spPr>
        <p:txBody>
          <a:bodyPr>
            <a:normAutofit lnSpcReduction="10000"/>
          </a:bodyPr>
          <a:lstStyle/>
          <a:p>
            <a:pPr>
              <a:lnSpc>
                <a:spcPct val="100000"/>
              </a:lnSpc>
              <a:spcBef>
                <a:spcPts val="0"/>
              </a:spcBef>
            </a:pPr>
            <a:r>
              <a:rPr lang="en-US">
                <a:hlinkClick r:id="rId2"/>
              </a:rPr>
              <a:t>Sign up </a:t>
            </a:r>
            <a:r>
              <a:rPr lang="en-US"/>
              <a:t>for our monthly newsletter,</a:t>
            </a:r>
          </a:p>
          <a:p>
            <a:pPr>
              <a:lnSpc>
                <a:spcPct val="100000"/>
              </a:lnSpc>
              <a:spcBef>
                <a:spcPts val="0"/>
              </a:spcBef>
            </a:pPr>
            <a:r>
              <a:rPr lang="en-US"/>
              <a:t>which will provide you with updates on new Network resources. </a:t>
            </a:r>
          </a:p>
        </p:txBody>
      </p:sp>
      <p:pic>
        <p:nvPicPr>
          <p:cNvPr id="19" name="Picture Placeholder 18" descr="A little girl leans over her grandmother's shoulders and her grandmother holds her hands and arms. Both smile for the camera.">
            <a:extLst>
              <a:ext uri="{FF2B5EF4-FFF2-40B4-BE49-F238E27FC236}">
                <a16:creationId xmlns:a16="http://schemas.microsoft.com/office/drawing/2014/main" id="{10E43365-7F9C-47FE-A65B-2132B9C81BA3}"/>
              </a:ext>
            </a:extLst>
          </p:cNvPr>
          <p:cNvPicPr>
            <a:picLocks noGrp="1" noChangeAspect="1"/>
          </p:cNvPicPr>
          <p:nvPr>
            <p:ph type="pic" sz="quarter" idx="17"/>
          </p:nvPr>
        </p:nvPicPr>
        <p:blipFill>
          <a:blip r:embed="rId3"/>
          <a:srcRect t="13994" b="13994"/>
          <a:stretch>
            <a:fillRect/>
          </a:stretch>
        </p:blipFill>
        <p:spPr/>
      </p:pic>
      <p:sp>
        <p:nvSpPr>
          <p:cNvPr id="6" name="Slide Number Placeholder 5">
            <a:extLst>
              <a:ext uri="{FF2B5EF4-FFF2-40B4-BE49-F238E27FC236}">
                <a16:creationId xmlns:a16="http://schemas.microsoft.com/office/drawing/2014/main" id="{E613C2C7-5C18-4459-90A8-349A62E08DA6}"/>
              </a:ext>
            </a:extLst>
          </p:cNvPr>
          <p:cNvSpPr>
            <a:spLocks noGrp="1"/>
          </p:cNvSpPr>
          <p:nvPr>
            <p:ph type="sldNum" sz="quarter" idx="18"/>
          </p:nvPr>
        </p:nvSpPr>
        <p:spPr>
          <a:xfrm>
            <a:off x="798513" y="6269037"/>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7CE97E-A9E0-4A18-AD32-90292B977D3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Content Placeholder 16" descr="QR code">
            <a:extLst>
              <a:ext uri="{FF2B5EF4-FFF2-40B4-BE49-F238E27FC236}">
                <a16:creationId xmlns:a16="http://schemas.microsoft.com/office/drawing/2014/main" id="{E109E4AA-B653-4192-9B92-7C4B32F1CE04}"/>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687179" y="2848297"/>
            <a:ext cx="2730889" cy="2730889"/>
          </a:xfrm>
        </p:spPr>
      </p:pic>
    </p:spTree>
    <p:extLst>
      <p:ext uri="{BB962C8B-B14F-4D97-AF65-F5344CB8AC3E}">
        <p14:creationId xmlns:p14="http://schemas.microsoft.com/office/powerpoint/2010/main" val="3604801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E9F6E09-3B45-0472-4042-85820DE6DC20}"/>
              </a:ext>
            </a:extLst>
          </p:cNvPr>
          <p:cNvSpPr txBox="1">
            <a:spLocks/>
          </p:cNvSpPr>
          <p:nvPr/>
        </p:nvSpPr>
        <p:spPr>
          <a:xfrm>
            <a:off x="798513" y="6269037"/>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7CE97E-A9E0-4A18-AD32-90292B977D3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333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grpSp>
        <p:nvGrpSpPr>
          <p:cNvPr id="2" name="Group 2"/>
          <p:cNvGrpSpPr/>
          <p:nvPr/>
        </p:nvGrpSpPr>
        <p:grpSpPr>
          <a:xfrm>
            <a:off x="3074147" y="1923069"/>
            <a:ext cx="9117853" cy="1844867"/>
            <a:chOff x="0" y="0"/>
            <a:chExt cx="3966835" cy="663350"/>
          </a:xfrm>
        </p:grpSpPr>
        <p:sp>
          <p:nvSpPr>
            <p:cNvPr id="3" name="Freeform 3"/>
            <p:cNvSpPr/>
            <p:nvPr/>
          </p:nvSpPr>
          <p:spPr>
            <a:xfrm>
              <a:off x="0" y="0"/>
              <a:ext cx="3966835" cy="663350"/>
            </a:xfrm>
            <a:custGeom>
              <a:avLst/>
              <a:gdLst/>
              <a:ahLst/>
              <a:cxnLst/>
              <a:rect l="l" t="t" r="r" b="b"/>
              <a:pathLst>
                <a:path w="3966835" h="663350">
                  <a:moveTo>
                    <a:pt x="0" y="0"/>
                  </a:moveTo>
                  <a:lnTo>
                    <a:pt x="3966835" y="0"/>
                  </a:lnTo>
                  <a:lnTo>
                    <a:pt x="3966835" y="663350"/>
                  </a:lnTo>
                  <a:lnTo>
                    <a:pt x="0" y="663350"/>
                  </a:lnTo>
                  <a:close/>
                </a:path>
              </a:pathLst>
            </a:custGeom>
            <a:solidFill>
              <a:srgbClr val="96B2D1"/>
            </a:solidFill>
          </p:spPr>
        </p:sp>
        <p:sp>
          <p:nvSpPr>
            <p:cNvPr id="4" name="TextBox 4"/>
            <p:cNvSpPr txBox="1"/>
            <p:nvPr/>
          </p:nvSpPr>
          <p:spPr>
            <a:xfrm>
              <a:off x="0" y="-47625"/>
              <a:ext cx="812800" cy="860425"/>
            </a:xfrm>
            <a:prstGeom prst="rect">
              <a:avLst/>
            </a:prstGeom>
          </p:spPr>
          <p:txBody>
            <a:bodyPr lIns="33867" tIns="33867" rIns="33867" bIns="33867" rtlCol="0" anchor="ctr"/>
            <a:lstStyle/>
            <a:p>
              <a:pPr algn="ctr" defTabSz="609630">
                <a:lnSpc>
                  <a:spcPts val="2447"/>
                </a:lnSpc>
              </a:pPr>
              <a:endParaRPr sz="1200">
                <a:solidFill>
                  <a:prstClr val="black"/>
                </a:solidFill>
                <a:latin typeface="Calibri" panose="020F0502020204030204"/>
              </a:endParaRPr>
            </a:p>
          </p:txBody>
        </p:sp>
      </p:grpSp>
      <p:grpSp>
        <p:nvGrpSpPr>
          <p:cNvPr id="5" name="Group 5"/>
          <p:cNvGrpSpPr/>
          <p:nvPr/>
        </p:nvGrpSpPr>
        <p:grpSpPr>
          <a:xfrm rot="-1781911">
            <a:off x="-1229397" y="-1366058"/>
            <a:ext cx="7088400" cy="6922808"/>
            <a:chOff x="0" y="0"/>
            <a:chExt cx="842391" cy="822712"/>
          </a:xfrm>
        </p:grpSpPr>
        <p:sp>
          <p:nvSpPr>
            <p:cNvPr id="6" name="Freeform 6"/>
            <p:cNvSpPr/>
            <p:nvPr/>
          </p:nvSpPr>
          <p:spPr>
            <a:xfrm>
              <a:off x="11675" y="0"/>
              <a:ext cx="819041" cy="822712"/>
            </a:xfrm>
            <a:custGeom>
              <a:avLst/>
              <a:gdLst/>
              <a:ahLst/>
              <a:cxnLst/>
              <a:rect l="l" t="t" r="r" b="b"/>
              <a:pathLst>
                <a:path w="819041" h="822712">
                  <a:moveTo>
                    <a:pt x="409520" y="0"/>
                  </a:moveTo>
                  <a:lnTo>
                    <a:pt x="409520" y="0"/>
                  </a:lnTo>
                  <a:cubicBezTo>
                    <a:pt x="635988" y="1013"/>
                    <a:pt x="819041" y="184886"/>
                    <a:pt x="819041" y="411356"/>
                  </a:cubicBezTo>
                  <a:cubicBezTo>
                    <a:pt x="819041" y="637826"/>
                    <a:pt x="635988" y="821699"/>
                    <a:pt x="409520" y="822712"/>
                  </a:cubicBezTo>
                  <a:cubicBezTo>
                    <a:pt x="183053" y="821699"/>
                    <a:pt x="0" y="637826"/>
                    <a:pt x="0" y="411356"/>
                  </a:cubicBezTo>
                  <a:cubicBezTo>
                    <a:pt x="0" y="184886"/>
                    <a:pt x="183053" y="1013"/>
                    <a:pt x="409520" y="0"/>
                  </a:cubicBezTo>
                  <a:close/>
                </a:path>
              </a:pathLst>
            </a:custGeom>
            <a:solidFill>
              <a:srgbClr val="2F4F79"/>
            </a:solidFill>
          </p:spPr>
        </p:sp>
        <p:sp>
          <p:nvSpPr>
            <p:cNvPr id="7" name="TextBox 7"/>
            <p:cNvSpPr txBox="1"/>
            <p:nvPr/>
          </p:nvSpPr>
          <p:spPr>
            <a:xfrm>
              <a:off x="76200" y="28575"/>
              <a:ext cx="660400" cy="708025"/>
            </a:xfrm>
            <a:prstGeom prst="rect">
              <a:avLst/>
            </a:prstGeom>
          </p:spPr>
          <p:txBody>
            <a:bodyPr lIns="33867" tIns="33867" rIns="33867" bIns="33867" rtlCol="0" anchor="ctr"/>
            <a:lstStyle/>
            <a:p>
              <a:pPr algn="ctr" defTabSz="609630">
                <a:lnSpc>
                  <a:spcPts val="2447"/>
                </a:lnSpc>
              </a:pPr>
              <a:endParaRPr sz="1200">
                <a:solidFill>
                  <a:prstClr val="black"/>
                </a:solidFill>
                <a:latin typeface="Calibri" panose="020F0502020204030204"/>
              </a:endParaRPr>
            </a:p>
          </p:txBody>
        </p:sp>
      </p:grpSp>
      <p:grpSp>
        <p:nvGrpSpPr>
          <p:cNvPr id="8" name="Group 8"/>
          <p:cNvGrpSpPr>
            <a:grpSpLocks noChangeAspect="1"/>
          </p:cNvGrpSpPr>
          <p:nvPr/>
        </p:nvGrpSpPr>
        <p:grpSpPr>
          <a:xfrm rot="-89394">
            <a:off x="-1128286" y="-1633671"/>
            <a:ext cx="6813916" cy="6813887"/>
            <a:chOff x="0" y="0"/>
            <a:chExt cx="6350000" cy="6349974"/>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7856" r="-59619" b="-24984"/>
              </a:stretch>
            </a:blipFill>
          </p:spPr>
        </p:sp>
      </p:grpSp>
      <p:sp>
        <p:nvSpPr>
          <p:cNvPr id="10" name="Title 2">
            <a:extLst>
              <a:ext uri="{FF2B5EF4-FFF2-40B4-BE49-F238E27FC236}">
                <a16:creationId xmlns:a16="http://schemas.microsoft.com/office/drawing/2014/main" id="{5827DF68-DB6C-56EB-9DF7-6DEE47F8018E}"/>
              </a:ext>
            </a:extLst>
          </p:cNvPr>
          <p:cNvSpPr txBox="1">
            <a:spLocks/>
          </p:cNvSpPr>
          <p:nvPr/>
        </p:nvSpPr>
        <p:spPr>
          <a:xfrm>
            <a:off x="5876282" y="2346276"/>
            <a:ext cx="9100127" cy="1281642"/>
          </a:xfrm>
          <a:prstGeom prst="rect">
            <a:avLst/>
          </a:prstGeom>
        </p:spPr>
        <p:txBody>
          <a:bodyPr/>
          <a:lstStyle>
            <a:lvl1pPr algn="l" defTabSz="914400" rtl="0" eaLnBrk="1" latinLnBrk="0" hangingPunct="1">
              <a:lnSpc>
                <a:spcPct val="90000"/>
              </a:lnSpc>
              <a:spcBef>
                <a:spcPct val="0"/>
              </a:spcBef>
              <a:buNone/>
              <a:defRPr sz="7000" kern="1200">
                <a:solidFill>
                  <a:schemeClr val="tx1"/>
                </a:solidFill>
                <a:latin typeface="Poppins ExtraBold" panose="00000900000000000000" pitchFamily="2" charset="0"/>
                <a:ea typeface="+mj-ea"/>
                <a:cs typeface="Poppins ExtraBold" panose="00000900000000000000" pitchFamily="2" charset="0"/>
              </a:defRPr>
            </a:lvl1pPr>
          </a:lstStyle>
          <a:p>
            <a:pPr defTabSz="609630"/>
            <a:r>
              <a:rPr lang="en-US" sz="4667" dirty="0">
                <a:solidFill>
                  <a:srgbClr val="4472C4">
                    <a:lumMod val="50000"/>
                  </a:srgbClr>
                </a:solidFill>
              </a:rPr>
              <a:t>National Center </a:t>
            </a:r>
          </a:p>
          <a:p>
            <a:pPr defTabSz="609630"/>
            <a:r>
              <a:rPr lang="en-US" sz="4667" dirty="0">
                <a:solidFill>
                  <a:srgbClr val="4472C4">
                    <a:lumMod val="50000"/>
                  </a:srgbClr>
                </a:solidFill>
              </a:rPr>
              <a:t>on </a:t>
            </a:r>
            <a:r>
              <a:rPr lang="en-US" sz="4667" dirty="0" err="1">
                <a:solidFill>
                  <a:srgbClr val="4472C4">
                    <a:lumMod val="50000"/>
                  </a:srgbClr>
                </a:solidFill>
              </a:rPr>
              <a:t>Grandfamilies</a:t>
            </a:r>
            <a:endParaRPr lang="en-US" sz="4667" dirty="0">
              <a:solidFill>
                <a:srgbClr val="4472C4">
                  <a:lumMod val="50000"/>
                </a:srgbClr>
              </a:solidFill>
            </a:endParaRPr>
          </a:p>
        </p:txBody>
      </p:sp>
    </p:spTree>
    <p:extLst>
      <p:ext uri="{BB962C8B-B14F-4D97-AF65-F5344CB8AC3E}">
        <p14:creationId xmlns:p14="http://schemas.microsoft.com/office/powerpoint/2010/main" val="387326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D0A351-A97B-7027-129C-BA826C2964D8}"/>
              </a:ext>
            </a:extLst>
          </p:cNvPr>
          <p:cNvSpPr>
            <a:spLocks noGrp="1"/>
          </p:cNvSpPr>
          <p:nvPr>
            <p:ph type="title"/>
          </p:nvPr>
        </p:nvSpPr>
        <p:spPr>
          <a:xfrm>
            <a:off x="343390" y="340442"/>
            <a:ext cx="10177379" cy="1281642"/>
          </a:xfrm>
        </p:spPr>
        <p:txBody>
          <a:bodyPr>
            <a:normAutofit/>
          </a:bodyPr>
          <a:lstStyle/>
          <a:p>
            <a:r>
              <a:rPr lang="en-US" sz="3534" dirty="0"/>
              <a:t>National Center on </a:t>
            </a:r>
            <a:r>
              <a:rPr lang="en-US" sz="3534" dirty="0" err="1"/>
              <a:t>Grandfamilies</a:t>
            </a:r>
            <a:r>
              <a:rPr lang="en-US" sz="3534" dirty="0"/>
              <a:t> Staff </a:t>
            </a:r>
          </a:p>
        </p:txBody>
      </p:sp>
      <p:sp>
        <p:nvSpPr>
          <p:cNvPr id="11" name="TextBox 11">
            <a:extLst>
              <a:ext uri="{FF2B5EF4-FFF2-40B4-BE49-F238E27FC236}">
                <a16:creationId xmlns:a16="http://schemas.microsoft.com/office/drawing/2014/main" id="{BF9AE6A0-9CDD-BE19-6930-7D151CFAB1B8}"/>
              </a:ext>
            </a:extLst>
          </p:cNvPr>
          <p:cNvSpPr txBox="1"/>
          <p:nvPr/>
        </p:nvSpPr>
        <p:spPr>
          <a:xfrm>
            <a:off x="-390238" y="4580796"/>
            <a:ext cx="4343363" cy="9543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dirty="0">
                <a:solidFill>
                  <a:srgbClr val="4472C4">
                    <a:lumMod val="50000"/>
                  </a:srgbClr>
                </a:solidFill>
                <a:latin typeface="Poppins" panose="00000500000000000000" pitchFamily="2" charset="0"/>
                <a:cs typeface="Poppins" panose="00000500000000000000" pitchFamily="2" charset="0"/>
              </a:rPr>
              <a:t>Jaia Peterson Lent</a:t>
            </a:r>
          </a:p>
          <a:p>
            <a:pPr algn="ctr" defTabSz="609630"/>
            <a:r>
              <a:rPr lang="en-US" sz="1867" dirty="0">
                <a:solidFill>
                  <a:srgbClr val="4472C4">
                    <a:lumMod val="50000"/>
                  </a:srgbClr>
                </a:solidFill>
                <a:latin typeface="Poppins" panose="00000500000000000000" pitchFamily="2" charset="0"/>
                <a:cs typeface="Poppins" panose="00000500000000000000" pitchFamily="2" charset="0"/>
              </a:rPr>
              <a:t>Deputy </a:t>
            </a:r>
          </a:p>
          <a:p>
            <a:pPr algn="ctr" defTabSz="609630"/>
            <a:r>
              <a:rPr lang="en-US" sz="1867" dirty="0">
                <a:solidFill>
                  <a:srgbClr val="4472C4">
                    <a:lumMod val="50000"/>
                  </a:srgbClr>
                </a:solidFill>
                <a:latin typeface="Poppins" panose="00000500000000000000" pitchFamily="2" charset="0"/>
                <a:cs typeface="Poppins" panose="00000500000000000000" pitchFamily="2" charset="0"/>
              </a:rPr>
              <a:t>Executive Director</a:t>
            </a:r>
          </a:p>
        </p:txBody>
      </p:sp>
      <p:sp>
        <p:nvSpPr>
          <p:cNvPr id="12" name="TextBox 12">
            <a:extLst>
              <a:ext uri="{FF2B5EF4-FFF2-40B4-BE49-F238E27FC236}">
                <a16:creationId xmlns:a16="http://schemas.microsoft.com/office/drawing/2014/main" id="{90C8CEB1-5E93-422B-13BC-9EFC7206A001}"/>
              </a:ext>
            </a:extLst>
          </p:cNvPr>
          <p:cNvSpPr txBox="1"/>
          <p:nvPr/>
        </p:nvSpPr>
        <p:spPr>
          <a:xfrm>
            <a:off x="3015893" y="4539179"/>
            <a:ext cx="3353420" cy="12416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dirty="0">
                <a:solidFill>
                  <a:srgbClr val="4472C4">
                    <a:lumMod val="50000"/>
                  </a:srgbClr>
                </a:solidFill>
                <a:latin typeface="Poppins" panose="00000500000000000000" pitchFamily="2" charset="0"/>
                <a:cs typeface="Poppins" panose="00000500000000000000" pitchFamily="2" charset="0"/>
              </a:rPr>
              <a:t>Jamarl D. Clark</a:t>
            </a:r>
          </a:p>
          <a:p>
            <a:pPr algn="ctr" defTabSz="609630"/>
            <a:r>
              <a:rPr lang="en-US" sz="1867" dirty="0">
                <a:solidFill>
                  <a:srgbClr val="4472C4">
                    <a:lumMod val="50000"/>
                  </a:srgbClr>
                </a:solidFill>
                <a:latin typeface="Poppins" panose="00000500000000000000" pitchFamily="2" charset="0"/>
                <a:cs typeface="Poppins" panose="00000500000000000000" pitchFamily="2" charset="0"/>
              </a:rPr>
              <a:t>Assistant Director, National Center on </a:t>
            </a:r>
            <a:r>
              <a:rPr lang="en-US" sz="1867" dirty="0" err="1">
                <a:solidFill>
                  <a:srgbClr val="4472C4">
                    <a:lumMod val="50000"/>
                  </a:srgbClr>
                </a:solidFill>
                <a:latin typeface="Poppins" panose="00000500000000000000" pitchFamily="2" charset="0"/>
                <a:cs typeface="Poppins" panose="00000500000000000000" pitchFamily="2" charset="0"/>
              </a:rPr>
              <a:t>Grandfamilies</a:t>
            </a:r>
            <a:endParaRPr lang="en-US" sz="1867" dirty="0">
              <a:solidFill>
                <a:srgbClr val="4472C4">
                  <a:lumMod val="50000"/>
                </a:srgbClr>
              </a:solidFill>
              <a:latin typeface="Poppins" panose="00000500000000000000" pitchFamily="2" charset="0"/>
              <a:cs typeface="Poppins" panose="00000500000000000000" pitchFamily="2" charset="0"/>
            </a:endParaRPr>
          </a:p>
        </p:txBody>
      </p:sp>
      <p:sp>
        <p:nvSpPr>
          <p:cNvPr id="13" name="TextBox 13">
            <a:extLst>
              <a:ext uri="{FF2B5EF4-FFF2-40B4-BE49-F238E27FC236}">
                <a16:creationId xmlns:a16="http://schemas.microsoft.com/office/drawing/2014/main" id="{C02A1ADC-A0B5-5623-B627-B3085FCEA978}"/>
              </a:ext>
            </a:extLst>
          </p:cNvPr>
          <p:cNvSpPr txBox="1"/>
          <p:nvPr/>
        </p:nvSpPr>
        <p:spPr>
          <a:xfrm>
            <a:off x="5432080" y="4580795"/>
            <a:ext cx="4501669" cy="9543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a:solidFill>
                  <a:srgbClr val="4472C4">
                    <a:lumMod val="50000"/>
                  </a:srgbClr>
                </a:solidFill>
                <a:latin typeface="Poppins" panose="00000500000000000000" pitchFamily="2" charset="0"/>
                <a:cs typeface="Poppins" panose="00000500000000000000" pitchFamily="2" charset="0"/>
              </a:rPr>
              <a:t>Robyn Wind</a:t>
            </a:r>
          </a:p>
          <a:p>
            <a:pPr algn="ctr" defTabSz="609630"/>
            <a:r>
              <a:rPr lang="en-US" sz="1867">
                <a:solidFill>
                  <a:srgbClr val="4472C4">
                    <a:lumMod val="50000"/>
                  </a:srgbClr>
                </a:solidFill>
                <a:latin typeface="Poppins" panose="00000500000000000000" pitchFamily="2" charset="0"/>
                <a:cs typeface="Poppins" panose="00000500000000000000" pitchFamily="2" charset="0"/>
              </a:rPr>
              <a:t>GRAND Voices </a:t>
            </a:r>
          </a:p>
          <a:p>
            <a:pPr algn="ctr" defTabSz="609630"/>
            <a:r>
              <a:rPr lang="en-US" sz="1867">
                <a:solidFill>
                  <a:srgbClr val="4472C4">
                    <a:lumMod val="50000"/>
                  </a:srgbClr>
                </a:solidFill>
                <a:latin typeface="Poppins" panose="00000500000000000000" pitchFamily="2" charset="0"/>
                <a:cs typeface="Poppins" panose="00000500000000000000" pitchFamily="2" charset="0"/>
              </a:rPr>
              <a:t>Support Coordinator</a:t>
            </a:r>
          </a:p>
        </p:txBody>
      </p:sp>
      <p:sp>
        <p:nvSpPr>
          <p:cNvPr id="2" name="Title 2">
            <a:extLst>
              <a:ext uri="{FF2B5EF4-FFF2-40B4-BE49-F238E27FC236}">
                <a16:creationId xmlns:a16="http://schemas.microsoft.com/office/drawing/2014/main" id="{B390134A-8A05-58A3-B92D-9CF566798B1F}"/>
              </a:ext>
            </a:extLst>
          </p:cNvPr>
          <p:cNvSpPr txBox="1">
            <a:spLocks/>
          </p:cNvSpPr>
          <p:nvPr/>
        </p:nvSpPr>
        <p:spPr>
          <a:xfrm>
            <a:off x="838201" y="5410462"/>
            <a:ext cx="9100127" cy="1281642"/>
          </a:xfrm>
          <a:prstGeom prst="rect">
            <a:avLst/>
          </a:prstGeom>
        </p:spPr>
        <p:txBody>
          <a:bodyPr vert="horz" lIns="60960" tIns="30480" rIns="60960" bIns="30480" rtlCol="0" anchor="ctr">
            <a:normAutofit/>
          </a:bodyPr>
          <a:lstStyle>
            <a:lvl1pPr algn="l" defTabSz="914400" rtl="0" eaLnBrk="1" latinLnBrk="0" hangingPunct="1">
              <a:lnSpc>
                <a:spcPct val="90000"/>
              </a:lnSpc>
              <a:spcBef>
                <a:spcPct val="0"/>
              </a:spcBef>
              <a:buNone/>
              <a:defRPr sz="6000" kern="1200">
                <a:solidFill>
                  <a:schemeClr val="accent1">
                    <a:lumMod val="50000"/>
                  </a:schemeClr>
                </a:solidFill>
                <a:latin typeface="Poppins ExtraBold" panose="00000900000000000000" pitchFamily="2" charset="0"/>
                <a:ea typeface="+mj-ea"/>
                <a:cs typeface="Poppins ExtraBold" panose="00000900000000000000" pitchFamily="2" charset="0"/>
              </a:defRPr>
            </a:lvl1pPr>
          </a:lstStyle>
          <a:p>
            <a:pPr defTabSz="609630"/>
            <a:endParaRPr lang="en-US" sz="3200">
              <a:solidFill>
                <a:srgbClr val="4472C4">
                  <a:lumMod val="50000"/>
                </a:srgbClr>
              </a:solidFill>
              <a:latin typeface="Poppins" panose="00000500000000000000" pitchFamily="2" charset="0"/>
              <a:cs typeface="Poppins" panose="00000500000000000000" pitchFamily="2" charset="0"/>
            </a:endParaRPr>
          </a:p>
        </p:txBody>
      </p:sp>
      <p:pic>
        <p:nvPicPr>
          <p:cNvPr id="5" name="Picture 4" descr="A picture containing smiling&#10;&#10;Description automatically generated">
            <a:extLst>
              <a:ext uri="{FF2B5EF4-FFF2-40B4-BE49-F238E27FC236}">
                <a16:creationId xmlns:a16="http://schemas.microsoft.com/office/drawing/2014/main" id="{6B6A3148-E2E9-7052-6591-34821BC8D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81" y="2211180"/>
            <a:ext cx="2103440" cy="2629733"/>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CF5B034F-1E81-97DD-BC80-CEA66092A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251" y="2091321"/>
            <a:ext cx="2176261" cy="2720774"/>
          </a:xfrm>
          <a:prstGeom prst="rect">
            <a:avLst/>
          </a:prstGeom>
        </p:spPr>
      </p:pic>
      <p:pic>
        <p:nvPicPr>
          <p:cNvPr id="17" name="Picture 16" descr="A person wearing glasses&#10;&#10;Description automatically generated with medium confidence">
            <a:extLst>
              <a:ext uri="{FF2B5EF4-FFF2-40B4-BE49-F238E27FC236}">
                <a16:creationId xmlns:a16="http://schemas.microsoft.com/office/drawing/2014/main" id="{3D64F769-84E0-5987-E316-761F10924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4301" y="2156683"/>
            <a:ext cx="2123980" cy="2655412"/>
          </a:xfrm>
          <a:prstGeom prst="rect">
            <a:avLst/>
          </a:prstGeom>
        </p:spPr>
      </p:pic>
      <p:sp>
        <p:nvSpPr>
          <p:cNvPr id="19" name="TextBox 13">
            <a:extLst>
              <a:ext uri="{FF2B5EF4-FFF2-40B4-BE49-F238E27FC236}">
                <a16:creationId xmlns:a16="http://schemas.microsoft.com/office/drawing/2014/main" id="{5673EAD0-88F7-3FE8-6498-AFD26865D4D1}"/>
              </a:ext>
            </a:extLst>
          </p:cNvPr>
          <p:cNvSpPr txBox="1"/>
          <p:nvPr/>
        </p:nvSpPr>
        <p:spPr>
          <a:xfrm>
            <a:off x="8190030" y="4580795"/>
            <a:ext cx="4501669" cy="9543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630"/>
            <a:r>
              <a:rPr lang="en-US" sz="1867" b="1" dirty="0">
                <a:solidFill>
                  <a:srgbClr val="4472C4">
                    <a:lumMod val="50000"/>
                  </a:srgbClr>
                </a:solidFill>
                <a:latin typeface="Poppins" panose="00000500000000000000" pitchFamily="2" charset="0"/>
                <a:cs typeface="Poppins" panose="00000500000000000000" pitchFamily="2" charset="0"/>
              </a:rPr>
              <a:t>Karen Gillespie</a:t>
            </a:r>
          </a:p>
          <a:p>
            <a:pPr algn="ctr" defTabSz="609630"/>
            <a:r>
              <a:rPr lang="en-US" sz="1867" dirty="0" err="1">
                <a:solidFill>
                  <a:srgbClr val="4472C4">
                    <a:lumMod val="50000"/>
                  </a:srgbClr>
                </a:solidFill>
                <a:latin typeface="Poppins" panose="00000500000000000000" pitchFamily="2" charset="0"/>
                <a:cs typeface="Poppins" panose="00000500000000000000" pitchFamily="2" charset="0"/>
              </a:rPr>
              <a:t>Grandfamilies</a:t>
            </a:r>
            <a:r>
              <a:rPr lang="en-US" sz="1867" dirty="0">
                <a:solidFill>
                  <a:srgbClr val="4472C4">
                    <a:lumMod val="50000"/>
                  </a:srgbClr>
                </a:solidFill>
                <a:latin typeface="Poppins" panose="00000500000000000000" pitchFamily="2" charset="0"/>
                <a:cs typeface="Poppins" panose="00000500000000000000" pitchFamily="2" charset="0"/>
              </a:rPr>
              <a:t> </a:t>
            </a:r>
          </a:p>
          <a:p>
            <a:pPr algn="ctr" defTabSz="609630"/>
            <a:r>
              <a:rPr lang="en-US" sz="1867" dirty="0">
                <a:solidFill>
                  <a:srgbClr val="4472C4">
                    <a:lumMod val="50000"/>
                  </a:srgbClr>
                </a:solidFill>
                <a:latin typeface="Poppins" panose="00000500000000000000" pitchFamily="2" charset="0"/>
                <a:cs typeface="Poppins" panose="00000500000000000000" pitchFamily="2" charset="0"/>
              </a:rPr>
              <a:t>Project Coordinator</a:t>
            </a:r>
          </a:p>
        </p:txBody>
      </p:sp>
      <p:pic>
        <p:nvPicPr>
          <p:cNvPr id="21" name="Picture 20" descr="A person in a suit and tie&#10;&#10;Description automatically generated with medium confidence">
            <a:extLst>
              <a:ext uri="{FF2B5EF4-FFF2-40B4-BE49-F238E27FC236}">
                <a16:creationId xmlns:a16="http://schemas.microsoft.com/office/drawing/2014/main" id="{FAFC829E-0B71-CEFF-FA09-6E2EA79335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1363" y="2148461"/>
            <a:ext cx="2123980" cy="2655412"/>
          </a:xfrm>
          <a:prstGeom prst="rect">
            <a:avLst/>
          </a:prstGeom>
        </p:spPr>
      </p:pic>
    </p:spTree>
    <p:extLst>
      <p:ext uri="{BB962C8B-B14F-4D97-AF65-F5344CB8AC3E}">
        <p14:creationId xmlns:p14="http://schemas.microsoft.com/office/powerpoint/2010/main" val="322024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3F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D0A351-A97B-7027-129C-BA826C2964D8}"/>
              </a:ext>
            </a:extLst>
          </p:cNvPr>
          <p:cNvSpPr>
            <a:spLocks noGrp="1"/>
          </p:cNvSpPr>
          <p:nvPr>
            <p:ph type="title"/>
          </p:nvPr>
        </p:nvSpPr>
        <p:spPr>
          <a:xfrm>
            <a:off x="269652" y="176642"/>
            <a:ext cx="9100127" cy="1281642"/>
          </a:xfrm>
        </p:spPr>
        <p:txBody>
          <a:bodyPr/>
          <a:lstStyle/>
          <a:p>
            <a:r>
              <a:rPr lang="en-US" dirty="0"/>
              <a:t>National Center on </a:t>
            </a:r>
            <a:r>
              <a:rPr lang="en-US" dirty="0" err="1"/>
              <a:t>Grandfamilies</a:t>
            </a:r>
            <a:endParaRPr lang="en-US" dirty="0"/>
          </a:p>
        </p:txBody>
      </p:sp>
      <p:sp>
        <p:nvSpPr>
          <p:cNvPr id="5" name="Content Placeholder 4">
            <a:extLst>
              <a:ext uri="{FF2B5EF4-FFF2-40B4-BE49-F238E27FC236}">
                <a16:creationId xmlns:a16="http://schemas.microsoft.com/office/drawing/2014/main" id="{366D1103-EF87-21EA-F18E-BD0C9C2CBAB5}"/>
              </a:ext>
            </a:extLst>
          </p:cNvPr>
          <p:cNvSpPr>
            <a:spLocks noGrp="1"/>
          </p:cNvSpPr>
          <p:nvPr>
            <p:ph idx="1"/>
          </p:nvPr>
        </p:nvSpPr>
        <p:spPr>
          <a:xfrm>
            <a:off x="526868" y="1553541"/>
            <a:ext cx="5220789" cy="2111072"/>
          </a:xfrm>
        </p:spPr>
        <p:txBody>
          <a:bodyPr>
            <a:normAutofit lnSpcReduction="10000"/>
          </a:bodyPr>
          <a:lstStyle/>
          <a:p>
            <a:pPr marL="0" indent="0">
              <a:lnSpc>
                <a:spcPct val="100000"/>
              </a:lnSpc>
              <a:spcBef>
                <a:spcPts val="0"/>
              </a:spcBef>
              <a:spcAft>
                <a:spcPts val="600"/>
              </a:spcAft>
              <a:buNone/>
            </a:pPr>
            <a:r>
              <a:rPr lang="en-US" sz="3100" b="1" dirty="0">
                <a:latin typeface="Poppins" panose="00000500000000000000" pitchFamily="2" charset="0"/>
                <a:cs typeface="Poppins" panose="00000500000000000000" pitchFamily="2" charset="0"/>
              </a:rPr>
              <a:t>FOUNDED </a:t>
            </a:r>
            <a:r>
              <a:rPr lang="en-US" sz="3100" dirty="0">
                <a:latin typeface="Poppins" panose="00000500000000000000" pitchFamily="2" charset="0"/>
                <a:cs typeface="Poppins" panose="00000500000000000000" pitchFamily="2" charset="0"/>
              </a:rPr>
              <a:t>in 1999  </a:t>
            </a:r>
          </a:p>
          <a:p>
            <a:pPr marL="0" indent="0">
              <a:lnSpc>
                <a:spcPct val="100000"/>
              </a:lnSpc>
              <a:spcBef>
                <a:spcPts val="0"/>
              </a:spcBef>
              <a:spcAft>
                <a:spcPts val="600"/>
              </a:spcAft>
              <a:buNone/>
            </a:pPr>
            <a:r>
              <a:rPr lang="en-US" sz="3100" b="1" dirty="0">
                <a:latin typeface="Poppins" panose="00000500000000000000" pitchFamily="2" charset="0"/>
                <a:cs typeface="Poppins" panose="00000500000000000000" pitchFamily="2" charset="0"/>
              </a:rPr>
              <a:t>GUIDED</a:t>
            </a:r>
            <a:r>
              <a:rPr lang="en-US" sz="3100" dirty="0">
                <a:latin typeface="Poppins" panose="00000500000000000000" pitchFamily="2" charset="0"/>
                <a:cs typeface="Poppins" panose="00000500000000000000" pitchFamily="2" charset="0"/>
              </a:rPr>
              <a:t> by GRAND Voices </a:t>
            </a:r>
          </a:p>
          <a:p>
            <a:pPr marL="0" indent="0">
              <a:lnSpc>
                <a:spcPct val="100000"/>
              </a:lnSpc>
              <a:spcBef>
                <a:spcPts val="0"/>
              </a:spcBef>
              <a:spcAft>
                <a:spcPts val="600"/>
              </a:spcAft>
              <a:buNone/>
            </a:pPr>
            <a:r>
              <a:rPr lang="en-US" sz="3100" dirty="0">
                <a:latin typeface="Poppins" panose="00000500000000000000" pitchFamily="2" charset="0"/>
                <a:cs typeface="Poppins" panose="00000500000000000000" pitchFamily="2" charset="0"/>
              </a:rPr>
              <a:t>– a network of caregiver advocates</a:t>
            </a:r>
          </a:p>
          <a:p>
            <a:endParaRPr lang="en-US" sz="1600" dirty="0"/>
          </a:p>
        </p:txBody>
      </p:sp>
      <p:pic>
        <p:nvPicPr>
          <p:cNvPr id="4" name="Picture 3" descr="A person and person reading a book with a baby&#10;&#10;Description automatically generated">
            <a:extLst>
              <a:ext uri="{FF2B5EF4-FFF2-40B4-BE49-F238E27FC236}">
                <a16:creationId xmlns:a16="http://schemas.microsoft.com/office/drawing/2014/main" id="{60069C59-F89F-66AE-3471-06C21412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959" y="1314927"/>
            <a:ext cx="3811376" cy="2540200"/>
          </a:xfrm>
          <a:prstGeom prst="rect">
            <a:avLst/>
          </a:prstGeom>
          <a:ln>
            <a:noFill/>
          </a:ln>
          <a:effectLst>
            <a:outerShdw blurRad="292100" dist="139700" dir="2700000" algn="tl" rotWithShape="0">
              <a:srgbClr val="333333">
                <a:alpha val="65000"/>
              </a:srgbClr>
            </a:outerShdw>
          </a:effectLst>
        </p:spPr>
      </p:pic>
      <p:pic>
        <p:nvPicPr>
          <p:cNvPr id="7" name="Picture 6" descr="A person standing at a podium with a microphone&#10;&#10;Description automatically generated">
            <a:extLst>
              <a:ext uri="{FF2B5EF4-FFF2-40B4-BE49-F238E27FC236}">
                <a16:creationId xmlns:a16="http://schemas.microsoft.com/office/drawing/2014/main" id="{39D1ABBE-F649-6DE4-5DA7-DA5C517E6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76" y="3664613"/>
            <a:ext cx="2997496" cy="2248122"/>
          </a:xfrm>
          <a:prstGeom prst="rect">
            <a:avLst/>
          </a:prstGeom>
          <a:ln>
            <a:noFill/>
          </a:ln>
          <a:effectLst>
            <a:outerShdw blurRad="292100" dist="139700" dir="2700000" algn="tl" rotWithShape="0">
              <a:srgbClr val="333333">
                <a:alpha val="65000"/>
              </a:srgbClr>
            </a:outerShdw>
          </a:effectLst>
        </p:spPr>
      </p:pic>
      <p:pic>
        <p:nvPicPr>
          <p:cNvPr id="9" name="Picture 8" descr="A person sitting at a table&#10;&#10;Description automatically generated">
            <a:extLst>
              <a:ext uri="{FF2B5EF4-FFF2-40B4-BE49-F238E27FC236}">
                <a16:creationId xmlns:a16="http://schemas.microsoft.com/office/drawing/2014/main" id="{1D481B0E-937F-C537-299E-E7067933CDE7}"/>
              </a:ext>
            </a:extLst>
          </p:cNvPr>
          <p:cNvPicPr>
            <a:picLocks noChangeAspect="1"/>
          </p:cNvPicPr>
          <p:nvPr/>
        </p:nvPicPr>
        <p:blipFill rotWithShape="1">
          <a:blip r:embed="rId5">
            <a:extLst>
              <a:ext uri="{28A0092B-C50C-407E-A947-70E740481C1C}">
                <a14:useLocalDpi xmlns:a14="http://schemas.microsoft.com/office/drawing/2010/main" val="0"/>
              </a:ext>
            </a:extLst>
          </a:blip>
          <a:srcRect r="1793"/>
          <a:stretch/>
        </p:blipFill>
        <p:spPr>
          <a:xfrm>
            <a:off x="7204908" y="4119279"/>
            <a:ext cx="4185901" cy="227877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E5C436C-A7D0-3D1E-B42C-85476CAC266B}"/>
              </a:ext>
            </a:extLst>
          </p:cNvPr>
          <p:cNvPicPr>
            <a:picLocks noChangeAspect="1"/>
          </p:cNvPicPr>
          <p:nvPr/>
        </p:nvPicPr>
        <p:blipFill rotWithShape="1">
          <a:blip r:embed="rId6"/>
          <a:srcRect l="22096" t="28757" r="17249" b="6026"/>
          <a:stretch/>
        </p:blipFill>
        <p:spPr>
          <a:xfrm>
            <a:off x="3709678" y="4045641"/>
            <a:ext cx="2917140" cy="2352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43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D0A351-A97B-7027-129C-BA826C2964D8}"/>
              </a:ext>
            </a:extLst>
          </p:cNvPr>
          <p:cNvSpPr>
            <a:spLocks noGrp="1"/>
          </p:cNvSpPr>
          <p:nvPr>
            <p:ph type="title"/>
          </p:nvPr>
        </p:nvSpPr>
        <p:spPr>
          <a:xfrm>
            <a:off x="478246" y="0"/>
            <a:ext cx="9100127" cy="1281642"/>
          </a:xfrm>
        </p:spPr>
        <p:txBody>
          <a:bodyPr/>
          <a:lstStyle/>
          <a:p>
            <a:r>
              <a:rPr lang="en-US" dirty="0"/>
              <a:t>Sets Collective Agenda</a:t>
            </a:r>
          </a:p>
        </p:txBody>
      </p:sp>
      <p:sp>
        <p:nvSpPr>
          <p:cNvPr id="4" name="TextBox 3">
            <a:extLst>
              <a:ext uri="{FF2B5EF4-FFF2-40B4-BE49-F238E27FC236}">
                <a16:creationId xmlns:a16="http://schemas.microsoft.com/office/drawing/2014/main" id="{E8AF6D2C-C3C3-651B-D80B-63CD2FA6D972}"/>
              </a:ext>
            </a:extLst>
          </p:cNvPr>
          <p:cNvSpPr txBox="1"/>
          <p:nvPr/>
        </p:nvSpPr>
        <p:spPr>
          <a:xfrm>
            <a:off x="635000" y="1010794"/>
            <a:ext cx="7259590" cy="5262979"/>
          </a:xfrm>
          <a:prstGeom prst="rect">
            <a:avLst/>
          </a:prstGeom>
          <a:noFill/>
        </p:spPr>
        <p:txBody>
          <a:bodyPr wrap="square">
            <a:spAutoFit/>
          </a:bodyPr>
          <a:lstStyle/>
          <a:p>
            <a:pPr marL="457200" indent="-457200">
              <a:buFont typeface="Arial" panose="020B0604020202020204" pitchFamily="34" charset="0"/>
              <a:buChar char="•"/>
            </a:pPr>
            <a:r>
              <a:rPr lang="en-US" sz="2400" dirty="0">
                <a:solidFill>
                  <a:srgbClr val="203864"/>
                </a:solidFill>
                <a:latin typeface="Poppins" panose="00000500000000000000" pitchFamily="2" charset="0"/>
                <a:cs typeface="Poppins" panose="00000500000000000000" pitchFamily="2" charset="0"/>
              </a:rPr>
              <a:t>As part of our efforts to support </a:t>
            </a:r>
            <a:r>
              <a:rPr lang="en-US" sz="2400" dirty="0" err="1">
                <a:solidFill>
                  <a:srgbClr val="203864"/>
                </a:solidFill>
                <a:latin typeface="Poppins" panose="00000500000000000000" pitchFamily="2" charset="0"/>
                <a:cs typeface="Poppins" panose="00000500000000000000" pitchFamily="2" charset="0"/>
              </a:rPr>
              <a:t>grandfamilies</a:t>
            </a:r>
            <a:r>
              <a:rPr lang="en-US" sz="2400" dirty="0">
                <a:solidFill>
                  <a:srgbClr val="203864"/>
                </a:solidFill>
                <a:latin typeface="Poppins" panose="00000500000000000000" pitchFamily="2" charset="0"/>
                <a:cs typeface="Poppins" panose="00000500000000000000" pitchFamily="2" charset="0"/>
              </a:rPr>
              <a:t>, we have organized four national symposiums in the past with experts in the field.</a:t>
            </a:r>
          </a:p>
          <a:p>
            <a:pPr marL="457200" indent="-457200">
              <a:buFont typeface="Arial" panose="020B0604020202020204" pitchFamily="34" charset="0"/>
              <a:buChar char="•"/>
            </a:pPr>
            <a:endParaRPr lang="en-US" sz="2400" dirty="0">
              <a:solidFill>
                <a:srgbClr val="203864"/>
              </a:solidFill>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sz="2400" dirty="0">
                <a:solidFill>
                  <a:srgbClr val="203864"/>
                </a:solidFill>
                <a:latin typeface="Poppins" panose="00000500000000000000" pitchFamily="2" charset="0"/>
                <a:cs typeface="Poppins" panose="00000500000000000000" pitchFamily="2" charset="0"/>
              </a:rPr>
              <a:t>We have led in setting a united agenda for </a:t>
            </a:r>
            <a:r>
              <a:rPr lang="en-US" sz="2400" dirty="0" err="1">
                <a:solidFill>
                  <a:srgbClr val="203864"/>
                </a:solidFill>
                <a:latin typeface="Poppins" panose="00000500000000000000" pitchFamily="2" charset="0"/>
                <a:cs typeface="Poppins" panose="00000500000000000000" pitchFamily="2" charset="0"/>
              </a:rPr>
              <a:t>grandfamilies</a:t>
            </a:r>
            <a:r>
              <a:rPr lang="en-US" sz="2400" dirty="0">
                <a:solidFill>
                  <a:srgbClr val="203864"/>
                </a:solidFill>
                <a:latin typeface="Poppins" panose="00000500000000000000" pitchFamily="2" charset="0"/>
                <a:cs typeface="Poppins" panose="00000500000000000000" pitchFamily="2" charset="0"/>
              </a:rPr>
              <a:t> and coordinating collective efforts among national leaders.</a:t>
            </a:r>
          </a:p>
          <a:p>
            <a:pPr marL="457200" indent="-457200">
              <a:buFont typeface="Arial" panose="020B0604020202020204" pitchFamily="34" charset="0"/>
              <a:buChar char="•"/>
            </a:pPr>
            <a:endParaRPr lang="en-US" sz="2400" dirty="0">
              <a:solidFill>
                <a:srgbClr val="203864"/>
              </a:solidFill>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sz="2400" dirty="0">
                <a:solidFill>
                  <a:srgbClr val="203864"/>
                </a:solidFill>
                <a:latin typeface="Poppins" panose="00000500000000000000" pitchFamily="2" charset="0"/>
                <a:cs typeface="Poppins" panose="00000500000000000000" pitchFamily="2" charset="0"/>
              </a:rPr>
              <a:t> To ensure regular communication, we hold quarterly calls.</a:t>
            </a:r>
          </a:p>
          <a:p>
            <a:pPr marL="457200" indent="-457200">
              <a:buFont typeface="Arial" panose="020B0604020202020204" pitchFamily="34" charset="0"/>
              <a:buChar char="•"/>
            </a:pPr>
            <a:endParaRPr lang="en-US" sz="2400" dirty="0">
              <a:solidFill>
                <a:srgbClr val="203864"/>
              </a:solidFill>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sz="2400" dirty="0">
                <a:solidFill>
                  <a:srgbClr val="203864"/>
                </a:solidFill>
                <a:latin typeface="Poppins" panose="00000500000000000000" pitchFamily="2" charset="0"/>
                <a:cs typeface="Poppins" panose="00000500000000000000" pitchFamily="2" charset="0"/>
              </a:rPr>
              <a:t>Our latest achievement is the creation of the "Kinship Unity Agenda".</a:t>
            </a:r>
          </a:p>
        </p:txBody>
      </p:sp>
      <p:pic>
        <p:nvPicPr>
          <p:cNvPr id="8" name="Picture 7" descr="A group of people sitting at a table&#10;&#10;Description automatically generated">
            <a:extLst>
              <a:ext uri="{FF2B5EF4-FFF2-40B4-BE49-F238E27FC236}">
                <a16:creationId xmlns:a16="http://schemas.microsoft.com/office/drawing/2014/main" id="{0F2F5827-EFF0-18C6-49B3-B967A5A9D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067" y="785253"/>
            <a:ext cx="2793197" cy="2793197"/>
          </a:xfrm>
          <a:prstGeom prst="rect">
            <a:avLst/>
          </a:prstGeom>
        </p:spPr>
      </p:pic>
      <p:pic>
        <p:nvPicPr>
          <p:cNvPr id="9" name="Picture 8" descr="A person standing at a podium with a microphone&#10;&#10;Description automatically generated">
            <a:extLst>
              <a:ext uri="{FF2B5EF4-FFF2-40B4-BE49-F238E27FC236}">
                <a16:creationId xmlns:a16="http://schemas.microsoft.com/office/drawing/2014/main" id="{313A8458-E147-8C03-0980-F988D6AB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279" y="3642283"/>
            <a:ext cx="3094538" cy="3094538"/>
          </a:xfrm>
          <a:prstGeom prst="rect">
            <a:avLst/>
          </a:prstGeom>
        </p:spPr>
      </p:pic>
    </p:spTree>
    <p:extLst>
      <p:ext uri="{BB962C8B-B14F-4D97-AF65-F5344CB8AC3E}">
        <p14:creationId xmlns:p14="http://schemas.microsoft.com/office/powerpoint/2010/main" val="149468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8EE34-DC2C-BAF7-5F65-0D43319C71AE}"/>
              </a:ext>
            </a:extLst>
          </p:cNvPr>
          <p:cNvSpPr txBox="1">
            <a:spLocks noChangeArrowheads="1"/>
          </p:cNvSpPr>
          <p:nvPr/>
        </p:nvSpPr>
        <p:spPr>
          <a:xfrm>
            <a:off x="657537" y="984169"/>
            <a:ext cx="6284365" cy="269955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28611" indent="-228611" defTabSz="304815">
              <a:spcBef>
                <a:spcPts val="667"/>
              </a:spcBef>
              <a:buClr>
                <a:srgbClr val="4472C4"/>
              </a:buClr>
              <a:buFont typeface="Arial" panose="020B0604020202020204" pitchFamily="34" charset="0"/>
              <a:buChar char="•"/>
            </a:pPr>
            <a:r>
              <a:rPr lang="en-US" sz="2400" dirty="0">
                <a:solidFill>
                  <a:srgbClr val="4472C4">
                    <a:lumMod val="50000"/>
                  </a:srgbClr>
                </a:solidFill>
                <a:latin typeface="Poppins" panose="00000500000000000000" pitchFamily="2" charset="0"/>
                <a:cs typeface="Poppins" panose="00000500000000000000" pitchFamily="2" charset="0"/>
              </a:rPr>
              <a:t>Over 80 GRAND Voices from 46 states, 12 tribes, and DC are supported through regular meetings, training, travel support, and networking opportunities.</a:t>
            </a:r>
          </a:p>
          <a:p>
            <a:pPr marL="228611" indent="-228611" defTabSz="304815">
              <a:spcBef>
                <a:spcPts val="667"/>
              </a:spcBef>
              <a:buClr>
                <a:srgbClr val="4472C4"/>
              </a:buClr>
              <a:buFont typeface="Arial" panose="020B0604020202020204" pitchFamily="34" charset="0"/>
              <a:buChar char="•"/>
            </a:pPr>
            <a:endParaRPr lang="en-US" sz="1050" dirty="0">
              <a:solidFill>
                <a:srgbClr val="4472C4">
                  <a:lumMod val="50000"/>
                </a:srgbClr>
              </a:solidFill>
              <a:latin typeface="Poppins" panose="00000500000000000000" pitchFamily="2" charset="0"/>
              <a:cs typeface="Poppins" panose="00000500000000000000" pitchFamily="2" charset="0"/>
            </a:endParaRPr>
          </a:p>
          <a:p>
            <a:pPr marL="228611" indent="-228611" defTabSz="304815">
              <a:spcBef>
                <a:spcPts val="667"/>
              </a:spcBef>
              <a:buClr>
                <a:srgbClr val="4472C4"/>
              </a:buClr>
              <a:buFont typeface="Arial" panose="020B0604020202020204" pitchFamily="34" charset="0"/>
              <a:buChar char="•"/>
            </a:pPr>
            <a:r>
              <a:rPr lang="en-US" sz="2400" dirty="0">
                <a:solidFill>
                  <a:srgbClr val="4472C4">
                    <a:lumMod val="50000"/>
                  </a:srgbClr>
                </a:solidFill>
                <a:latin typeface="Poppins" panose="00000500000000000000" pitchFamily="2" charset="0"/>
                <a:cs typeface="Poppins" panose="00000500000000000000" pitchFamily="2" charset="0"/>
              </a:rPr>
              <a:t>GU shares updates on policies, programs, and resources, and offers training on advocacy, personal stories, fundraising, and accessing resources. </a:t>
            </a:r>
          </a:p>
          <a:p>
            <a:pPr marL="228611" indent="-228611" defTabSz="304815">
              <a:spcBef>
                <a:spcPts val="667"/>
              </a:spcBef>
              <a:buClr>
                <a:srgbClr val="4472C4"/>
              </a:buClr>
              <a:buFont typeface="Arial" panose="020B0604020202020204" pitchFamily="34" charset="0"/>
              <a:buChar char="•"/>
            </a:pPr>
            <a:endParaRPr lang="en-US" sz="1000" dirty="0">
              <a:solidFill>
                <a:srgbClr val="4472C4">
                  <a:lumMod val="50000"/>
                </a:srgbClr>
              </a:solidFill>
              <a:latin typeface="Poppins" panose="00000500000000000000" pitchFamily="2" charset="0"/>
              <a:cs typeface="Poppins" panose="00000500000000000000" pitchFamily="2" charset="0"/>
            </a:endParaRPr>
          </a:p>
          <a:p>
            <a:pPr marL="228611" indent="-228611" defTabSz="304815">
              <a:spcBef>
                <a:spcPts val="667"/>
              </a:spcBef>
              <a:buClr>
                <a:srgbClr val="4472C4"/>
              </a:buClr>
              <a:buFont typeface="Arial" panose="020B0604020202020204" pitchFamily="34" charset="0"/>
              <a:buChar char="•"/>
            </a:pPr>
            <a:r>
              <a:rPr lang="en-US" sz="2400" dirty="0">
                <a:solidFill>
                  <a:srgbClr val="4472C4">
                    <a:lumMod val="50000"/>
                  </a:srgbClr>
                </a:solidFill>
                <a:latin typeface="Poppins" panose="00000500000000000000" pitchFamily="2" charset="0"/>
                <a:cs typeface="Poppins" panose="00000500000000000000" pitchFamily="2" charset="0"/>
              </a:rPr>
              <a:t>Peer-to-peer calls showcase the successes and wisdom of GRAND Voices.</a:t>
            </a:r>
          </a:p>
          <a:p>
            <a:pPr marL="228611" indent="-228611" defTabSz="304815">
              <a:spcBef>
                <a:spcPts val="667"/>
              </a:spcBef>
              <a:buClr>
                <a:srgbClr val="4472C4"/>
              </a:buClr>
              <a:buFont typeface="Arial" panose="020B0604020202020204" pitchFamily="34" charset="0"/>
              <a:buChar char="•"/>
            </a:pPr>
            <a:endParaRPr lang="en-US" sz="2400" dirty="0">
              <a:solidFill>
                <a:srgbClr val="4472C4">
                  <a:lumMod val="50000"/>
                </a:srgbClr>
              </a:solidFill>
              <a:latin typeface="Poppins" panose="00000500000000000000" pitchFamily="2" charset="0"/>
              <a:cs typeface="Poppins" panose="00000500000000000000" pitchFamily="2" charset="0"/>
            </a:endParaRPr>
          </a:p>
        </p:txBody>
      </p:sp>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368214" y="72780"/>
            <a:ext cx="8574807"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04815">
              <a:defRPr/>
            </a:pPr>
            <a:r>
              <a:rPr lang="en-US" sz="4000" dirty="0">
                <a:solidFill>
                  <a:schemeClr val="accent1">
                    <a:lumMod val="50000"/>
                  </a:schemeClr>
                </a:solidFill>
                <a:latin typeface="Poppins Black" panose="00000A00000000000000" pitchFamily="2" charset="0"/>
                <a:cs typeface="Poppins Black" panose="00000A00000000000000" pitchFamily="2" charset="0"/>
              </a:rPr>
              <a:t>Elevates </a:t>
            </a:r>
            <a:r>
              <a:rPr lang="en-US" sz="4000" dirty="0" err="1">
                <a:solidFill>
                  <a:schemeClr val="accent1">
                    <a:lumMod val="50000"/>
                  </a:schemeClr>
                </a:solidFill>
                <a:latin typeface="Poppins Black" panose="00000A00000000000000" pitchFamily="2" charset="0"/>
                <a:cs typeface="Poppins Black" panose="00000A00000000000000" pitchFamily="2" charset="0"/>
              </a:rPr>
              <a:t>Grandfamily</a:t>
            </a:r>
            <a:r>
              <a:rPr lang="en-US" sz="4000" dirty="0">
                <a:solidFill>
                  <a:schemeClr val="accent1">
                    <a:lumMod val="50000"/>
                  </a:schemeClr>
                </a:solidFill>
                <a:latin typeface="Poppins Black" panose="00000A00000000000000" pitchFamily="2" charset="0"/>
                <a:cs typeface="Poppins Black" panose="00000A00000000000000" pitchFamily="2" charset="0"/>
              </a:rPr>
              <a:t> Voices</a:t>
            </a:r>
          </a:p>
        </p:txBody>
      </p:sp>
      <p:pic>
        <p:nvPicPr>
          <p:cNvPr id="16" name="Picture 15">
            <a:extLst>
              <a:ext uri="{FF2B5EF4-FFF2-40B4-BE49-F238E27FC236}">
                <a16:creationId xmlns:a16="http://schemas.microsoft.com/office/drawing/2014/main" id="{1D216230-A1F3-D01E-58E8-B135E87058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16" b="20401"/>
          <a:stretch/>
        </p:blipFill>
        <p:spPr>
          <a:xfrm>
            <a:off x="6521386" y="3383293"/>
            <a:ext cx="3308258" cy="2176278"/>
          </a:xfrm>
          <a:prstGeom prst="rect">
            <a:avLst/>
          </a:prstGeom>
        </p:spPr>
      </p:pic>
      <p:pic>
        <p:nvPicPr>
          <p:cNvPr id="18" name="Picture 17" descr="A person and person taking a selfie in a mirror&#10;&#10;Description automatically generated">
            <a:extLst>
              <a:ext uri="{FF2B5EF4-FFF2-40B4-BE49-F238E27FC236}">
                <a16:creationId xmlns:a16="http://schemas.microsoft.com/office/drawing/2014/main" id="{268EE7BF-9BA3-7465-519A-9676FC3AA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581" y="964701"/>
            <a:ext cx="1656357" cy="1656357"/>
          </a:xfrm>
          <a:prstGeom prst="rect">
            <a:avLst/>
          </a:prstGeom>
        </p:spPr>
      </p:pic>
      <p:pic>
        <p:nvPicPr>
          <p:cNvPr id="20" name="Picture 19" descr="A person and person standing in front of a bookshelf&#10;&#10;Description automatically generated with medium confidence">
            <a:extLst>
              <a:ext uri="{FF2B5EF4-FFF2-40B4-BE49-F238E27FC236}">
                <a16:creationId xmlns:a16="http://schemas.microsoft.com/office/drawing/2014/main" id="{3C6D46E5-336D-E5A4-B185-AF05F4F67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451" y="1558391"/>
            <a:ext cx="2125335" cy="2125335"/>
          </a:xfrm>
          <a:prstGeom prst="rect">
            <a:avLst/>
          </a:prstGeom>
        </p:spPr>
      </p:pic>
      <p:pic>
        <p:nvPicPr>
          <p:cNvPr id="22" name="Picture 21" descr="A group of people posing for the camera&#10;&#10;Description automatically generated">
            <a:extLst>
              <a:ext uri="{FF2B5EF4-FFF2-40B4-BE49-F238E27FC236}">
                <a16:creationId xmlns:a16="http://schemas.microsoft.com/office/drawing/2014/main" id="{348DC95A-8297-79A7-EEC3-B0CE0F20D6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630" y="4360092"/>
            <a:ext cx="1634169" cy="1634169"/>
          </a:xfrm>
          <a:prstGeom prst="rect">
            <a:avLst/>
          </a:prstGeom>
        </p:spPr>
      </p:pic>
    </p:spTree>
    <p:extLst>
      <p:ext uri="{BB962C8B-B14F-4D97-AF65-F5344CB8AC3E}">
        <p14:creationId xmlns:p14="http://schemas.microsoft.com/office/powerpoint/2010/main" val="136088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8EE34-DC2C-BAF7-5F65-0D43319C71AE}"/>
              </a:ext>
            </a:extLst>
          </p:cNvPr>
          <p:cNvSpPr txBox="1">
            <a:spLocks noChangeArrowheads="1"/>
          </p:cNvSpPr>
          <p:nvPr/>
        </p:nvSpPr>
        <p:spPr>
          <a:xfrm>
            <a:off x="533400" y="1704083"/>
            <a:ext cx="7162800" cy="63246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28611" indent="-228611" defTabSz="304815">
              <a:spcBef>
                <a:spcPts val="667"/>
              </a:spcBef>
              <a:buClr>
                <a:srgbClr val="4472C4"/>
              </a:buClr>
              <a:buFont typeface="Arial" panose="020B0604020202020204" pitchFamily="34" charset="0"/>
              <a:buChar char="•"/>
            </a:pPr>
            <a:endParaRPr lang="en-US" sz="2400" dirty="0">
              <a:solidFill>
                <a:srgbClr val="4472C4">
                  <a:lumMod val="50000"/>
                </a:srgbClr>
              </a:solidFill>
              <a:latin typeface="Calibri" panose="020F0502020204030204"/>
            </a:endParaRPr>
          </a:p>
        </p:txBody>
      </p:sp>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418712" y="166077"/>
            <a:ext cx="10983685"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04815">
              <a:defRPr/>
            </a:pPr>
            <a:r>
              <a:rPr lang="en-US" dirty="0">
                <a:solidFill>
                  <a:schemeClr val="accent1">
                    <a:lumMod val="50000"/>
                  </a:schemeClr>
                </a:solidFill>
                <a:latin typeface="Poppins Black" panose="00000A00000000000000" pitchFamily="2" charset="0"/>
                <a:cs typeface="Poppins Black" panose="00000A00000000000000" pitchFamily="2" charset="0"/>
              </a:rPr>
              <a:t>Advocates for Policy Change</a:t>
            </a:r>
          </a:p>
        </p:txBody>
      </p:sp>
      <p:sp>
        <p:nvSpPr>
          <p:cNvPr id="3" name="TextBox 2">
            <a:extLst>
              <a:ext uri="{FF2B5EF4-FFF2-40B4-BE49-F238E27FC236}">
                <a16:creationId xmlns:a16="http://schemas.microsoft.com/office/drawing/2014/main" id="{D65E7C1B-961D-795E-DAF5-37CA788706B3}"/>
              </a:ext>
            </a:extLst>
          </p:cNvPr>
          <p:cNvSpPr txBox="1"/>
          <p:nvPr/>
        </p:nvSpPr>
        <p:spPr>
          <a:xfrm>
            <a:off x="533400" y="1704083"/>
            <a:ext cx="6096000" cy="3236207"/>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Trusted voice on Capitol Hill</a:t>
            </a: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Advocates for improved policies for </a:t>
            </a:r>
            <a:r>
              <a:rPr lang="en-US" sz="2400" kern="100" dirty="0" err="1">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grandfamilies</a:t>
            </a:r>
            <a:endPar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Focus on child welfare reform</a:t>
            </a: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Specialized federal housing assistance for </a:t>
            </a:r>
            <a:r>
              <a:rPr lang="en-US" sz="2400" kern="100" dirty="0" err="1">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grandfamilies</a:t>
            </a:r>
            <a:endPar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Inclusion of </a:t>
            </a:r>
            <a:r>
              <a:rPr lang="en-US" sz="2400" kern="100" dirty="0" err="1">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grandfamilies</a:t>
            </a:r>
            <a:r>
              <a:rPr lang="en-US" sz="2400" kern="100" dirty="0">
                <a:solidFill>
                  <a:srgbClr val="203864"/>
                </a:solidFill>
                <a:effectLst/>
                <a:latin typeface="Calibri" panose="020F0502020204030204" pitchFamily="34" charset="0"/>
                <a:ea typeface="Calibri" panose="020F0502020204030204" pitchFamily="34" charset="0"/>
                <a:cs typeface="Times New Roman" panose="02020603050405020304" pitchFamily="18" charset="0"/>
              </a:rPr>
              <a:t> in the Older Americans Act</a:t>
            </a:r>
          </a:p>
        </p:txBody>
      </p:sp>
      <p:pic>
        <p:nvPicPr>
          <p:cNvPr id="7" name="Picture 6">
            <a:extLst>
              <a:ext uri="{FF2B5EF4-FFF2-40B4-BE49-F238E27FC236}">
                <a16:creationId xmlns:a16="http://schemas.microsoft.com/office/drawing/2014/main" id="{8AD58B57-0B53-73D1-1AF4-08FDE83A8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791" y="4532803"/>
            <a:ext cx="2159120" cy="2159120"/>
          </a:xfrm>
          <a:prstGeom prst="rect">
            <a:avLst/>
          </a:prstGeom>
        </p:spPr>
      </p:pic>
      <p:pic>
        <p:nvPicPr>
          <p:cNvPr id="5" name="Picture 4" descr="A collage of people on a video call&#10;&#10;Description automatically generated">
            <a:extLst>
              <a:ext uri="{FF2B5EF4-FFF2-40B4-BE49-F238E27FC236}">
                <a16:creationId xmlns:a16="http://schemas.microsoft.com/office/drawing/2014/main" id="{4D5AA0B0-5256-E15F-0151-327819290926}"/>
              </a:ext>
            </a:extLst>
          </p:cNvPr>
          <p:cNvPicPr>
            <a:picLocks noChangeAspect="1"/>
          </p:cNvPicPr>
          <p:nvPr/>
        </p:nvPicPr>
        <p:blipFill rotWithShape="1">
          <a:blip r:embed="rId4">
            <a:extLst>
              <a:ext uri="{28A0092B-C50C-407E-A947-70E740481C1C}">
                <a14:useLocalDpi xmlns:a14="http://schemas.microsoft.com/office/drawing/2010/main" val="0"/>
              </a:ext>
            </a:extLst>
          </a:blip>
          <a:srcRect b="16982"/>
          <a:stretch/>
        </p:blipFill>
        <p:spPr>
          <a:xfrm>
            <a:off x="6542283" y="1496133"/>
            <a:ext cx="3374634" cy="2801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523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42DDDA-26E1-FF94-D584-FD6945C5956C}"/>
              </a:ext>
            </a:extLst>
          </p:cNvPr>
          <p:cNvSpPr txBox="1"/>
          <p:nvPr/>
        </p:nvSpPr>
        <p:spPr>
          <a:xfrm>
            <a:off x="293086" y="480650"/>
            <a:ext cx="7341709" cy="1020232"/>
          </a:xfrm>
          <a:prstGeom prst="rect">
            <a:avLst/>
          </a:prstGeom>
        </p:spPr>
        <p:txBody>
          <a:bodyPr vert="horz" lIns="91440" tIns="45720" rIns="91440" bIns="45720" rtlCol="0" anchor="ctr">
            <a:noAutofit/>
          </a:bodyPr>
          <a:lstStyle/>
          <a:p>
            <a:pPr marL="0" marR="0" lvl="0" indent="0" algn="l" defTabSz="457223"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Resources for other </a:t>
            </a:r>
            <a:r>
              <a:rPr kumimoji="0" lang="en-US" sz="2800" b="1" i="0" u="none" strike="noStrike" kern="1200" cap="none" spc="0" normalizeH="0" baseline="0" noProof="0" dirty="0" err="1">
                <a:ln>
                  <a:noFill/>
                </a:ln>
                <a:solidFill>
                  <a:srgbClr val="4472C4">
                    <a:lumMod val="50000"/>
                  </a:srgbClr>
                </a:solidFill>
                <a:effectLst/>
                <a:uLnTx/>
                <a:uFillTx/>
                <a:latin typeface="Poppins" panose="00000500000000000000" pitchFamily="2" charset="0"/>
                <a:ea typeface="+mn-ea"/>
                <a:cs typeface="Poppins" panose="00000500000000000000" pitchFamily="2" charset="0"/>
              </a:rPr>
              <a:t>grandfamilies</a:t>
            </a:r>
            <a:r>
              <a:rPr kumimoji="0" lang="en-US" sz="28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 serving organizations,</a:t>
            </a:r>
          </a:p>
          <a:p>
            <a:pPr marL="0" marR="0" lvl="0" indent="0" algn="l" defTabSz="457223"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policymakers, and advocates</a:t>
            </a:r>
          </a:p>
        </p:txBody>
      </p:sp>
      <p:pic>
        <p:nvPicPr>
          <p:cNvPr id="5" name="Picture 4" descr="Text&#10;&#10;Description automatically generated">
            <a:extLst>
              <a:ext uri="{FF2B5EF4-FFF2-40B4-BE49-F238E27FC236}">
                <a16:creationId xmlns:a16="http://schemas.microsoft.com/office/drawing/2014/main" id="{0B073233-4379-497E-DBCE-D8D1CE97F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267" y="1406436"/>
            <a:ext cx="4639322" cy="5039428"/>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icon&#10;&#10;Description automatically generated">
            <a:extLst>
              <a:ext uri="{FF2B5EF4-FFF2-40B4-BE49-F238E27FC236}">
                <a16:creationId xmlns:a16="http://schemas.microsoft.com/office/drawing/2014/main" id="{B0090468-10EF-CADB-4E1E-4169A9579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9" y="2180003"/>
            <a:ext cx="4949301" cy="4949301"/>
          </a:xfrm>
          <a:prstGeom prst="rect">
            <a:avLst/>
          </a:prstGeom>
        </p:spPr>
      </p:pic>
    </p:spTree>
    <p:extLst>
      <p:ext uri="{BB962C8B-B14F-4D97-AF65-F5344CB8AC3E}">
        <p14:creationId xmlns:p14="http://schemas.microsoft.com/office/powerpoint/2010/main" val="22990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8670A-59C9-A491-CAF8-8353210C9476}"/>
              </a:ext>
            </a:extLst>
          </p:cNvPr>
          <p:cNvSpPr>
            <a:spLocks noGrp="1"/>
          </p:cNvSpPr>
          <p:nvPr>
            <p:ph type="body" sz="quarter" idx="14"/>
          </p:nvPr>
        </p:nvSpPr>
        <p:spPr>
          <a:xfrm>
            <a:off x="425364" y="1598168"/>
            <a:ext cx="5670636" cy="4130766"/>
          </a:xfrm>
          <a:solidFill>
            <a:schemeClr val="accent1">
              <a:lumMod val="20000"/>
              <a:lumOff val="80000"/>
            </a:schemeClr>
          </a:solidFill>
          <a:ln w="38100">
            <a:solidFill>
              <a:schemeClr val="accent1"/>
            </a:solidFill>
          </a:ln>
        </p:spPr>
        <p:txBody>
          <a:bodyPr vert="horz" lIns="91440" tIns="45720" rIns="91440" bIns="45720" rtlCol="0" anchor="t">
            <a:noAutofit/>
          </a:bodyPr>
          <a:lstStyle/>
          <a:p>
            <a:pPr marL="285750" indent="-285750">
              <a:buFont typeface="Arial" panose="020B0604020202020204" pitchFamily="34" charset="0"/>
              <a:buChar char="•"/>
            </a:pPr>
            <a:r>
              <a:rPr lang="en-US" sz="2000" dirty="0">
                <a:solidFill>
                  <a:schemeClr val="tx1"/>
                </a:solidFill>
              </a:rPr>
              <a:t>Presentations from an array of kinship navigator programs, focused on a particular promising practice</a:t>
            </a:r>
            <a:endParaRPr lang="en-US" sz="2000">
              <a:solidFill>
                <a:schemeClr val="tx1"/>
              </a:solidFill>
              <a:cs typeface="Arial"/>
            </a:endParaRPr>
          </a:p>
          <a:p>
            <a:pPr marL="742950" lvl="2" indent="-285750">
              <a:spcBef>
                <a:spcPts val="1000"/>
              </a:spcBef>
              <a:buFont typeface="Arial" panose="020B0604020202020204" pitchFamily="34" charset="0"/>
              <a:buChar char="•"/>
            </a:pPr>
            <a:r>
              <a:rPr lang="en-US" sz="2000" b="1" dirty="0"/>
              <a:t>Montana/Wyoming</a:t>
            </a:r>
            <a:r>
              <a:rPr lang="en-US" sz="2000" dirty="0"/>
              <a:t>, combining efforts</a:t>
            </a:r>
            <a:endParaRPr lang="en-US" sz="2000">
              <a:cs typeface="Arial"/>
            </a:endParaRPr>
          </a:p>
          <a:p>
            <a:pPr marL="742950" lvl="2" indent="-285750">
              <a:spcBef>
                <a:spcPts val="1000"/>
              </a:spcBef>
              <a:buFont typeface="Arial" panose="020B0604020202020204" pitchFamily="34" charset="0"/>
              <a:buChar char="•"/>
            </a:pPr>
            <a:r>
              <a:rPr lang="en-US" sz="2000" b="1" dirty="0"/>
              <a:t>Washington</a:t>
            </a:r>
            <a:r>
              <a:rPr lang="en-US" sz="2000" dirty="0"/>
              <a:t>, aging and child welfare working together</a:t>
            </a:r>
            <a:endParaRPr lang="en-US" sz="2000">
              <a:cs typeface="Arial"/>
            </a:endParaRPr>
          </a:p>
          <a:p>
            <a:pPr marL="742950" lvl="2" indent="-285750">
              <a:spcBef>
                <a:spcPts val="1000"/>
              </a:spcBef>
              <a:buFont typeface="Arial" panose="020B0604020202020204" pitchFamily="34" charset="0"/>
              <a:buChar char="•"/>
            </a:pPr>
            <a:r>
              <a:rPr lang="en-US" sz="2000" b="1" dirty="0"/>
              <a:t>Florida</a:t>
            </a:r>
            <a:r>
              <a:rPr lang="en-US" sz="2000" dirty="0"/>
              <a:t>, peer to peer navigation</a:t>
            </a:r>
            <a:endParaRPr lang="en-US" sz="2000">
              <a:cs typeface="Arial"/>
            </a:endParaRPr>
          </a:p>
          <a:p>
            <a:pPr marL="742950" lvl="2" indent="-285750">
              <a:spcBef>
                <a:spcPts val="1000"/>
              </a:spcBef>
              <a:buFont typeface="Arial" panose="020B0604020202020204" pitchFamily="34" charset="0"/>
              <a:buChar char="•"/>
            </a:pPr>
            <a:r>
              <a:rPr lang="en-US" sz="2000" b="1" dirty="0"/>
              <a:t>Maine</a:t>
            </a:r>
            <a:r>
              <a:rPr lang="en-US" sz="2000" dirty="0"/>
              <a:t>, legal guide</a:t>
            </a:r>
            <a:endParaRPr lang="en-US" sz="2000">
              <a:cs typeface="Arial"/>
            </a:endParaRPr>
          </a:p>
          <a:p>
            <a:pPr marL="742950" lvl="2" indent="-285750">
              <a:spcBef>
                <a:spcPts val="1000"/>
              </a:spcBef>
              <a:buFont typeface="Arial" panose="020B0604020202020204" pitchFamily="34" charset="0"/>
              <a:buChar char="•"/>
            </a:pPr>
            <a:r>
              <a:rPr lang="en-US" sz="2000" b="1" dirty="0"/>
              <a:t>South Carolina</a:t>
            </a:r>
            <a:r>
              <a:rPr lang="en-US" sz="2000" dirty="0"/>
              <a:t>, engaging partners &amp; funders</a:t>
            </a:r>
            <a:endParaRPr lang="en-US" sz="2000">
              <a:cs typeface="Arial"/>
            </a:endParaRPr>
          </a:p>
          <a:p>
            <a:pPr marL="342900" indent="-342900">
              <a:buChar char="•"/>
            </a:pPr>
            <a:r>
              <a:rPr lang="en-US" sz="2000" dirty="0">
                <a:solidFill>
                  <a:schemeClr val="tx1"/>
                </a:solidFill>
              </a:rPr>
              <a:t>Break</a:t>
            </a:r>
            <a:endParaRPr lang="en-US" sz="2000" dirty="0">
              <a:solidFill>
                <a:schemeClr val="tx1"/>
              </a:solidFill>
              <a:cs typeface="Arial"/>
            </a:endParaRPr>
          </a:p>
          <a:p>
            <a:endParaRPr lang="en-US" dirty="0"/>
          </a:p>
          <a:p>
            <a:endParaRPr lang="en-US" dirty="0"/>
          </a:p>
        </p:txBody>
      </p:sp>
      <p:sp>
        <p:nvSpPr>
          <p:cNvPr id="3" name="Title 2">
            <a:extLst>
              <a:ext uri="{FF2B5EF4-FFF2-40B4-BE49-F238E27FC236}">
                <a16:creationId xmlns:a16="http://schemas.microsoft.com/office/drawing/2014/main" id="{79C34B66-7612-B3A1-5D92-E49742A48DC5}"/>
              </a:ext>
            </a:extLst>
          </p:cNvPr>
          <p:cNvSpPr>
            <a:spLocks noGrp="1"/>
          </p:cNvSpPr>
          <p:nvPr>
            <p:ph type="title"/>
          </p:nvPr>
        </p:nvSpPr>
        <p:spPr>
          <a:xfrm>
            <a:off x="838200" y="584308"/>
            <a:ext cx="10515600" cy="1013860"/>
          </a:xfrm>
        </p:spPr>
        <p:txBody>
          <a:bodyPr/>
          <a:lstStyle/>
          <a:p>
            <a:r>
              <a:rPr lang="en-US" dirty="0"/>
              <a:t>Welcome and Agenda</a:t>
            </a:r>
          </a:p>
        </p:txBody>
      </p:sp>
      <p:sp>
        <p:nvSpPr>
          <p:cNvPr id="4" name="Slide Number Placeholder 3">
            <a:extLst>
              <a:ext uri="{FF2B5EF4-FFF2-40B4-BE49-F238E27FC236}">
                <a16:creationId xmlns:a16="http://schemas.microsoft.com/office/drawing/2014/main" id="{6D468FC2-8D37-8725-83C6-2323DCBF692F}"/>
              </a:ext>
            </a:extLst>
          </p:cNvPr>
          <p:cNvSpPr>
            <a:spLocks noGrp="1"/>
          </p:cNvSpPr>
          <p:nvPr>
            <p:ph type="sldNum" sz="quarter" idx="16"/>
          </p:nvPr>
        </p:nvSpPr>
        <p:spPr/>
        <p:txBody>
          <a:bodyPr/>
          <a:lstStyle/>
          <a:p>
            <a:fld id="{A7B8A0EF-CE87-AF42-9969-68B25532AF96}" type="slidenum">
              <a:rPr lang="en-US" smtClean="0"/>
              <a:pPr/>
              <a:t>2</a:t>
            </a:fld>
            <a:endParaRPr lang="en-US" dirty="0"/>
          </a:p>
        </p:txBody>
      </p:sp>
      <p:sp>
        <p:nvSpPr>
          <p:cNvPr id="7" name="Text Placeholder 6">
            <a:extLst>
              <a:ext uri="{FF2B5EF4-FFF2-40B4-BE49-F238E27FC236}">
                <a16:creationId xmlns:a16="http://schemas.microsoft.com/office/drawing/2014/main" id="{C41FAB19-8FE2-1611-E909-5725E96C66C8}"/>
              </a:ext>
            </a:extLst>
          </p:cNvPr>
          <p:cNvSpPr>
            <a:spLocks noGrp="1"/>
          </p:cNvSpPr>
          <p:nvPr>
            <p:ph type="body" sz="quarter" idx="17"/>
          </p:nvPr>
        </p:nvSpPr>
        <p:spPr>
          <a:xfrm>
            <a:off x="6464808" y="1697591"/>
            <a:ext cx="5330952" cy="3931920"/>
          </a:xfrm>
          <a:solidFill>
            <a:schemeClr val="accent5">
              <a:lumMod val="20000"/>
              <a:lumOff val="80000"/>
            </a:schemeClr>
          </a:solidFill>
          <a:ln w="38100">
            <a:solidFill>
              <a:schemeClr val="accent5"/>
            </a:solidFill>
          </a:ln>
        </p:spPr>
        <p:txBody>
          <a:bodyPr vert="horz" lIns="91440" tIns="45720" rIns="91440" bIns="45720" rtlCol="0" anchor="t">
            <a:normAutofit/>
          </a:bodyPr>
          <a:lstStyle/>
          <a:p>
            <a:pPr marL="285750" indent="-285750">
              <a:lnSpc>
                <a:spcPct val="100000"/>
              </a:lnSpc>
              <a:spcBef>
                <a:spcPts val="0"/>
              </a:spcBef>
              <a:buFont typeface="Arial" panose="020B0604020202020204" pitchFamily="34" charset="0"/>
              <a:buChar char="•"/>
            </a:pPr>
            <a:r>
              <a:rPr lang="en-US" sz="2200" dirty="0">
                <a:solidFill>
                  <a:schemeClr val="tx1"/>
                </a:solidFill>
              </a:rPr>
              <a:t>Reaching and serving racially and ethnically diverse grandfamilies</a:t>
            </a: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r>
              <a:rPr lang="en-US" sz="2200" dirty="0">
                <a:solidFill>
                  <a:schemeClr val="tx1"/>
                </a:solidFill>
              </a:rPr>
              <a:t>Panel Discussion</a:t>
            </a: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r>
              <a:rPr lang="en-US" sz="2200" dirty="0">
                <a:solidFill>
                  <a:schemeClr val="tx1"/>
                </a:solidFill>
              </a:rPr>
              <a:t>Individual Action Item</a:t>
            </a: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endParaRPr lang="en-US" sz="2200" dirty="0">
              <a:solidFill>
                <a:schemeClr val="tx1"/>
              </a:solidFill>
              <a:cs typeface="Arial"/>
            </a:endParaRPr>
          </a:p>
          <a:p>
            <a:pPr marL="285750" indent="-285750">
              <a:lnSpc>
                <a:spcPct val="100000"/>
              </a:lnSpc>
              <a:spcBef>
                <a:spcPts val="0"/>
              </a:spcBef>
              <a:buFont typeface="Arial" panose="020B0604020202020204" pitchFamily="34" charset="0"/>
              <a:buChar char="•"/>
            </a:pPr>
            <a:r>
              <a:rPr lang="en-US" sz="2200" dirty="0">
                <a:solidFill>
                  <a:schemeClr val="tx1"/>
                </a:solidFill>
              </a:rPr>
              <a:t>Wrap Up</a:t>
            </a:r>
            <a:endParaRPr lang="en-US" sz="2200" dirty="0">
              <a:solidFill>
                <a:schemeClr val="tx1"/>
              </a:solidFill>
              <a:cs typeface="Arial"/>
            </a:endParaRPr>
          </a:p>
          <a:p>
            <a:endParaRPr lang="en-US" sz="2200" dirty="0">
              <a:solidFill>
                <a:schemeClr val="tx1"/>
              </a:solidFill>
              <a:cs typeface="Arial"/>
            </a:endParaRPr>
          </a:p>
        </p:txBody>
      </p:sp>
    </p:spTree>
    <p:extLst>
      <p:ext uri="{BB962C8B-B14F-4D97-AF65-F5344CB8AC3E}">
        <p14:creationId xmlns:p14="http://schemas.microsoft.com/office/powerpoint/2010/main" val="289360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18EE34-DC2C-BAF7-5F65-0D43319C71AE}"/>
              </a:ext>
            </a:extLst>
          </p:cNvPr>
          <p:cNvSpPr txBox="1">
            <a:spLocks noChangeArrowheads="1"/>
          </p:cNvSpPr>
          <p:nvPr/>
        </p:nvSpPr>
        <p:spPr>
          <a:xfrm>
            <a:off x="685800" y="1143000"/>
            <a:ext cx="6629400" cy="5334000"/>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3200" err="1">
                <a:solidFill>
                  <a:schemeClr val="accent1">
                    <a:lumMod val="50000"/>
                  </a:schemeClr>
                </a:solidFill>
                <a:latin typeface="Poppins" panose="00000500000000000000" pitchFamily="2" charset="0"/>
                <a:cs typeface="Poppins" panose="00000500000000000000" pitchFamily="2" charset="0"/>
              </a:rPr>
              <a:t>Grandfamilies</a:t>
            </a:r>
            <a:r>
              <a:rPr lang="en-US" sz="3200">
                <a:solidFill>
                  <a:schemeClr val="accent1">
                    <a:lumMod val="50000"/>
                  </a:schemeClr>
                </a:solidFill>
                <a:latin typeface="Poppins" panose="00000500000000000000" pitchFamily="2" charset="0"/>
                <a:cs typeface="Poppins" panose="00000500000000000000" pitchFamily="2" charset="0"/>
              </a:rPr>
              <a:t> Come Under Pressure </a:t>
            </a:r>
          </a:p>
          <a:p>
            <a:pPr marL="0" indent="0">
              <a:buNone/>
            </a:pPr>
            <a:r>
              <a:rPr lang="en-US" sz="3200" b="1">
                <a:solidFill>
                  <a:schemeClr val="accent1">
                    <a:lumMod val="50000"/>
                  </a:schemeClr>
                </a:solidFill>
                <a:latin typeface="Poppins" panose="00000500000000000000" pitchFamily="2" charset="0"/>
                <a:cs typeface="Poppins" panose="00000500000000000000" pitchFamily="2" charset="0"/>
              </a:rPr>
              <a:t>-Wall Street Journal, 2009</a:t>
            </a:r>
          </a:p>
          <a:p>
            <a:pPr marL="0" indent="0">
              <a:buNone/>
            </a:pPr>
            <a:endParaRPr lang="en-US" sz="3200">
              <a:solidFill>
                <a:schemeClr val="accent1">
                  <a:lumMod val="50000"/>
                </a:schemeClr>
              </a:solidFill>
              <a:latin typeface="Poppins" panose="00000500000000000000" pitchFamily="2" charset="0"/>
              <a:cs typeface="Poppins" panose="00000500000000000000" pitchFamily="2" charset="0"/>
            </a:endParaRPr>
          </a:p>
          <a:p>
            <a:pPr marL="0" indent="0">
              <a:buNone/>
            </a:pPr>
            <a:r>
              <a:rPr lang="en-US" sz="3200">
                <a:solidFill>
                  <a:schemeClr val="accent1">
                    <a:lumMod val="50000"/>
                  </a:schemeClr>
                </a:solidFill>
                <a:latin typeface="Poppins" panose="00000500000000000000" pitchFamily="2" charset="0"/>
                <a:cs typeface="Poppins" panose="00000500000000000000" pitchFamily="2" charset="0"/>
              </a:rPr>
              <a:t>The Rise of the </a:t>
            </a:r>
            <a:r>
              <a:rPr lang="en-US" sz="3200" err="1">
                <a:solidFill>
                  <a:schemeClr val="accent1">
                    <a:lumMod val="50000"/>
                  </a:schemeClr>
                </a:solidFill>
                <a:latin typeface="Poppins" panose="00000500000000000000" pitchFamily="2" charset="0"/>
                <a:cs typeface="Poppins" panose="00000500000000000000" pitchFamily="2" charset="0"/>
              </a:rPr>
              <a:t>Grandfamily</a:t>
            </a:r>
            <a:endParaRPr lang="en-US" sz="3200">
              <a:solidFill>
                <a:schemeClr val="accent1">
                  <a:lumMod val="50000"/>
                </a:schemeClr>
              </a:solidFill>
              <a:latin typeface="Poppins" panose="00000500000000000000" pitchFamily="2" charset="0"/>
              <a:cs typeface="Poppins" panose="00000500000000000000" pitchFamily="2" charset="0"/>
            </a:endParaRPr>
          </a:p>
          <a:p>
            <a:pPr marL="0" indent="0">
              <a:buNone/>
            </a:pPr>
            <a:r>
              <a:rPr lang="en-US" sz="3200" b="1">
                <a:solidFill>
                  <a:schemeClr val="accent1">
                    <a:lumMod val="50000"/>
                  </a:schemeClr>
                </a:solidFill>
                <a:latin typeface="Poppins" panose="00000500000000000000" pitchFamily="2" charset="0"/>
                <a:cs typeface="Poppins" panose="00000500000000000000" pitchFamily="2" charset="0"/>
              </a:rPr>
              <a:t>-Washington Post, 2019</a:t>
            </a:r>
          </a:p>
          <a:p>
            <a:pPr marL="0" indent="0">
              <a:buNone/>
            </a:pPr>
            <a:endParaRPr lang="en-US" sz="3200">
              <a:solidFill>
                <a:schemeClr val="accent1">
                  <a:lumMod val="50000"/>
                </a:schemeClr>
              </a:solidFill>
              <a:latin typeface="Poppins" panose="00000500000000000000" pitchFamily="2" charset="0"/>
              <a:cs typeface="Poppins" panose="00000500000000000000" pitchFamily="2" charset="0"/>
            </a:endParaRPr>
          </a:p>
          <a:p>
            <a:pPr marL="0" indent="0">
              <a:buNone/>
            </a:pPr>
            <a:r>
              <a:rPr lang="en-US" sz="3200" err="1">
                <a:solidFill>
                  <a:schemeClr val="accent1">
                    <a:lumMod val="50000"/>
                  </a:schemeClr>
                </a:solidFill>
                <a:latin typeface="Poppins" panose="00000500000000000000" pitchFamily="2" charset="0"/>
                <a:cs typeface="Poppins" panose="00000500000000000000" pitchFamily="2" charset="0"/>
              </a:rPr>
              <a:t>Grandfamily</a:t>
            </a:r>
            <a:r>
              <a:rPr lang="en-US" sz="3200">
                <a:solidFill>
                  <a:schemeClr val="accent1">
                    <a:lumMod val="50000"/>
                  </a:schemeClr>
                </a:solidFill>
                <a:latin typeface="Poppins" panose="00000500000000000000" pitchFamily="2" charset="0"/>
                <a:cs typeface="Poppins" panose="00000500000000000000" pitchFamily="2" charset="0"/>
              </a:rPr>
              <a:t> Housing Caters to Older Americans</a:t>
            </a:r>
          </a:p>
          <a:p>
            <a:pPr marL="0" indent="0">
              <a:buNone/>
            </a:pPr>
            <a:r>
              <a:rPr lang="en-US" sz="3200" b="1">
                <a:solidFill>
                  <a:schemeClr val="accent1">
                    <a:lumMod val="50000"/>
                  </a:schemeClr>
                </a:solidFill>
                <a:latin typeface="Poppins" panose="00000500000000000000" pitchFamily="2" charset="0"/>
                <a:cs typeface="Poppins" panose="00000500000000000000" pitchFamily="2" charset="0"/>
              </a:rPr>
              <a:t>-New York Times 2021</a:t>
            </a:r>
          </a:p>
          <a:p>
            <a:pPr marL="0" indent="0">
              <a:buNone/>
            </a:pPr>
            <a:endParaRPr lang="en-US" sz="3200" b="1">
              <a:solidFill>
                <a:schemeClr val="accent1">
                  <a:lumMod val="50000"/>
                </a:schemeClr>
              </a:solidFill>
              <a:latin typeface="Poppins" panose="00000500000000000000" pitchFamily="2" charset="0"/>
              <a:cs typeface="Poppins" panose="00000500000000000000" pitchFamily="2" charset="0"/>
            </a:endParaRPr>
          </a:p>
          <a:p>
            <a:pPr marL="0" indent="0">
              <a:buNone/>
            </a:pPr>
            <a:r>
              <a:rPr lang="en-US" sz="3200">
                <a:solidFill>
                  <a:schemeClr val="accent1">
                    <a:lumMod val="50000"/>
                  </a:schemeClr>
                </a:solidFill>
                <a:latin typeface="Poppins" panose="00000500000000000000" pitchFamily="2" charset="0"/>
                <a:cs typeface="Poppins" panose="00000500000000000000" pitchFamily="2" charset="0"/>
              </a:rPr>
              <a:t>Strain on '</a:t>
            </a:r>
            <a:r>
              <a:rPr lang="en-US" sz="3200" err="1">
                <a:solidFill>
                  <a:schemeClr val="accent1">
                    <a:lumMod val="50000"/>
                  </a:schemeClr>
                </a:solidFill>
                <a:latin typeface="Poppins" panose="00000500000000000000" pitchFamily="2" charset="0"/>
                <a:cs typeface="Poppins" panose="00000500000000000000" pitchFamily="2" charset="0"/>
              </a:rPr>
              <a:t>grandfamilies</a:t>
            </a:r>
            <a:r>
              <a:rPr lang="en-US" sz="3200">
                <a:solidFill>
                  <a:schemeClr val="accent1">
                    <a:lumMod val="50000"/>
                  </a:schemeClr>
                </a:solidFill>
                <a:latin typeface="Poppins" panose="00000500000000000000" pitchFamily="2" charset="0"/>
                <a:cs typeface="Poppins" panose="00000500000000000000" pitchFamily="2" charset="0"/>
              </a:rPr>
              <a:t>': Grandparents raising grandkids face high levels of food insecurity.</a:t>
            </a:r>
          </a:p>
          <a:p>
            <a:pPr marL="0" indent="0">
              <a:buNone/>
            </a:pPr>
            <a:r>
              <a:rPr lang="en-US" sz="3200" b="1">
                <a:solidFill>
                  <a:schemeClr val="accent1">
                    <a:lumMod val="50000"/>
                  </a:schemeClr>
                </a:solidFill>
                <a:latin typeface="Poppins" panose="00000500000000000000" pitchFamily="2" charset="0"/>
                <a:cs typeface="Poppins" panose="00000500000000000000" pitchFamily="2" charset="0"/>
              </a:rPr>
              <a:t>-USA Today 2022</a:t>
            </a:r>
          </a:p>
          <a:p>
            <a:pPr marL="0" indent="0">
              <a:buNone/>
            </a:pPr>
            <a:endParaRPr lang="en-US" sz="3200">
              <a:solidFill>
                <a:schemeClr val="accent1">
                  <a:lumMod val="50000"/>
                </a:schemeClr>
              </a:solidFill>
              <a:latin typeface="Poppins" panose="00000500000000000000" pitchFamily="2" charset="0"/>
              <a:cs typeface="Poppins" panose="00000500000000000000" pitchFamily="2" charset="0"/>
            </a:endParaRPr>
          </a:p>
          <a:p>
            <a:pPr marL="0" indent="0">
              <a:buNone/>
            </a:pPr>
            <a:endParaRPr lang="en-US" sz="3200">
              <a:solidFill>
                <a:schemeClr val="accent1">
                  <a:lumMod val="50000"/>
                </a:schemeClr>
              </a:solidFill>
              <a:latin typeface="Poppins" panose="00000500000000000000" pitchFamily="2" charset="0"/>
              <a:cs typeface="Poppins" panose="00000500000000000000" pitchFamily="2" charset="0"/>
            </a:endParaRPr>
          </a:p>
        </p:txBody>
      </p:sp>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522515" y="162890"/>
            <a:ext cx="8574807"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0481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rPr>
              <a:t>Promotes Positive Messaging</a:t>
            </a:r>
          </a:p>
        </p:txBody>
      </p:sp>
      <p:pic>
        <p:nvPicPr>
          <p:cNvPr id="5" name="Picture 4" descr="Two people under an umbrella&#10;&#10;Description automatically generated with medium confidence">
            <a:extLst>
              <a:ext uri="{FF2B5EF4-FFF2-40B4-BE49-F238E27FC236}">
                <a16:creationId xmlns:a16="http://schemas.microsoft.com/office/drawing/2014/main" id="{F83DB201-EE03-AF53-4182-85A1B9910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811696"/>
            <a:ext cx="3124200" cy="31242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C51A4FA5-C5A7-399C-DC79-545662460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322" y="1409700"/>
            <a:ext cx="3048000" cy="304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CEBA8EA-17A0-2F06-E0A2-8318FEBA7D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927" y="3810000"/>
            <a:ext cx="3048000" cy="3048000"/>
          </a:xfrm>
          <a:prstGeom prst="rect">
            <a:avLst/>
          </a:prstGeom>
        </p:spPr>
      </p:pic>
    </p:spTree>
    <p:extLst>
      <p:ext uri="{BB962C8B-B14F-4D97-AF65-F5344CB8AC3E}">
        <p14:creationId xmlns:p14="http://schemas.microsoft.com/office/powerpoint/2010/main" val="3944640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EF9D0D-2CE4-44D8-AC42-8C4816E84E87}"/>
              </a:ext>
            </a:extLst>
          </p:cNvPr>
          <p:cNvPicPr>
            <a:picLocks noGrp="1" noChangeAspect="1"/>
          </p:cNvPicPr>
          <p:nvPr>
            <p:ph idx="1"/>
          </p:nvPr>
        </p:nvPicPr>
        <p:blipFill>
          <a:blip r:embed="rId3"/>
          <a:stretch>
            <a:fillRect/>
          </a:stretch>
        </p:blipFill>
        <p:spPr>
          <a:xfrm>
            <a:off x="8329868" y="1624623"/>
            <a:ext cx="3144968" cy="4093882"/>
          </a:xfrm>
          <a:prstGeom prst="rect">
            <a:avLst/>
          </a:prstGeom>
        </p:spPr>
      </p:pic>
      <p:pic>
        <p:nvPicPr>
          <p:cNvPr id="7" name="Content Placeholder 4">
            <a:extLst>
              <a:ext uri="{FF2B5EF4-FFF2-40B4-BE49-F238E27FC236}">
                <a16:creationId xmlns:a16="http://schemas.microsoft.com/office/drawing/2014/main" id="{2E323195-50BA-4F0D-9526-5AAC03606B32}"/>
              </a:ext>
            </a:extLst>
          </p:cNvPr>
          <p:cNvPicPr>
            <a:picLocks noChangeAspect="1"/>
          </p:cNvPicPr>
          <p:nvPr/>
        </p:nvPicPr>
        <p:blipFill>
          <a:blip r:embed="rId4"/>
          <a:stretch>
            <a:fillRect/>
          </a:stretch>
        </p:blipFill>
        <p:spPr>
          <a:xfrm>
            <a:off x="4704020" y="1647055"/>
            <a:ext cx="3144968" cy="407144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8E06FE7-970F-DB58-C31C-EF32AF79FEC3}"/>
              </a:ext>
            </a:extLst>
          </p:cNvPr>
          <p:cNvPicPr>
            <a:picLocks noChangeAspect="1"/>
          </p:cNvPicPr>
          <p:nvPr/>
        </p:nvPicPr>
        <p:blipFill>
          <a:blip r:embed="rId5"/>
          <a:stretch>
            <a:fillRect/>
          </a:stretch>
        </p:blipFill>
        <p:spPr>
          <a:xfrm>
            <a:off x="957944" y="1647055"/>
            <a:ext cx="3190888" cy="412906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3DECD7F-839C-8641-08C8-27155E2BE8CA}"/>
              </a:ext>
            </a:extLst>
          </p:cNvPr>
          <p:cNvSpPr txBox="1"/>
          <p:nvPr/>
        </p:nvSpPr>
        <p:spPr>
          <a:xfrm>
            <a:off x="143377" y="184517"/>
            <a:ext cx="11045179" cy="1182414"/>
          </a:xfrm>
          <a:prstGeom prst="rect">
            <a:avLst/>
          </a:prstGeom>
        </p:spPr>
        <p:txBody>
          <a:bodyPr vert="horz" lIns="91440" tIns="45720" rIns="91440" bIns="45720" rtlCol="0" anchor="ctr">
            <a:noAutofit/>
          </a:bodyPr>
          <a:lstStyle/>
          <a:p>
            <a:pPr defTabSz="457223">
              <a:lnSpc>
                <a:spcPct val="90000"/>
              </a:lnSpc>
              <a:spcBef>
                <a:spcPct val="0"/>
              </a:spcBef>
              <a:spcAft>
                <a:spcPts val="600"/>
              </a:spcAft>
              <a:defRPr/>
            </a:pPr>
            <a:r>
              <a:rPr lang="en-US" sz="3300" b="1" dirty="0">
                <a:solidFill>
                  <a:srgbClr val="4472C4">
                    <a:lumMod val="50000"/>
                  </a:srgbClr>
                </a:solidFill>
                <a:latin typeface="Poppins Black" panose="00000A00000000000000" pitchFamily="2" charset="0"/>
                <a:cs typeface="Poppins Black" panose="00000A00000000000000" pitchFamily="2" charset="0"/>
              </a:rPr>
              <a:t>Shares Key Research, Information </a:t>
            </a:r>
          </a:p>
          <a:p>
            <a:pPr defTabSz="457223">
              <a:lnSpc>
                <a:spcPct val="90000"/>
              </a:lnSpc>
              <a:spcBef>
                <a:spcPct val="0"/>
              </a:spcBef>
              <a:spcAft>
                <a:spcPts val="600"/>
              </a:spcAft>
              <a:defRPr/>
            </a:pPr>
            <a:r>
              <a:rPr lang="en-US" sz="3300" b="1" dirty="0">
                <a:solidFill>
                  <a:srgbClr val="4472C4">
                    <a:lumMod val="50000"/>
                  </a:srgbClr>
                </a:solidFill>
                <a:latin typeface="Poppins Black" panose="00000A00000000000000" pitchFamily="2" charset="0"/>
                <a:cs typeface="Poppins Black" panose="00000A00000000000000" pitchFamily="2" charset="0"/>
              </a:rPr>
              <a:t>&amp; Resources: State of </a:t>
            </a:r>
            <a:r>
              <a:rPr lang="en-US" sz="3300" b="1" dirty="0" err="1">
                <a:solidFill>
                  <a:srgbClr val="4472C4">
                    <a:lumMod val="50000"/>
                  </a:srgbClr>
                </a:solidFill>
                <a:latin typeface="Poppins Black" panose="00000A00000000000000" pitchFamily="2" charset="0"/>
                <a:cs typeface="Poppins Black" panose="00000A00000000000000" pitchFamily="2" charset="0"/>
              </a:rPr>
              <a:t>Grandfamilies</a:t>
            </a:r>
            <a:r>
              <a:rPr lang="en-US" sz="3300" b="1" dirty="0">
                <a:solidFill>
                  <a:srgbClr val="4472C4">
                    <a:lumMod val="50000"/>
                  </a:srgbClr>
                </a:solidFill>
                <a:latin typeface="Poppins Black" panose="00000A00000000000000" pitchFamily="2" charset="0"/>
                <a:cs typeface="Poppins Black" panose="00000A00000000000000" pitchFamily="2" charset="0"/>
              </a:rPr>
              <a:t> Report</a:t>
            </a:r>
          </a:p>
        </p:txBody>
      </p:sp>
      <p:sp>
        <p:nvSpPr>
          <p:cNvPr id="9" name="TextBox 8">
            <a:extLst>
              <a:ext uri="{FF2B5EF4-FFF2-40B4-BE49-F238E27FC236}">
                <a16:creationId xmlns:a16="http://schemas.microsoft.com/office/drawing/2014/main" id="{BE7E0E92-657F-5842-CFD3-60B9F5221876}"/>
              </a:ext>
            </a:extLst>
          </p:cNvPr>
          <p:cNvSpPr txBox="1"/>
          <p:nvPr/>
        </p:nvSpPr>
        <p:spPr>
          <a:xfrm>
            <a:off x="808881" y="6211818"/>
            <a:ext cx="6172357" cy="461665"/>
          </a:xfrm>
          <a:prstGeom prst="rect">
            <a:avLst/>
          </a:prstGeom>
          <a:noFill/>
        </p:spPr>
        <p:txBody>
          <a:bodyPr wrap="square">
            <a:spAutoFit/>
          </a:bodyPr>
          <a:lstStyle/>
          <a:p>
            <a:pPr defTabSz="609630"/>
            <a:r>
              <a:rPr lang="en-US" sz="1200">
                <a:solidFill>
                  <a:prstClr val="black"/>
                </a:solidFill>
                <a:latin typeface="Calibri" panose="020F0502020204030204"/>
                <a:hlinkClick r:id="rId6"/>
              </a:rPr>
              <a:t>https://www.gu.org/explore-our-topics/grandfamilies/state-of-grandfamilies-in-america-annual-reports/</a:t>
            </a:r>
            <a:r>
              <a:rPr lang="en-US" sz="1200">
                <a:solidFill>
                  <a:prstClr val="black"/>
                </a:solidFill>
                <a:latin typeface="Calibri" panose="020F0502020204030204"/>
              </a:rPr>
              <a:t> </a:t>
            </a:r>
          </a:p>
        </p:txBody>
      </p:sp>
    </p:spTree>
    <p:extLst>
      <p:ext uri="{BB962C8B-B14F-4D97-AF65-F5344CB8AC3E}">
        <p14:creationId xmlns:p14="http://schemas.microsoft.com/office/powerpoint/2010/main" val="158838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14D40-6C4C-4E61-B8C7-2A0C634E50EA}"/>
              </a:ext>
            </a:extLst>
          </p:cNvPr>
          <p:cNvPicPr>
            <a:picLocks noChangeAspect="1"/>
          </p:cNvPicPr>
          <p:nvPr/>
        </p:nvPicPr>
        <p:blipFill>
          <a:blip r:embed="rId3"/>
          <a:stretch>
            <a:fillRect/>
          </a:stretch>
        </p:blipFill>
        <p:spPr>
          <a:xfrm>
            <a:off x="712808" y="1410655"/>
            <a:ext cx="10766384" cy="4500617"/>
          </a:xfrm>
          <a:prstGeom prst="rect">
            <a:avLst/>
          </a:prstGeom>
        </p:spPr>
      </p:pic>
      <p:sp>
        <p:nvSpPr>
          <p:cNvPr id="4" name="TextBox 3">
            <a:extLst>
              <a:ext uri="{FF2B5EF4-FFF2-40B4-BE49-F238E27FC236}">
                <a16:creationId xmlns:a16="http://schemas.microsoft.com/office/drawing/2014/main" id="{7706D78E-5022-4159-9BF8-BAE6FC70D948}"/>
              </a:ext>
            </a:extLst>
          </p:cNvPr>
          <p:cNvSpPr txBox="1"/>
          <p:nvPr/>
        </p:nvSpPr>
        <p:spPr>
          <a:xfrm>
            <a:off x="811104" y="6016833"/>
            <a:ext cx="8556171" cy="369332"/>
          </a:xfrm>
          <a:prstGeom prst="rect">
            <a:avLst/>
          </a:prstGeom>
          <a:noFill/>
        </p:spPr>
        <p:txBody>
          <a:bodyPr wrap="square" rtlCol="0">
            <a:spAutoFit/>
          </a:bodyPr>
          <a:lstStyle/>
          <a:p>
            <a:pPr defTabSz="457223">
              <a:defRPr/>
            </a:pPr>
            <a:r>
              <a:rPr lang="en-US">
                <a:solidFill>
                  <a:srgbClr val="9B6BF2"/>
                </a:solidFill>
                <a:latin typeface="Calibri" panose="020F0502020204030204" pitchFamily="34" charset="0"/>
                <a:cs typeface="Calibri" panose="020F0502020204030204" pitchFamily="34" charset="0"/>
              </a:rPr>
              <a:t>https://www.gu.org/racial-equity-toolkits-featuring-grandfamilies/</a:t>
            </a:r>
          </a:p>
        </p:txBody>
      </p:sp>
      <p:sp>
        <p:nvSpPr>
          <p:cNvPr id="5" name="Title 4">
            <a:extLst>
              <a:ext uri="{FF2B5EF4-FFF2-40B4-BE49-F238E27FC236}">
                <a16:creationId xmlns:a16="http://schemas.microsoft.com/office/drawing/2014/main" id="{73408FB0-3CD5-4161-A03D-20FFE6438DC7}"/>
              </a:ext>
            </a:extLst>
          </p:cNvPr>
          <p:cNvSpPr>
            <a:spLocks noGrp="1"/>
          </p:cNvSpPr>
          <p:nvPr>
            <p:ph type="title"/>
          </p:nvPr>
        </p:nvSpPr>
        <p:spPr>
          <a:xfrm>
            <a:off x="674664" y="502613"/>
            <a:ext cx="9388638" cy="706964"/>
          </a:xfrm>
        </p:spPr>
        <p:txBody>
          <a:bodyPr>
            <a:normAutofit fontScale="90000"/>
          </a:bodyPr>
          <a:lstStyle/>
          <a:p>
            <a:r>
              <a:rPr lang="en-US"/>
              <a:t>Racial Equity Toolkits for Serving Grandfamilies </a:t>
            </a:r>
          </a:p>
        </p:txBody>
      </p:sp>
    </p:spTree>
    <p:extLst>
      <p:ext uri="{BB962C8B-B14F-4D97-AF65-F5344CB8AC3E}">
        <p14:creationId xmlns:p14="http://schemas.microsoft.com/office/powerpoint/2010/main" val="313193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31EB0-597D-5A81-126C-BB10CDCF2847}"/>
              </a:ext>
            </a:extLst>
          </p:cNvPr>
          <p:cNvPicPr>
            <a:picLocks noChangeAspect="1"/>
          </p:cNvPicPr>
          <p:nvPr/>
        </p:nvPicPr>
        <p:blipFill rotWithShape="1">
          <a:blip r:embed="rId3"/>
          <a:srcRect l="1522"/>
          <a:stretch/>
        </p:blipFill>
        <p:spPr>
          <a:xfrm>
            <a:off x="5570807" y="734525"/>
            <a:ext cx="4161791" cy="538895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D277CCC-DB49-B5C8-CD16-21BD9CC5DBFB}"/>
              </a:ext>
            </a:extLst>
          </p:cNvPr>
          <p:cNvSpPr txBox="1">
            <a:spLocks/>
          </p:cNvSpPr>
          <p:nvPr/>
        </p:nvSpPr>
        <p:spPr>
          <a:xfrm>
            <a:off x="375955" y="-295682"/>
            <a:ext cx="5095240" cy="3708117"/>
          </a:xfrm>
          <a:prstGeom prst="rect">
            <a:avLst/>
          </a:prstGeom>
        </p:spPr>
        <p:txBody>
          <a:bodyPr vert="horz" lIns="60960" tIns="30480" rIns="60960" bIns="30480" rtlCol="0" anchor="ctr">
            <a:normAutofit fontScale="97500"/>
          </a:bodyPr>
          <a:lstStyle>
            <a:lvl1pPr algn="l" defTabSz="914400" rtl="0" eaLnBrk="1" latinLnBrk="0" hangingPunct="1">
              <a:lnSpc>
                <a:spcPct val="90000"/>
              </a:lnSpc>
              <a:spcBef>
                <a:spcPct val="0"/>
              </a:spcBef>
              <a:buNone/>
              <a:defRPr sz="6000" kern="1200">
                <a:solidFill>
                  <a:schemeClr val="accent1">
                    <a:lumMod val="50000"/>
                  </a:schemeClr>
                </a:solidFill>
                <a:latin typeface="Poppins ExtraBold" panose="00000900000000000000" pitchFamily="2" charset="0"/>
                <a:ea typeface="+mj-ea"/>
                <a:cs typeface="Poppins ExtraBold" panose="00000900000000000000" pitchFamily="2" charset="0"/>
              </a:defRPr>
            </a:lvl1pPr>
          </a:lstStyle>
          <a:p>
            <a:pPr defTabSz="609630"/>
            <a:r>
              <a:rPr lang="en-US" sz="4000">
                <a:solidFill>
                  <a:srgbClr val="4472C4">
                    <a:lumMod val="50000"/>
                  </a:srgbClr>
                </a:solidFill>
              </a:rPr>
              <a:t>Grand Facts</a:t>
            </a:r>
            <a:br>
              <a:rPr lang="en-US" sz="4000">
                <a:solidFill>
                  <a:srgbClr val="4472C4">
                    <a:lumMod val="50000"/>
                  </a:srgbClr>
                </a:solidFill>
              </a:rPr>
            </a:br>
            <a:r>
              <a:rPr lang="en-US" sz="4000">
                <a:solidFill>
                  <a:srgbClr val="4472C4">
                    <a:lumMod val="50000"/>
                  </a:srgbClr>
                </a:solidFill>
              </a:rPr>
              <a:t>State Fact Sheets</a:t>
            </a:r>
            <a:br>
              <a:rPr lang="en-US" sz="4000">
                <a:solidFill>
                  <a:srgbClr val="4472C4">
                    <a:lumMod val="50000"/>
                  </a:srgbClr>
                </a:solidFill>
              </a:rPr>
            </a:br>
            <a:br>
              <a:rPr lang="en-US" sz="4000">
                <a:solidFill>
                  <a:srgbClr val="4472C4">
                    <a:lumMod val="50000"/>
                  </a:srgbClr>
                </a:solidFill>
              </a:rPr>
            </a:br>
            <a:r>
              <a:rPr lang="en-US" sz="2400">
                <a:solidFill>
                  <a:srgbClr val="4472C4">
                    <a:lumMod val="50000"/>
                  </a:srgbClr>
                </a:solidFill>
              </a:rPr>
              <a:t>www.grandfactsheets.org</a:t>
            </a:r>
          </a:p>
        </p:txBody>
      </p:sp>
      <p:sp>
        <p:nvSpPr>
          <p:cNvPr id="4" name="TextBox 3">
            <a:extLst>
              <a:ext uri="{FF2B5EF4-FFF2-40B4-BE49-F238E27FC236}">
                <a16:creationId xmlns:a16="http://schemas.microsoft.com/office/drawing/2014/main" id="{EF151D8D-21C8-BA86-A550-C183596B6348}"/>
              </a:ext>
            </a:extLst>
          </p:cNvPr>
          <p:cNvSpPr txBox="1"/>
          <p:nvPr/>
        </p:nvSpPr>
        <p:spPr>
          <a:xfrm>
            <a:off x="441164" y="2971800"/>
            <a:ext cx="4816636" cy="3416320"/>
          </a:xfrm>
          <a:prstGeom prst="rect">
            <a:avLst/>
          </a:prstGeom>
          <a:noFill/>
        </p:spPr>
        <p:txBody>
          <a:bodyPr wrap="square">
            <a:spAutoFit/>
          </a:bodyPr>
          <a:lstStyle/>
          <a:p>
            <a:r>
              <a:rPr lang="en-US" sz="2400" dirty="0">
                <a:solidFill>
                  <a:schemeClr val="accent1">
                    <a:lumMod val="50000"/>
                  </a:schemeClr>
                </a:solidFill>
                <a:latin typeface="Poppins" panose="00000500000000000000" pitchFamily="2" charset="0"/>
                <a:cs typeface="Poppins" panose="00000500000000000000" pitchFamily="2" charset="0"/>
              </a:rPr>
              <a:t>All 50 States and the District of Columbia Includes information on state specific</a:t>
            </a:r>
          </a:p>
          <a:p>
            <a:endParaRPr lang="en-US" sz="2400" dirty="0">
              <a:solidFill>
                <a:schemeClr val="accent1">
                  <a:lumMod val="50000"/>
                </a:schemeClr>
              </a:solidFill>
              <a:latin typeface="Poppins" panose="00000500000000000000" pitchFamily="2" charset="0"/>
              <a:cs typeface="Poppins" panose="00000500000000000000" pitchFamily="2" charset="0"/>
            </a:endParaRPr>
          </a:p>
          <a:p>
            <a:r>
              <a:rPr lang="en-US" sz="2400" dirty="0">
                <a:solidFill>
                  <a:schemeClr val="accent1">
                    <a:lumMod val="50000"/>
                  </a:schemeClr>
                </a:solidFill>
                <a:latin typeface="Poppins" panose="00000500000000000000" pitchFamily="2" charset="0"/>
                <a:cs typeface="Poppins" panose="00000500000000000000" pitchFamily="2" charset="0"/>
              </a:rPr>
              <a:t>•	Data</a:t>
            </a:r>
          </a:p>
          <a:p>
            <a:r>
              <a:rPr lang="en-US" sz="2400" dirty="0">
                <a:solidFill>
                  <a:schemeClr val="accent1">
                    <a:lumMod val="50000"/>
                  </a:schemeClr>
                </a:solidFill>
                <a:latin typeface="Poppins" panose="00000500000000000000" pitchFamily="2" charset="0"/>
                <a:cs typeface="Poppins" panose="00000500000000000000" pitchFamily="2" charset="0"/>
              </a:rPr>
              <a:t>•	Programs</a:t>
            </a:r>
          </a:p>
          <a:p>
            <a:r>
              <a:rPr lang="en-US" sz="2400" dirty="0">
                <a:solidFill>
                  <a:schemeClr val="accent1">
                    <a:lumMod val="50000"/>
                  </a:schemeClr>
                </a:solidFill>
                <a:latin typeface="Poppins" panose="00000500000000000000" pitchFamily="2" charset="0"/>
                <a:cs typeface="Poppins" panose="00000500000000000000" pitchFamily="2" charset="0"/>
              </a:rPr>
              <a:t>•	Public Benefits</a:t>
            </a:r>
          </a:p>
          <a:p>
            <a:r>
              <a:rPr lang="en-US" sz="2400" dirty="0">
                <a:solidFill>
                  <a:schemeClr val="accent1">
                    <a:lumMod val="50000"/>
                  </a:schemeClr>
                </a:solidFill>
                <a:latin typeface="Poppins" panose="00000500000000000000" pitchFamily="2" charset="0"/>
                <a:cs typeface="Poppins" panose="00000500000000000000" pitchFamily="2" charset="0"/>
              </a:rPr>
              <a:t>•	Education</a:t>
            </a:r>
          </a:p>
          <a:p>
            <a:r>
              <a:rPr lang="en-US" sz="2400" dirty="0">
                <a:solidFill>
                  <a:schemeClr val="accent1">
                    <a:lumMod val="50000"/>
                  </a:schemeClr>
                </a:solidFill>
                <a:latin typeface="Poppins" panose="00000500000000000000" pitchFamily="2" charset="0"/>
                <a:cs typeface="Poppins" panose="00000500000000000000" pitchFamily="2" charset="0"/>
              </a:rPr>
              <a:t>•	Legal </a:t>
            </a:r>
          </a:p>
        </p:txBody>
      </p:sp>
    </p:spTree>
    <p:extLst>
      <p:ext uri="{BB962C8B-B14F-4D97-AF65-F5344CB8AC3E}">
        <p14:creationId xmlns:p14="http://schemas.microsoft.com/office/powerpoint/2010/main" val="2173960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D277CCC-DB49-B5C8-CD16-21BD9CC5DBFB}"/>
              </a:ext>
            </a:extLst>
          </p:cNvPr>
          <p:cNvSpPr txBox="1">
            <a:spLocks/>
          </p:cNvSpPr>
          <p:nvPr/>
        </p:nvSpPr>
        <p:spPr>
          <a:xfrm>
            <a:off x="375955" y="-295682"/>
            <a:ext cx="5095240" cy="3708117"/>
          </a:xfrm>
          <a:prstGeom prst="rect">
            <a:avLst/>
          </a:prstGeom>
        </p:spPr>
        <p:txBody>
          <a:bodyPr vert="horz" lIns="60960" tIns="30480" rIns="60960" bIns="30480" rtlCol="0" anchor="ctr">
            <a:normAutofit fontScale="97500"/>
          </a:bodyPr>
          <a:lstStyle>
            <a:lvl1pPr algn="l" defTabSz="914400" rtl="0" eaLnBrk="1" latinLnBrk="0" hangingPunct="1">
              <a:lnSpc>
                <a:spcPct val="90000"/>
              </a:lnSpc>
              <a:spcBef>
                <a:spcPct val="0"/>
              </a:spcBef>
              <a:buNone/>
              <a:defRPr sz="6000" kern="1200">
                <a:solidFill>
                  <a:schemeClr val="accent1">
                    <a:lumMod val="50000"/>
                  </a:schemeClr>
                </a:solidFill>
                <a:latin typeface="Poppins ExtraBold" panose="00000900000000000000" pitchFamily="2" charset="0"/>
                <a:ea typeface="+mj-ea"/>
                <a:cs typeface="Poppins ExtraBold" panose="00000900000000000000" pitchFamily="2" charset="0"/>
              </a:defRPr>
            </a:lvl1pPr>
          </a:lstStyle>
          <a:p>
            <a:pPr defTabSz="609630"/>
            <a:r>
              <a:rPr lang="en-US" sz="4000" dirty="0">
                <a:solidFill>
                  <a:srgbClr val="4472C4">
                    <a:lumMod val="50000"/>
                  </a:srgbClr>
                </a:solidFill>
              </a:rPr>
              <a:t>Fact Sheet: Children Thrive in </a:t>
            </a:r>
            <a:r>
              <a:rPr lang="en-US" sz="4000" dirty="0" err="1">
                <a:solidFill>
                  <a:srgbClr val="4472C4">
                    <a:lumMod val="50000"/>
                  </a:srgbClr>
                </a:solidFill>
              </a:rPr>
              <a:t>Grandfamilies</a:t>
            </a:r>
            <a:br>
              <a:rPr lang="en-US" sz="4000" dirty="0">
                <a:solidFill>
                  <a:srgbClr val="4472C4">
                    <a:lumMod val="50000"/>
                  </a:srgbClr>
                </a:solidFill>
              </a:rPr>
            </a:br>
            <a:br>
              <a:rPr lang="en-US" sz="4000" dirty="0">
                <a:solidFill>
                  <a:srgbClr val="4472C4">
                    <a:lumMod val="50000"/>
                  </a:srgbClr>
                </a:solidFill>
              </a:rPr>
            </a:br>
            <a:endParaRPr lang="en-US" sz="2400" dirty="0">
              <a:solidFill>
                <a:srgbClr val="4472C4">
                  <a:lumMod val="50000"/>
                </a:srgbClr>
              </a:solidFill>
            </a:endParaRPr>
          </a:p>
        </p:txBody>
      </p:sp>
      <p:pic>
        <p:nvPicPr>
          <p:cNvPr id="5" name="Picture 4">
            <a:extLst>
              <a:ext uri="{FF2B5EF4-FFF2-40B4-BE49-F238E27FC236}">
                <a16:creationId xmlns:a16="http://schemas.microsoft.com/office/drawing/2014/main" id="{8C16927A-E8D4-32E0-E676-1867EF81C162}"/>
              </a:ext>
            </a:extLst>
          </p:cNvPr>
          <p:cNvPicPr>
            <a:picLocks noChangeAspect="1"/>
          </p:cNvPicPr>
          <p:nvPr/>
        </p:nvPicPr>
        <p:blipFill rotWithShape="1">
          <a:blip r:embed="rId3"/>
          <a:srcRect l="47082" t="12381" r="29603" b="37804"/>
          <a:stretch/>
        </p:blipFill>
        <p:spPr>
          <a:xfrm>
            <a:off x="5226629" y="477329"/>
            <a:ext cx="3521917" cy="470301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C1BDCDA-E990-C6BB-0B6F-5E3185C49322}"/>
              </a:ext>
            </a:extLst>
          </p:cNvPr>
          <p:cNvSpPr txBox="1"/>
          <p:nvPr/>
        </p:nvSpPr>
        <p:spPr>
          <a:xfrm>
            <a:off x="385028" y="2828835"/>
            <a:ext cx="4363026" cy="1200329"/>
          </a:xfrm>
          <a:prstGeom prst="rect">
            <a:avLst/>
          </a:prstGeom>
          <a:noFill/>
        </p:spPr>
        <p:txBody>
          <a:bodyPr wrap="square">
            <a:spAutoFit/>
          </a:bodyPr>
          <a:lstStyle/>
          <a:p>
            <a:r>
              <a:rPr lang="en-US" sz="2400" dirty="0">
                <a:solidFill>
                  <a:srgbClr val="203864"/>
                </a:solidFill>
                <a:latin typeface="Poppins" panose="00000500000000000000" pitchFamily="2" charset="0"/>
                <a:cs typeface="Poppins" panose="00000500000000000000" pitchFamily="2" charset="0"/>
              </a:rPr>
              <a:t>Fact sheet highlighting the experiences of children in relative care.</a:t>
            </a:r>
          </a:p>
        </p:txBody>
      </p:sp>
      <p:pic>
        <p:nvPicPr>
          <p:cNvPr id="12" name="Picture 11">
            <a:extLst>
              <a:ext uri="{FF2B5EF4-FFF2-40B4-BE49-F238E27FC236}">
                <a16:creationId xmlns:a16="http://schemas.microsoft.com/office/drawing/2014/main" id="{720B08E3-5065-9FEE-E055-311633992698}"/>
              </a:ext>
            </a:extLst>
          </p:cNvPr>
          <p:cNvPicPr>
            <a:picLocks noChangeAspect="1"/>
          </p:cNvPicPr>
          <p:nvPr/>
        </p:nvPicPr>
        <p:blipFill rotWithShape="1">
          <a:blip r:embed="rId4"/>
          <a:srcRect l="39206" t="12761" r="22103" b="8204"/>
          <a:stretch/>
        </p:blipFill>
        <p:spPr>
          <a:xfrm>
            <a:off x="9020725" y="3412435"/>
            <a:ext cx="2485583" cy="3173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837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1032" y="5926327"/>
            <a:ext cx="8863349" cy="707886"/>
          </a:xfrm>
          <a:prstGeom prst="rect">
            <a:avLst/>
          </a:prstGeom>
          <a:noFill/>
        </p:spPr>
        <p:txBody>
          <a:bodyPr wrap="square" rtlCol="0">
            <a:spAutoFit/>
          </a:bodyPr>
          <a:lstStyle/>
          <a:p>
            <a:pPr algn="ctr" defTabSz="457223">
              <a:defRPr/>
            </a:pPr>
            <a:r>
              <a:rPr lang="en-US" sz="2000" b="1" dirty="0">
                <a:solidFill>
                  <a:prstClr val="black"/>
                </a:solidFill>
                <a:latin typeface="Calibri" panose="020F0502020204030204"/>
              </a:rPr>
              <a:t>A collaboration of the ABA Center on Children and the </a:t>
            </a:r>
          </a:p>
          <a:p>
            <a:pPr algn="ctr" defTabSz="457223">
              <a:defRPr/>
            </a:pPr>
            <a:r>
              <a:rPr lang="en-US" sz="2000" b="1" dirty="0">
                <a:solidFill>
                  <a:prstClr val="black"/>
                </a:solidFill>
                <a:latin typeface="Calibri" panose="020F0502020204030204"/>
              </a:rPr>
              <a:t>Law, Generations United, and Casey Family Programs</a:t>
            </a:r>
          </a:p>
        </p:txBody>
      </p:sp>
      <p:sp>
        <p:nvSpPr>
          <p:cNvPr id="3" name="Title 2">
            <a:extLst>
              <a:ext uri="{FF2B5EF4-FFF2-40B4-BE49-F238E27FC236}">
                <a16:creationId xmlns:a16="http://schemas.microsoft.com/office/drawing/2014/main" id="{228F2A36-9890-4613-A4E0-388AF4DF5468}"/>
              </a:ext>
            </a:extLst>
          </p:cNvPr>
          <p:cNvSpPr>
            <a:spLocks noGrp="1"/>
          </p:cNvSpPr>
          <p:nvPr>
            <p:ph type="title"/>
          </p:nvPr>
        </p:nvSpPr>
        <p:spPr>
          <a:xfrm>
            <a:off x="314446" y="254565"/>
            <a:ext cx="8761413" cy="706964"/>
          </a:xfrm>
        </p:spPr>
        <p:txBody>
          <a:bodyPr>
            <a:normAutofit fontScale="90000"/>
          </a:bodyPr>
          <a:lstStyle/>
          <a:p>
            <a:r>
              <a:rPr lang="en-US">
                <a:solidFill>
                  <a:schemeClr val="accent1">
                    <a:lumMod val="50000"/>
                  </a:schemeClr>
                </a:solidFill>
                <a:hlinkClick r:id="rId3">
                  <a:extLst>
                    <a:ext uri="{A12FA001-AC4F-418D-AE19-62706E023703}">
                      <ahyp:hlinkClr xmlns:ahyp="http://schemas.microsoft.com/office/drawing/2018/hyperlinkcolor" val="tx"/>
                    </a:ext>
                  </a:extLst>
                </a:hlinkClick>
              </a:rPr>
              <a:t>www.grandfamilies.org</a:t>
            </a:r>
            <a:endParaRPr lang="en-US">
              <a:solidFill>
                <a:schemeClr val="accent1">
                  <a:lumMod val="50000"/>
                </a:schemeClr>
              </a:solidFill>
            </a:endParaRPr>
          </a:p>
        </p:txBody>
      </p:sp>
      <p:pic>
        <p:nvPicPr>
          <p:cNvPr id="6" name="Content Placeholder 4">
            <a:extLst>
              <a:ext uri="{FF2B5EF4-FFF2-40B4-BE49-F238E27FC236}">
                <a16:creationId xmlns:a16="http://schemas.microsoft.com/office/drawing/2014/main" id="{CF5C36F0-AB37-41E5-A789-B22CFC6D4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822" y="1251155"/>
            <a:ext cx="8989559" cy="4678485"/>
          </a:xfrm>
          <a:prstGeom prst="rect">
            <a:avLst/>
          </a:prstGeom>
        </p:spPr>
      </p:pic>
    </p:spTree>
    <p:extLst>
      <p:ext uri="{BB962C8B-B14F-4D97-AF65-F5344CB8AC3E}">
        <p14:creationId xmlns:p14="http://schemas.microsoft.com/office/powerpoint/2010/main" val="254743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42DDDA-26E1-FF94-D584-FD6945C5956C}"/>
              </a:ext>
            </a:extLst>
          </p:cNvPr>
          <p:cNvSpPr txBox="1"/>
          <p:nvPr/>
        </p:nvSpPr>
        <p:spPr>
          <a:xfrm>
            <a:off x="275331" y="178810"/>
            <a:ext cx="7341709" cy="1020232"/>
          </a:xfrm>
          <a:prstGeom prst="rect">
            <a:avLst/>
          </a:prstGeom>
        </p:spPr>
        <p:txBody>
          <a:bodyPr vert="horz" lIns="91440" tIns="45720" rIns="91440" bIns="45720" rtlCol="0" anchor="ctr">
            <a:noAutofit/>
          </a:bodyPr>
          <a:lstStyle/>
          <a:p>
            <a:pPr marL="0" marR="0" lvl="0" indent="0" algn="l" defTabSz="457223"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Resources for </a:t>
            </a:r>
          </a:p>
          <a:p>
            <a:pPr marL="0" marR="0" lvl="0" indent="0" algn="l" defTabSz="457223"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Poppins" panose="00000500000000000000" pitchFamily="2" charset="0"/>
                <a:ea typeface="+mn-ea"/>
                <a:cs typeface="Poppins" panose="00000500000000000000" pitchFamily="2" charset="0"/>
              </a:rPr>
              <a:t>child welfare agencies</a:t>
            </a:r>
          </a:p>
        </p:txBody>
      </p:sp>
      <p:pic>
        <p:nvPicPr>
          <p:cNvPr id="6" name="Picture 5">
            <a:extLst>
              <a:ext uri="{FF2B5EF4-FFF2-40B4-BE49-F238E27FC236}">
                <a16:creationId xmlns:a16="http://schemas.microsoft.com/office/drawing/2014/main" id="{2705CCBA-683B-B0AD-096B-577F2004B012}"/>
              </a:ext>
            </a:extLst>
          </p:cNvPr>
          <p:cNvPicPr>
            <a:picLocks noChangeAspect="1"/>
          </p:cNvPicPr>
          <p:nvPr/>
        </p:nvPicPr>
        <p:blipFill>
          <a:blip r:embed="rId3"/>
          <a:stretch>
            <a:fillRect/>
          </a:stretch>
        </p:blipFill>
        <p:spPr>
          <a:xfrm>
            <a:off x="5225989" y="1349406"/>
            <a:ext cx="3837994" cy="490820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6D9D3CF-B600-12C4-5DCB-3AB6E876FBE3}"/>
              </a:ext>
            </a:extLst>
          </p:cNvPr>
          <p:cNvPicPr>
            <a:picLocks noChangeAspect="1"/>
          </p:cNvPicPr>
          <p:nvPr/>
        </p:nvPicPr>
        <p:blipFill rotWithShape="1">
          <a:blip r:embed="rId4"/>
          <a:srcRect l="41789" t="12308" r="26730" b="14871"/>
          <a:stretch/>
        </p:blipFill>
        <p:spPr>
          <a:xfrm>
            <a:off x="1125892" y="1457012"/>
            <a:ext cx="3837994" cy="4994030"/>
          </a:xfrm>
          <a:prstGeom prst="rect">
            <a:avLst/>
          </a:prstGeom>
        </p:spPr>
      </p:pic>
      <p:pic>
        <p:nvPicPr>
          <p:cNvPr id="2" name="Picture 2" descr="Dave Thomas Foundation for Adoption | Foster Care Adoption">
            <a:extLst>
              <a:ext uri="{FF2B5EF4-FFF2-40B4-BE49-F238E27FC236}">
                <a16:creationId xmlns:a16="http://schemas.microsoft.com/office/drawing/2014/main" id="{2EF647AB-EB50-086F-175F-A4C19C3D5E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5879" y="5446393"/>
            <a:ext cx="2297023" cy="100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389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7AE79B-046D-2E82-06B6-128F9F12B141}"/>
              </a:ext>
            </a:extLst>
          </p:cNvPr>
          <p:cNvPicPr>
            <a:picLocks noChangeAspect="1"/>
          </p:cNvPicPr>
          <p:nvPr/>
        </p:nvPicPr>
        <p:blipFill>
          <a:blip r:embed="rId3"/>
          <a:stretch>
            <a:fillRect/>
          </a:stretch>
        </p:blipFill>
        <p:spPr>
          <a:xfrm>
            <a:off x="447592" y="1149912"/>
            <a:ext cx="8117820" cy="5232927"/>
          </a:xfrm>
          <a:prstGeom prst="rect">
            <a:avLst/>
          </a:prstGeom>
        </p:spPr>
      </p:pic>
      <p:sp>
        <p:nvSpPr>
          <p:cNvPr id="4" name="TextBox 3">
            <a:extLst>
              <a:ext uri="{FF2B5EF4-FFF2-40B4-BE49-F238E27FC236}">
                <a16:creationId xmlns:a16="http://schemas.microsoft.com/office/drawing/2014/main" id="{9442DDDA-26E1-FF94-D584-FD6945C5956C}"/>
              </a:ext>
            </a:extLst>
          </p:cNvPr>
          <p:cNvSpPr txBox="1"/>
          <p:nvPr/>
        </p:nvSpPr>
        <p:spPr>
          <a:xfrm>
            <a:off x="355229" y="136607"/>
            <a:ext cx="9780899" cy="1020232"/>
          </a:xfrm>
          <a:prstGeom prst="rect">
            <a:avLst/>
          </a:prstGeom>
        </p:spPr>
        <p:txBody>
          <a:bodyPr vert="horz" lIns="91440" tIns="45720" rIns="91440" bIns="45720" rtlCol="0" anchor="ctr">
            <a:noAutofit/>
          </a:bodyPr>
          <a:lstStyle/>
          <a:p>
            <a:pPr defTabSz="457223">
              <a:lnSpc>
                <a:spcPct val="90000"/>
              </a:lnSpc>
              <a:spcBef>
                <a:spcPct val="0"/>
              </a:spcBef>
              <a:spcAft>
                <a:spcPts val="600"/>
              </a:spcAft>
              <a:defRPr/>
            </a:pPr>
            <a:r>
              <a:rPr lang="en-US" sz="3600" b="1" dirty="0">
                <a:solidFill>
                  <a:srgbClr val="4472C4">
                    <a:lumMod val="50000"/>
                  </a:srgbClr>
                </a:solidFill>
                <a:latin typeface="Poppins" panose="00000500000000000000" pitchFamily="2" charset="0"/>
                <a:cs typeface="Poppins" panose="00000500000000000000" pitchFamily="2" charset="0"/>
              </a:rPr>
              <a:t>Resources for </a:t>
            </a:r>
            <a:r>
              <a:rPr lang="en-US" sz="3600" b="1" dirty="0" err="1">
                <a:solidFill>
                  <a:srgbClr val="4472C4">
                    <a:lumMod val="50000"/>
                  </a:srgbClr>
                </a:solidFill>
                <a:latin typeface="Poppins" panose="00000500000000000000" pitchFamily="2" charset="0"/>
                <a:cs typeface="Poppins" panose="00000500000000000000" pitchFamily="2" charset="0"/>
              </a:rPr>
              <a:t>Grandfamilies</a:t>
            </a:r>
            <a:endParaRPr lang="en-US" sz="3600" b="1" dirty="0">
              <a:solidFill>
                <a:srgbClr val="4472C4">
                  <a:lumMod val="50000"/>
                </a:srgbClr>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7094B3AC-984E-60E9-2EB7-8F7443C37219}"/>
              </a:ext>
            </a:extLst>
          </p:cNvPr>
          <p:cNvSpPr txBox="1"/>
          <p:nvPr/>
        </p:nvSpPr>
        <p:spPr>
          <a:xfrm>
            <a:off x="543249" y="6382839"/>
            <a:ext cx="8556171" cy="369332"/>
          </a:xfrm>
          <a:prstGeom prst="rect">
            <a:avLst/>
          </a:prstGeom>
          <a:noFill/>
        </p:spPr>
        <p:txBody>
          <a:bodyPr wrap="square" rtlCol="0">
            <a:spAutoFit/>
          </a:bodyPr>
          <a:lstStyle/>
          <a:p>
            <a:pPr defTabSz="457223">
              <a:defRPr/>
            </a:pPr>
            <a:r>
              <a:rPr lang="en-US" dirty="0">
                <a:solidFill>
                  <a:srgbClr val="9B6BF2"/>
                </a:solidFill>
                <a:latin typeface="Calibri" panose="020F0502020204030204" pitchFamily="34" charset="0"/>
                <a:cs typeface="Calibri" panose="020F0502020204030204" pitchFamily="34" charset="0"/>
              </a:rPr>
              <a:t>https://www.gu.org/resources/grandfamily-caregiver-tip-sheets/</a:t>
            </a:r>
          </a:p>
        </p:txBody>
      </p:sp>
      <p:sp>
        <p:nvSpPr>
          <p:cNvPr id="3" name="TextBox 2">
            <a:extLst>
              <a:ext uri="{FF2B5EF4-FFF2-40B4-BE49-F238E27FC236}">
                <a16:creationId xmlns:a16="http://schemas.microsoft.com/office/drawing/2014/main" id="{CF14FC28-64A8-FE0A-D2A4-DF01E8618E88}"/>
              </a:ext>
            </a:extLst>
          </p:cNvPr>
          <p:cNvSpPr txBox="1"/>
          <p:nvPr/>
        </p:nvSpPr>
        <p:spPr>
          <a:xfrm>
            <a:off x="8453761" y="2975164"/>
            <a:ext cx="3859567" cy="1502976"/>
          </a:xfrm>
          <a:prstGeom prst="rect">
            <a:avLst/>
          </a:prstGeom>
          <a:noFill/>
        </p:spPr>
        <p:txBody>
          <a:bodyPr wrap="square">
            <a:spAutoFit/>
          </a:bodyPr>
          <a:lstStyle/>
          <a:p>
            <a:pPr defTabSz="457223">
              <a:lnSpc>
                <a:spcPct val="90000"/>
              </a:lnSpc>
              <a:spcBef>
                <a:spcPct val="0"/>
              </a:spcBef>
              <a:spcAft>
                <a:spcPts val="600"/>
              </a:spcAft>
              <a:defRPr/>
            </a:pPr>
            <a:r>
              <a:rPr lang="en-US" sz="3200" b="1" dirty="0" err="1">
                <a:solidFill>
                  <a:srgbClr val="4472C4">
                    <a:lumMod val="50000"/>
                  </a:srgbClr>
                </a:solidFill>
                <a:latin typeface="Poppins" panose="00000500000000000000" pitchFamily="2" charset="0"/>
                <a:cs typeface="Poppins" panose="00000500000000000000" pitchFamily="2" charset="0"/>
              </a:rPr>
              <a:t>Grandfamily</a:t>
            </a:r>
            <a:r>
              <a:rPr lang="en-US" sz="3200" b="1" dirty="0">
                <a:solidFill>
                  <a:srgbClr val="4472C4">
                    <a:lumMod val="50000"/>
                  </a:srgbClr>
                </a:solidFill>
                <a:latin typeface="Poppins" panose="00000500000000000000" pitchFamily="2" charset="0"/>
                <a:cs typeface="Poppins" panose="00000500000000000000" pitchFamily="2" charset="0"/>
              </a:rPr>
              <a:t> Caregiver </a:t>
            </a:r>
          </a:p>
          <a:p>
            <a:pPr defTabSz="457223">
              <a:lnSpc>
                <a:spcPct val="90000"/>
              </a:lnSpc>
              <a:spcBef>
                <a:spcPct val="0"/>
              </a:spcBef>
              <a:spcAft>
                <a:spcPts val="600"/>
              </a:spcAft>
              <a:defRPr/>
            </a:pPr>
            <a:r>
              <a:rPr lang="en-US" sz="3200" b="1" dirty="0">
                <a:solidFill>
                  <a:srgbClr val="4472C4">
                    <a:lumMod val="50000"/>
                  </a:srgbClr>
                </a:solidFill>
                <a:latin typeface="Poppins" panose="00000500000000000000" pitchFamily="2" charset="0"/>
                <a:cs typeface="Poppins" panose="00000500000000000000" pitchFamily="2" charset="0"/>
              </a:rPr>
              <a:t>Tip Sheets</a:t>
            </a:r>
          </a:p>
        </p:txBody>
      </p:sp>
    </p:spTree>
    <p:extLst>
      <p:ext uri="{BB962C8B-B14F-4D97-AF65-F5344CB8AC3E}">
        <p14:creationId xmlns:p14="http://schemas.microsoft.com/office/powerpoint/2010/main" val="3309508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522515" y="162890"/>
            <a:ext cx="10567851"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04815" rtl="0" eaLnBrk="1" fontAlgn="auto" latinLnBrk="0" hangingPunct="1">
              <a:lnSpc>
                <a:spcPct val="100000"/>
              </a:lnSpc>
              <a:spcBef>
                <a:spcPct val="0"/>
              </a:spcBef>
              <a:spcAft>
                <a:spcPts val="0"/>
              </a:spcAft>
              <a:buClrTx/>
              <a:buSzTx/>
              <a:buFontTx/>
              <a:buNone/>
              <a:tabLst/>
              <a:defRPr/>
            </a:pPr>
            <a:r>
              <a:rPr lang="en-US" sz="4000" dirty="0">
                <a:solidFill>
                  <a:srgbClr val="4472C4">
                    <a:lumMod val="50000"/>
                  </a:srgbClr>
                </a:solidFill>
                <a:latin typeface="Poppins Black" panose="00000A00000000000000" pitchFamily="2" charset="0"/>
                <a:cs typeface="Poppins Black" panose="00000A00000000000000" pitchFamily="2" charset="0"/>
              </a:rPr>
              <a:t>Learning Community/Resources</a:t>
            </a:r>
            <a:endPar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endParaRPr>
          </a:p>
        </p:txBody>
      </p:sp>
      <p:sp>
        <p:nvSpPr>
          <p:cNvPr id="2" name="Content Placeholder 4">
            <a:extLst>
              <a:ext uri="{FF2B5EF4-FFF2-40B4-BE49-F238E27FC236}">
                <a16:creationId xmlns:a16="http://schemas.microsoft.com/office/drawing/2014/main" id="{080A33BB-0D83-7FCD-27A2-B1BA7A32B111}"/>
              </a:ext>
            </a:extLst>
          </p:cNvPr>
          <p:cNvSpPr txBox="1">
            <a:spLocks/>
          </p:cNvSpPr>
          <p:nvPr/>
        </p:nvSpPr>
        <p:spPr>
          <a:xfrm>
            <a:off x="653143" y="1189491"/>
            <a:ext cx="5867400" cy="3886201"/>
          </a:xfrm>
          <a:prstGeom prst="rect">
            <a:avLst/>
          </a:prstGeom>
        </p:spPr>
        <p:txBody>
          <a:bodyPr/>
          <a:lstStyle>
            <a:lvl1pPr marL="152408" indent="-152408" algn="l" defTabSz="6096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r>
              <a:rPr lang="en-US" dirty="0">
                <a:solidFill>
                  <a:schemeClr val="accent1">
                    <a:lumMod val="50000"/>
                  </a:schemeClr>
                </a:solidFill>
                <a:latin typeface="Poppins" panose="00000500000000000000" pitchFamily="2" charset="0"/>
                <a:cs typeface="Poppins" panose="00000500000000000000" pitchFamily="2" charset="0"/>
              </a:rPr>
              <a:t>Kinship Navigator Collaborative (KNC)- Vermont, Maine, Wyoming, Montana</a:t>
            </a:r>
          </a:p>
          <a:p>
            <a:endParaRPr lang="en-US" dirty="0">
              <a:solidFill>
                <a:schemeClr val="accent1">
                  <a:lumMod val="50000"/>
                </a:schemeClr>
              </a:solidFill>
              <a:latin typeface="Poppins" panose="00000500000000000000" pitchFamily="2" charset="0"/>
              <a:cs typeface="Poppins" panose="00000500000000000000" pitchFamily="2" charset="0"/>
            </a:endParaRPr>
          </a:p>
          <a:p>
            <a:r>
              <a:rPr lang="en-US" dirty="0">
                <a:solidFill>
                  <a:schemeClr val="accent1">
                    <a:lumMod val="50000"/>
                  </a:schemeClr>
                </a:solidFill>
                <a:latin typeface="Poppins" panose="00000500000000000000" pitchFamily="2" charset="0"/>
                <a:cs typeface="Poppins" panose="00000500000000000000" pitchFamily="2" charset="0"/>
              </a:rPr>
              <a:t>William Penn </a:t>
            </a:r>
            <a:r>
              <a:rPr lang="en-US" dirty="0" err="1">
                <a:solidFill>
                  <a:schemeClr val="accent1">
                    <a:lumMod val="50000"/>
                  </a:schemeClr>
                </a:solidFill>
                <a:latin typeface="Poppins" panose="00000500000000000000" pitchFamily="2" charset="0"/>
                <a:cs typeface="Poppins" panose="00000500000000000000" pitchFamily="2" charset="0"/>
              </a:rPr>
              <a:t>Grandfamilies</a:t>
            </a:r>
            <a:r>
              <a:rPr lang="en-US" dirty="0">
                <a:solidFill>
                  <a:schemeClr val="accent1">
                    <a:lumMod val="50000"/>
                  </a:schemeClr>
                </a:solidFill>
                <a:latin typeface="Poppins" panose="00000500000000000000" pitchFamily="2" charset="0"/>
                <a:cs typeface="Poppins" panose="00000500000000000000" pitchFamily="2" charset="0"/>
              </a:rPr>
              <a:t> Programs Learning Network</a:t>
            </a:r>
          </a:p>
          <a:p>
            <a:pPr marL="342900" indent="-342900">
              <a:buFont typeface="Arial" panose="020B0604020202020204" pitchFamily="34" charset="0"/>
              <a:buChar char="•"/>
            </a:pPr>
            <a:endParaRPr lang="en-US" dirty="0">
              <a:solidFill>
                <a:schemeClr val="accent1">
                  <a:lumMod val="50000"/>
                </a:schemeClr>
              </a:solidFill>
              <a:latin typeface="Poppins" panose="00000500000000000000" pitchFamily="2" charset="0"/>
              <a:cs typeface="Poppins" panose="00000500000000000000" pitchFamily="2" charset="0"/>
            </a:endParaRPr>
          </a:p>
          <a:p>
            <a:r>
              <a:rPr lang="en-US" dirty="0">
                <a:solidFill>
                  <a:schemeClr val="accent1">
                    <a:lumMod val="50000"/>
                  </a:schemeClr>
                </a:solidFill>
                <a:latin typeface="Poppins" panose="00000500000000000000" pitchFamily="2" charset="0"/>
                <a:cs typeface="Poppins" panose="00000500000000000000" pitchFamily="2" charset="0"/>
              </a:rPr>
              <a:t>Mental Health/Support Groups-Humana</a:t>
            </a:r>
          </a:p>
          <a:p>
            <a:endParaRPr lang="en-US" dirty="0">
              <a:solidFill>
                <a:schemeClr val="accent1">
                  <a:lumMod val="50000"/>
                </a:schemeClr>
              </a:solidFill>
              <a:latin typeface="Poppins" panose="00000500000000000000" pitchFamily="2" charset="0"/>
              <a:cs typeface="Poppins" panose="00000500000000000000" pitchFamily="2" charset="0"/>
            </a:endParaRPr>
          </a:p>
          <a:p>
            <a:r>
              <a:rPr lang="en-US" dirty="0">
                <a:solidFill>
                  <a:schemeClr val="accent1">
                    <a:lumMod val="50000"/>
                  </a:schemeClr>
                </a:solidFill>
                <a:latin typeface="Poppins" panose="00000500000000000000" pitchFamily="2" charset="0"/>
                <a:cs typeface="Poppins" panose="00000500000000000000" pitchFamily="2" charset="0"/>
              </a:rPr>
              <a:t>Presentations, trainings and resources related to public policy and advocacy</a:t>
            </a:r>
          </a:p>
          <a:p>
            <a:pPr marL="0" indent="0">
              <a:buFont typeface="Arial" panose="020B0604020202020204" pitchFamily="34" charset="0"/>
              <a:buNone/>
            </a:pPr>
            <a:endParaRPr lang="en-US" dirty="0">
              <a:solidFill>
                <a:schemeClr val="accent1">
                  <a:lumMod val="50000"/>
                </a:schemeClr>
              </a:solidFill>
            </a:endParaRPr>
          </a:p>
        </p:txBody>
      </p:sp>
      <p:pic>
        <p:nvPicPr>
          <p:cNvPr id="4" name="Content Placeholder 7" descr="A picture containing shape&#10;&#10;Description automatically generated">
            <a:extLst>
              <a:ext uri="{FF2B5EF4-FFF2-40B4-BE49-F238E27FC236}">
                <a16:creationId xmlns:a16="http://schemas.microsoft.com/office/drawing/2014/main" id="{8FA73A24-CC38-D618-1EA2-CC421FB01397}"/>
              </a:ext>
            </a:extLst>
          </p:cNvPr>
          <p:cNvPicPr>
            <a:picLocks noChangeAspect="1"/>
          </p:cNvPicPr>
          <p:nvPr/>
        </p:nvPicPr>
        <p:blipFill rotWithShape="1">
          <a:blip r:embed="rId3">
            <a:extLst>
              <a:ext uri="{28A0092B-C50C-407E-A947-70E740481C1C}">
                <a14:useLocalDpi xmlns:a14="http://schemas.microsoft.com/office/drawing/2010/main" val="0"/>
              </a:ext>
            </a:extLst>
          </a:blip>
          <a:srcRect l="19436" t="18926" r="21796" b="19129"/>
          <a:stretch/>
        </p:blipFill>
        <p:spPr>
          <a:xfrm>
            <a:off x="10058400" y="4012354"/>
            <a:ext cx="1469758" cy="1549205"/>
          </a:xfrm>
          <a:prstGeom prst="rect">
            <a:avLst/>
          </a:prstGeom>
        </p:spPr>
      </p:pic>
      <p:pic>
        <p:nvPicPr>
          <p:cNvPr id="3" name="Picture 2" descr="What We Fund - Creative Communities | William Penn Foundation">
            <a:extLst>
              <a:ext uri="{FF2B5EF4-FFF2-40B4-BE49-F238E27FC236}">
                <a16:creationId xmlns:a16="http://schemas.microsoft.com/office/drawing/2014/main" id="{6E5AE918-D703-35E2-E4AA-3B4399109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062" y="5268775"/>
            <a:ext cx="3249332" cy="1765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F0B7DC-B8A7-5F58-98B3-B718B419DA27}"/>
              </a:ext>
            </a:extLst>
          </p:cNvPr>
          <p:cNvPicPr>
            <a:picLocks noChangeAspect="1"/>
          </p:cNvPicPr>
          <p:nvPr/>
        </p:nvPicPr>
        <p:blipFill rotWithShape="1">
          <a:blip r:embed="rId5"/>
          <a:srcRect l="14770" t="25841" r="17616" b="16277"/>
          <a:stretch/>
        </p:blipFill>
        <p:spPr>
          <a:xfrm>
            <a:off x="6353670" y="4284317"/>
            <a:ext cx="2988286" cy="1534887"/>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71493A9B-3E40-DFE6-EC2B-7287AEC652B3}"/>
              </a:ext>
            </a:extLst>
          </p:cNvPr>
          <p:cNvPicPr>
            <a:picLocks noChangeAspect="1"/>
          </p:cNvPicPr>
          <p:nvPr/>
        </p:nvPicPr>
        <p:blipFill rotWithShape="1">
          <a:blip r:embed="rId6">
            <a:extLst>
              <a:ext uri="{28A0092B-C50C-407E-A947-70E740481C1C}">
                <a14:useLocalDpi xmlns:a14="http://schemas.microsoft.com/office/drawing/2010/main" val="0"/>
              </a:ext>
            </a:extLst>
          </a:blip>
          <a:srcRect l="4504" t="27176" r="2821"/>
          <a:stretch/>
        </p:blipFill>
        <p:spPr>
          <a:xfrm>
            <a:off x="6485386" y="1500830"/>
            <a:ext cx="4207351" cy="2479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307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522515" y="162890"/>
            <a:ext cx="8574807"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0481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rPr>
              <a:t>Other Current Projects</a:t>
            </a:r>
          </a:p>
        </p:txBody>
      </p:sp>
      <p:sp>
        <p:nvSpPr>
          <p:cNvPr id="3" name="TextBox 2">
            <a:extLst>
              <a:ext uri="{FF2B5EF4-FFF2-40B4-BE49-F238E27FC236}">
                <a16:creationId xmlns:a16="http://schemas.microsoft.com/office/drawing/2014/main" id="{4F2CE1FA-A1AA-D7BE-6F4C-C8A17543B379}"/>
              </a:ext>
            </a:extLst>
          </p:cNvPr>
          <p:cNvSpPr txBox="1"/>
          <p:nvPr/>
        </p:nvSpPr>
        <p:spPr>
          <a:xfrm>
            <a:off x="357632" y="1021852"/>
            <a:ext cx="6851031" cy="2308324"/>
          </a:xfrm>
          <a:prstGeom prst="rect">
            <a:avLst/>
          </a:prstGeom>
          <a:noFill/>
        </p:spPr>
        <p:txBody>
          <a:bodyPr wrap="square">
            <a:spAutoFit/>
          </a:bodyPr>
          <a:lstStyle/>
          <a:p>
            <a:pPr marL="342900" indent="-342900">
              <a:buFont typeface="Arial" panose="020B0604020202020204" pitchFamily="34" charset="0"/>
              <a:buChar char="•"/>
            </a:pPr>
            <a:r>
              <a:rPr lang="en-US" dirty="0">
                <a:solidFill>
                  <a:schemeClr val="accent1">
                    <a:lumMod val="50000"/>
                  </a:schemeClr>
                </a:solidFill>
                <a:latin typeface="Poppins" panose="00000500000000000000" pitchFamily="2" charset="0"/>
                <a:cs typeface="Poppins" panose="00000500000000000000" pitchFamily="2" charset="0"/>
              </a:rPr>
              <a:t>Annie E. Casey Foundation Community-Based Kinship Design </a:t>
            </a:r>
          </a:p>
          <a:p>
            <a:pPr marL="342900" indent="-342900">
              <a:buFont typeface="Arial" panose="020B0604020202020204" pitchFamily="34" charset="0"/>
              <a:buChar char="•"/>
            </a:pPr>
            <a:endParaRPr lang="en-US" dirty="0">
              <a:solidFill>
                <a:schemeClr val="accent1">
                  <a:lumMod val="50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dirty="0">
                <a:solidFill>
                  <a:schemeClr val="accent1">
                    <a:lumMod val="50000"/>
                  </a:schemeClr>
                </a:solidFill>
                <a:latin typeface="Poppins" panose="00000500000000000000" pitchFamily="2" charset="0"/>
                <a:cs typeface="Poppins" panose="00000500000000000000" pitchFamily="2" charset="0"/>
              </a:rPr>
              <a:t>Family Voices United Partners-Working alongside birth parents and youth in foster care</a:t>
            </a:r>
          </a:p>
          <a:p>
            <a:pPr marL="342900" indent="-342900">
              <a:buFont typeface="Arial" panose="020B0604020202020204" pitchFamily="34" charset="0"/>
              <a:buChar char="•"/>
            </a:pPr>
            <a:endParaRPr lang="en-US" dirty="0">
              <a:solidFill>
                <a:schemeClr val="accent1">
                  <a:lumMod val="50000"/>
                </a:schemeClr>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dirty="0">
                <a:solidFill>
                  <a:schemeClr val="accent1">
                    <a:lumMod val="50000"/>
                  </a:schemeClr>
                </a:solidFill>
                <a:latin typeface="Poppins" panose="00000500000000000000" pitchFamily="2" charset="0"/>
                <a:cs typeface="Poppins" panose="00000500000000000000" pitchFamily="2" charset="0"/>
              </a:rPr>
              <a:t>Plaza West </a:t>
            </a:r>
            <a:r>
              <a:rPr lang="en-US" dirty="0" err="1">
                <a:solidFill>
                  <a:schemeClr val="accent1">
                    <a:lumMod val="50000"/>
                  </a:schemeClr>
                </a:solidFill>
                <a:latin typeface="Poppins" panose="00000500000000000000" pitchFamily="2" charset="0"/>
                <a:cs typeface="Poppins" panose="00000500000000000000" pitchFamily="2" charset="0"/>
              </a:rPr>
              <a:t>Grandfamily</a:t>
            </a:r>
            <a:r>
              <a:rPr lang="en-US" dirty="0">
                <a:solidFill>
                  <a:schemeClr val="accent1">
                    <a:lumMod val="50000"/>
                  </a:schemeClr>
                </a:solidFill>
                <a:latin typeface="Poppins" panose="00000500000000000000" pitchFamily="2" charset="0"/>
                <a:cs typeface="Poppins" panose="00000500000000000000" pitchFamily="2" charset="0"/>
              </a:rPr>
              <a:t> Community Life Housing Project</a:t>
            </a:r>
          </a:p>
        </p:txBody>
      </p:sp>
      <p:pic>
        <p:nvPicPr>
          <p:cNvPr id="7" name="Picture 6">
            <a:extLst>
              <a:ext uri="{FF2B5EF4-FFF2-40B4-BE49-F238E27FC236}">
                <a16:creationId xmlns:a16="http://schemas.microsoft.com/office/drawing/2014/main" id="{E4F0C200-F841-E328-5BE5-1EABE6BF1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494" y="771098"/>
            <a:ext cx="2723758" cy="2723758"/>
          </a:xfrm>
          <a:prstGeom prst="rect">
            <a:avLst/>
          </a:prstGeom>
        </p:spPr>
      </p:pic>
      <p:pic>
        <p:nvPicPr>
          <p:cNvPr id="1026" name="Picture 2" descr="What We Fund - Creative Communities | William Penn Foundation">
            <a:extLst>
              <a:ext uri="{FF2B5EF4-FFF2-40B4-BE49-F238E27FC236}">
                <a16:creationId xmlns:a16="http://schemas.microsoft.com/office/drawing/2014/main" id="{082D9D30-AD29-7EB9-E724-12D5D1C95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030" y="5149834"/>
            <a:ext cx="3249332" cy="176594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umana Foundation | No Kid Hungry">
            <a:extLst>
              <a:ext uri="{FF2B5EF4-FFF2-40B4-BE49-F238E27FC236}">
                <a16:creationId xmlns:a16="http://schemas.microsoft.com/office/drawing/2014/main" id="{E0C0DAD1-7E3F-EE84-32E5-38109420F8C4}"/>
              </a:ext>
            </a:extLst>
          </p:cNvPr>
          <p:cNvSpPr>
            <a:spLocks noChangeAspect="1" noChangeArrowheads="1"/>
          </p:cNvSpPr>
          <p:nvPr/>
        </p:nvSpPr>
        <p:spPr bwMode="auto">
          <a:xfrm>
            <a:off x="5943600" y="3276600"/>
            <a:ext cx="1981200" cy="198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67EA0D5-6772-65DE-D4C1-04583BDB8698}"/>
              </a:ext>
            </a:extLst>
          </p:cNvPr>
          <p:cNvPicPr>
            <a:picLocks noChangeAspect="1"/>
          </p:cNvPicPr>
          <p:nvPr/>
        </p:nvPicPr>
        <p:blipFill>
          <a:blip r:embed="rId5"/>
          <a:stretch>
            <a:fillRect/>
          </a:stretch>
        </p:blipFill>
        <p:spPr>
          <a:xfrm>
            <a:off x="-152400" y="4710290"/>
            <a:ext cx="4419600" cy="2651760"/>
          </a:xfrm>
          <a:prstGeom prst="rect">
            <a:avLst/>
          </a:prstGeom>
        </p:spPr>
      </p:pic>
      <p:pic>
        <p:nvPicPr>
          <p:cNvPr id="5" name="Picture 4">
            <a:extLst>
              <a:ext uri="{FF2B5EF4-FFF2-40B4-BE49-F238E27FC236}">
                <a16:creationId xmlns:a16="http://schemas.microsoft.com/office/drawing/2014/main" id="{70181D70-C256-D8A6-356C-0B41B965B8B7}"/>
              </a:ext>
            </a:extLst>
          </p:cNvPr>
          <p:cNvPicPr>
            <a:picLocks noChangeAspect="1"/>
          </p:cNvPicPr>
          <p:nvPr/>
        </p:nvPicPr>
        <p:blipFill>
          <a:blip r:embed="rId6"/>
          <a:stretch>
            <a:fillRect/>
          </a:stretch>
        </p:blipFill>
        <p:spPr>
          <a:xfrm>
            <a:off x="7467600" y="5906458"/>
            <a:ext cx="4247449" cy="606779"/>
          </a:xfrm>
          <a:prstGeom prst="rect">
            <a:avLst/>
          </a:prstGeom>
        </p:spPr>
      </p:pic>
      <p:pic>
        <p:nvPicPr>
          <p:cNvPr id="1032" name="Picture 8" descr="Casey Family Programs - Apps on Google Play">
            <a:extLst>
              <a:ext uri="{FF2B5EF4-FFF2-40B4-BE49-F238E27FC236}">
                <a16:creationId xmlns:a16="http://schemas.microsoft.com/office/drawing/2014/main" id="{58CE802F-B9BE-5A17-0D55-8262B83792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5670" y="4148007"/>
            <a:ext cx="276225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ve Thomas Foundation for Adoption | Foster Care Adoption">
            <a:extLst>
              <a:ext uri="{FF2B5EF4-FFF2-40B4-BE49-F238E27FC236}">
                <a16:creationId xmlns:a16="http://schemas.microsoft.com/office/drawing/2014/main" id="{8103879C-69F7-EBF1-BBFA-02933BA4CB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8263" y="4425276"/>
            <a:ext cx="2297023" cy="10046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536F3F18-2F1C-7D84-7FAA-CD298A3A2215}"/>
              </a:ext>
            </a:extLst>
          </p:cNvPr>
          <p:cNvSpPr txBox="1">
            <a:spLocks noChangeArrowheads="1"/>
          </p:cNvSpPr>
          <p:nvPr/>
        </p:nvSpPr>
        <p:spPr>
          <a:xfrm>
            <a:off x="522515" y="3356545"/>
            <a:ext cx="8574807"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0481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rPr>
              <a:t>Funders</a:t>
            </a:r>
          </a:p>
        </p:txBody>
      </p:sp>
      <p:pic>
        <p:nvPicPr>
          <p:cNvPr id="10" name="Picture 9">
            <a:extLst>
              <a:ext uri="{FF2B5EF4-FFF2-40B4-BE49-F238E27FC236}">
                <a16:creationId xmlns:a16="http://schemas.microsoft.com/office/drawing/2014/main" id="{A120C585-E488-8637-9FF1-3B410A34A6AA}"/>
              </a:ext>
            </a:extLst>
          </p:cNvPr>
          <p:cNvPicPr>
            <a:picLocks noChangeAspect="1"/>
          </p:cNvPicPr>
          <p:nvPr/>
        </p:nvPicPr>
        <p:blipFill>
          <a:blip r:embed="rId9"/>
          <a:stretch>
            <a:fillRect/>
          </a:stretch>
        </p:blipFill>
        <p:spPr>
          <a:xfrm>
            <a:off x="7158947" y="3981929"/>
            <a:ext cx="2393121" cy="1600200"/>
          </a:xfrm>
          <a:prstGeom prst="rect">
            <a:avLst/>
          </a:prstGeom>
        </p:spPr>
      </p:pic>
      <p:pic>
        <p:nvPicPr>
          <p:cNvPr id="11" name="Picture 2" descr="Robert Wood Johnson Foundation - Latino USA">
            <a:extLst>
              <a:ext uri="{FF2B5EF4-FFF2-40B4-BE49-F238E27FC236}">
                <a16:creationId xmlns:a16="http://schemas.microsoft.com/office/drawing/2014/main" id="{E06C799C-AD14-B0E5-B551-49B471D079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06977" y="3741823"/>
            <a:ext cx="2465436" cy="24654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0E7C65F-0F51-115B-492B-7F8CD0EA623F}"/>
              </a:ext>
            </a:extLst>
          </p:cNvPr>
          <p:cNvPicPr>
            <a:picLocks noChangeAspect="1"/>
          </p:cNvPicPr>
          <p:nvPr/>
        </p:nvPicPr>
        <p:blipFill>
          <a:blip r:embed="rId11"/>
          <a:stretch>
            <a:fillRect/>
          </a:stretch>
        </p:blipFill>
        <p:spPr>
          <a:xfrm>
            <a:off x="620982" y="4425276"/>
            <a:ext cx="2228850" cy="762000"/>
          </a:xfrm>
          <a:prstGeom prst="rect">
            <a:avLst/>
          </a:prstGeom>
        </p:spPr>
      </p:pic>
    </p:spTree>
    <p:extLst>
      <p:ext uri="{BB962C8B-B14F-4D97-AF65-F5344CB8AC3E}">
        <p14:creationId xmlns:p14="http://schemas.microsoft.com/office/powerpoint/2010/main" val="1821211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2B69-2011-4EDC-8F5A-1B76979F13CF}"/>
              </a:ext>
            </a:extLst>
          </p:cNvPr>
          <p:cNvSpPr>
            <a:spLocks noGrp="1"/>
          </p:cNvSpPr>
          <p:nvPr>
            <p:ph type="title"/>
          </p:nvPr>
        </p:nvSpPr>
        <p:spPr>
          <a:xfrm>
            <a:off x="149832" y="2287378"/>
            <a:ext cx="4103669" cy="1572241"/>
          </a:xfrm>
        </p:spPr>
        <p:txBody>
          <a:bodyPr>
            <a:normAutofit fontScale="90000"/>
          </a:bodyPr>
          <a:lstStyle/>
          <a:p>
            <a:r>
              <a:rPr lang="en-US"/>
              <a:t>Children in Kinship/</a:t>
            </a:r>
            <a:br>
              <a:rPr lang="en-US"/>
            </a:br>
            <a:r>
              <a:rPr lang="en-US"/>
              <a:t>Grandfamilies</a:t>
            </a:r>
          </a:p>
        </p:txBody>
      </p:sp>
      <p:pic>
        <p:nvPicPr>
          <p:cNvPr id="12" name="Picture 11" descr="Infographic&#10;For every 1 child being raised by kin in foster care, there are 18 children being raised by kin outside of foster care&#10;&#10;2.5 million - Number of children who are being raised by a relative or close family friend, with no parent living in the household&#10;&#10;133,873 - Number of children in foster care being raised by relatives">
            <a:extLst>
              <a:ext uri="{FF2B5EF4-FFF2-40B4-BE49-F238E27FC236}">
                <a16:creationId xmlns:a16="http://schemas.microsoft.com/office/drawing/2014/main" id="{00924D58-C755-5704-832D-0746B467528F}"/>
              </a:ext>
            </a:extLst>
          </p:cNvPr>
          <p:cNvPicPr>
            <a:picLocks noChangeAspect="1"/>
          </p:cNvPicPr>
          <p:nvPr/>
        </p:nvPicPr>
        <p:blipFill>
          <a:blip r:embed="rId3"/>
          <a:stretch>
            <a:fillRect/>
          </a:stretch>
        </p:blipFill>
        <p:spPr>
          <a:xfrm>
            <a:off x="4742288" y="-43735"/>
            <a:ext cx="6405080" cy="6017364"/>
          </a:xfrm>
          <a:prstGeom prst="rect">
            <a:avLst/>
          </a:prstGeom>
        </p:spPr>
      </p:pic>
      <p:sp>
        <p:nvSpPr>
          <p:cNvPr id="4" name="TextBox 3">
            <a:extLst>
              <a:ext uri="{FF2B5EF4-FFF2-40B4-BE49-F238E27FC236}">
                <a16:creationId xmlns:a16="http://schemas.microsoft.com/office/drawing/2014/main" id="{CE599971-D8DA-A895-180A-FC9B20D206E9}"/>
              </a:ext>
            </a:extLst>
          </p:cNvPr>
          <p:cNvSpPr txBox="1"/>
          <p:nvPr/>
        </p:nvSpPr>
        <p:spPr>
          <a:xfrm>
            <a:off x="5786918" y="6130265"/>
            <a:ext cx="640508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See: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hlinkClick r:id="rId4"/>
              </a:rPr>
              <a:t>“Kinship/Grandfamilies: Strengths and Challenges”</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and the Network’s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hlinkClick r:id="rId5"/>
              </a:rPr>
              <a:t>webpage on kinship data</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3" name="Slide Number Placeholder 2">
            <a:extLst>
              <a:ext uri="{FF2B5EF4-FFF2-40B4-BE49-F238E27FC236}">
                <a16:creationId xmlns:a16="http://schemas.microsoft.com/office/drawing/2014/main" id="{4C104C8F-F095-48B8-B999-B1F9340F81D8}"/>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9182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839DFD3-F424-C13E-D2FF-1026C37C792E}"/>
              </a:ext>
            </a:extLst>
          </p:cNvPr>
          <p:cNvSpPr txBox="1">
            <a:spLocks noChangeArrowheads="1"/>
          </p:cNvSpPr>
          <p:nvPr/>
        </p:nvSpPr>
        <p:spPr>
          <a:xfrm>
            <a:off x="522515" y="162890"/>
            <a:ext cx="8574807" cy="35348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0481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rPr>
              <a:t>Stay Connected &amp; </a:t>
            </a:r>
          </a:p>
          <a:p>
            <a:pPr marL="0" marR="0" lvl="0" indent="0" algn="l" defTabSz="304815"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Poppins Black" panose="00000A00000000000000" pitchFamily="2" charset="0"/>
                <a:ea typeface="+mj-ea"/>
                <a:cs typeface="Poppins Black" panose="00000A00000000000000" pitchFamily="2" charset="0"/>
              </a:rPr>
              <a:t>Learn More</a:t>
            </a:r>
          </a:p>
        </p:txBody>
      </p:sp>
      <p:sp>
        <p:nvSpPr>
          <p:cNvPr id="2" name="AutoShape 4" descr="Humana Foundation | No Kid Hungry">
            <a:extLst>
              <a:ext uri="{FF2B5EF4-FFF2-40B4-BE49-F238E27FC236}">
                <a16:creationId xmlns:a16="http://schemas.microsoft.com/office/drawing/2014/main" id="{E0C0DAD1-7E3F-EE84-32E5-38109420F8C4}"/>
              </a:ext>
            </a:extLst>
          </p:cNvPr>
          <p:cNvSpPr>
            <a:spLocks noChangeAspect="1" noChangeArrowheads="1"/>
          </p:cNvSpPr>
          <p:nvPr/>
        </p:nvSpPr>
        <p:spPr bwMode="auto">
          <a:xfrm>
            <a:off x="5943600" y="3276600"/>
            <a:ext cx="1981200" cy="198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 Placeholder 3">
            <a:extLst>
              <a:ext uri="{FF2B5EF4-FFF2-40B4-BE49-F238E27FC236}">
                <a16:creationId xmlns:a16="http://schemas.microsoft.com/office/drawing/2014/main" id="{8B1EF427-80FE-9EBD-2893-9619CDAB8633}"/>
              </a:ext>
            </a:extLst>
          </p:cNvPr>
          <p:cNvSpPr txBox="1">
            <a:spLocks/>
          </p:cNvSpPr>
          <p:nvPr/>
        </p:nvSpPr>
        <p:spPr>
          <a:xfrm>
            <a:off x="522515" y="1901630"/>
            <a:ext cx="5805714" cy="40782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F7282"/>
              </a:buClr>
              <a:buSzTx/>
              <a:buFont typeface="Wingdings" pitchFamily="2" charset="2"/>
              <a:buNone/>
              <a:tabLst/>
              <a:defRPr/>
            </a:pPr>
            <a:r>
              <a:rPr kumimoji="0" lang="en-US"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rPr>
              <a:t>Get updates </a:t>
            </a:r>
            <a:r>
              <a:rPr kumimoji="0" lang="en-US" b="0"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rPr>
              <a:t>on </a:t>
            </a:r>
            <a:r>
              <a:rPr kumimoji="0" lang="en-US" b="0" i="0" u="none" strike="noStrike" kern="1200" cap="none" spc="0" normalizeH="0" baseline="0" noProof="0" dirty="0" err="1">
                <a:ln>
                  <a:noFill/>
                </a:ln>
                <a:solidFill>
                  <a:srgbClr val="203864"/>
                </a:solidFill>
                <a:effectLst/>
                <a:uLnTx/>
                <a:uFillTx/>
                <a:latin typeface="Poppins" panose="00000500000000000000" pitchFamily="2" charset="0"/>
                <a:cs typeface="Poppins" panose="00000500000000000000" pitchFamily="2" charset="0"/>
              </a:rPr>
              <a:t>grandfamily</a:t>
            </a:r>
            <a:r>
              <a:rPr kumimoji="0" lang="en-US" b="0"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rPr>
              <a:t> resources, policies, and programs with our monthly </a:t>
            </a:r>
            <a:r>
              <a:rPr kumimoji="0" lang="en-US" b="0" i="0" u="none" strike="noStrike" kern="1200" cap="none" spc="0" normalizeH="0" baseline="0" noProof="0" dirty="0" err="1">
                <a:ln>
                  <a:noFill/>
                </a:ln>
                <a:solidFill>
                  <a:srgbClr val="203864"/>
                </a:solidFill>
                <a:effectLst/>
                <a:uLnTx/>
                <a:uFillTx/>
                <a:latin typeface="Poppins" panose="00000500000000000000" pitchFamily="2" charset="0"/>
                <a:cs typeface="Poppins" panose="00000500000000000000" pitchFamily="2" charset="0"/>
              </a:rPr>
              <a:t>Grandfamilies</a:t>
            </a:r>
            <a:r>
              <a:rPr kumimoji="0" lang="en-US" b="0"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rPr>
              <a:t> Alert e-newsletter for advocates and allies. </a:t>
            </a:r>
            <a:r>
              <a:rPr kumimoji="0" lang="en-US"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hlinkClick r:id="rId3"/>
              </a:rPr>
              <a:t>Sign-up TODAY</a:t>
            </a:r>
            <a:r>
              <a:rPr kumimoji="0" lang="en-US" b="0" i="0" u="none" strike="noStrike" kern="1200" cap="none" spc="0" normalizeH="0" baseline="0" noProof="0" dirty="0">
                <a:ln>
                  <a:noFill/>
                </a:ln>
                <a:solidFill>
                  <a:srgbClr val="203864"/>
                </a:solidFill>
                <a:effectLst/>
                <a:uLnTx/>
                <a:uFillTx/>
                <a:latin typeface="Poppins" panose="00000500000000000000" pitchFamily="2" charset="0"/>
                <a:cs typeface="Poppins" panose="00000500000000000000" pitchFamily="2" charset="0"/>
              </a:rPr>
              <a:t>! </a:t>
            </a:r>
          </a:p>
          <a:p>
            <a:pPr marL="0" marR="0" lvl="0" indent="0" algn="l" defTabSz="914400" rtl="0" eaLnBrk="1" fontAlgn="auto" latinLnBrk="0" hangingPunct="1">
              <a:lnSpc>
                <a:spcPct val="100000"/>
              </a:lnSpc>
              <a:spcBef>
                <a:spcPts val="0"/>
              </a:spcBef>
              <a:spcAft>
                <a:spcPts val="0"/>
              </a:spcAft>
              <a:buClr>
                <a:srgbClr val="3F7282"/>
              </a:buClr>
              <a:buSzTx/>
              <a:buFont typeface="Wingdings" pitchFamily="2" charset="2"/>
              <a:buNone/>
              <a:tabLst/>
              <a:defRPr/>
            </a:pPr>
            <a:endParaRPr kumimoji="0" lang="en-US" b="0" i="0" u="none" strike="noStrike" kern="1200" cap="none" spc="0" normalizeH="0" baseline="0" noProof="0" dirty="0">
              <a:ln>
                <a:noFill/>
              </a:ln>
              <a:solidFill>
                <a:srgbClr val="203864"/>
              </a:solidFill>
              <a:effectLst/>
              <a:uLnTx/>
              <a:uFillTx/>
              <a:ea typeface="+mn-ea"/>
              <a:cs typeface="+mn-cs"/>
            </a:endParaRPr>
          </a:p>
        </p:txBody>
      </p:sp>
      <p:pic>
        <p:nvPicPr>
          <p:cNvPr id="13" name="Picture 12" descr="A qr code on a black background&#10;&#10;Description automatically generated">
            <a:extLst>
              <a:ext uri="{FF2B5EF4-FFF2-40B4-BE49-F238E27FC236}">
                <a16:creationId xmlns:a16="http://schemas.microsoft.com/office/drawing/2014/main" id="{3DCDDB26-3910-14F7-77FB-FA49CEB63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8660" y="1204483"/>
            <a:ext cx="4775402" cy="4775402"/>
          </a:xfrm>
          <a:prstGeom prst="rect">
            <a:avLst/>
          </a:prstGeom>
        </p:spPr>
      </p:pic>
      <p:sp>
        <p:nvSpPr>
          <p:cNvPr id="14" name="Text Placeholder 3">
            <a:extLst>
              <a:ext uri="{FF2B5EF4-FFF2-40B4-BE49-F238E27FC236}">
                <a16:creationId xmlns:a16="http://schemas.microsoft.com/office/drawing/2014/main" id="{7C56B6DC-6D29-C54E-D003-C0D169285B62}"/>
              </a:ext>
            </a:extLst>
          </p:cNvPr>
          <p:cNvSpPr txBox="1">
            <a:spLocks/>
          </p:cNvSpPr>
          <p:nvPr/>
        </p:nvSpPr>
        <p:spPr>
          <a:xfrm>
            <a:off x="6628660" y="5841024"/>
            <a:ext cx="5480482" cy="6337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3F7282"/>
              </a:buClr>
              <a:buSzTx/>
              <a:buFont typeface="Wingdings" pitchFamily="2" charset="2"/>
              <a:buNone/>
              <a:tabLst/>
              <a:defRPr/>
            </a:pPr>
            <a:r>
              <a:rPr kumimoji="0" lang="en-US" sz="4000" b="0" i="0" u="none" strike="noStrike" kern="1200" cap="none" spc="0" normalizeH="0" baseline="0" noProof="0" dirty="0">
                <a:ln>
                  <a:noFill/>
                </a:ln>
                <a:solidFill>
                  <a:srgbClr val="203864"/>
                </a:solidFill>
                <a:effectLst/>
                <a:uLnTx/>
                <a:uFillTx/>
                <a:ea typeface="+mn-ea"/>
                <a:cs typeface="+mn-cs"/>
              </a:rPr>
              <a:t>Learn more here </a:t>
            </a:r>
            <a:r>
              <a:rPr kumimoji="0" lang="en-US" sz="4000" i="0" u="none" strike="noStrike" kern="1200" cap="none" spc="0" normalizeH="0" baseline="0" noProof="0" dirty="0">
                <a:ln>
                  <a:noFill/>
                </a:ln>
                <a:solidFill>
                  <a:srgbClr val="203864"/>
                </a:solidFill>
                <a:effectLst/>
                <a:uLnTx/>
                <a:uFillTx/>
                <a:ea typeface="+mn-ea"/>
                <a:cs typeface="+mn-cs"/>
              </a:rPr>
              <a:t>gu.org </a:t>
            </a:r>
            <a:endParaRPr kumimoji="0" lang="en-US" sz="4000" b="0" i="0" u="none" strike="noStrike" kern="1200" cap="none" spc="0" normalizeH="0" baseline="0" noProof="0" dirty="0">
              <a:ln>
                <a:noFill/>
              </a:ln>
              <a:solidFill>
                <a:srgbClr val="20386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
                <a:srgbClr val="3F7282"/>
              </a:buClr>
              <a:buSzTx/>
              <a:buFont typeface="Wingdings" pitchFamily="2" charset="2"/>
              <a:buNone/>
              <a:tabLst/>
              <a:defRPr/>
            </a:pPr>
            <a:endParaRPr kumimoji="0" lang="en-US" sz="2000" b="0" i="0" u="none" strike="noStrike" kern="1200" cap="none" spc="0" normalizeH="0" baseline="0" noProof="0" dirty="0">
              <a:ln>
                <a:noFill/>
              </a:ln>
              <a:solidFill>
                <a:srgbClr val="203864"/>
              </a:solidFill>
              <a:effectLst/>
              <a:uLnTx/>
              <a:uFillTx/>
              <a:ea typeface="+mn-ea"/>
              <a:cs typeface="+mn-cs"/>
            </a:endParaRPr>
          </a:p>
        </p:txBody>
      </p:sp>
    </p:spTree>
    <p:extLst>
      <p:ext uri="{BB962C8B-B14F-4D97-AF65-F5344CB8AC3E}">
        <p14:creationId xmlns:p14="http://schemas.microsoft.com/office/powerpoint/2010/main" val="1739681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4147" y="1870061"/>
            <a:ext cx="9117853" cy="1844867"/>
            <a:chOff x="0" y="0"/>
            <a:chExt cx="3966835" cy="663350"/>
          </a:xfrm>
        </p:grpSpPr>
        <p:sp>
          <p:nvSpPr>
            <p:cNvPr id="3" name="Freeform 3"/>
            <p:cNvSpPr/>
            <p:nvPr/>
          </p:nvSpPr>
          <p:spPr>
            <a:xfrm>
              <a:off x="0" y="0"/>
              <a:ext cx="3966835" cy="663350"/>
            </a:xfrm>
            <a:custGeom>
              <a:avLst/>
              <a:gdLst/>
              <a:ahLst/>
              <a:cxnLst/>
              <a:rect l="l" t="t" r="r" b="b"/>
              <a:pathLst>
                <a:path w="3966835" h="663350">
                  <a:moveTo>
                    <a:pt x="0" y="0"/>
                  </a:moveTo>
                  <a:lnTo>
                    <a:pt x="3966835" y="0"/>
                  </a:lnTo>
                  <a:lnTo>
                    <a:pt x="3966835" y="663350"/>
                  </a:lnTo>
                  <a:lnTo>
                    <a:pt x="0" y="663350"/>
                  </a:lnTo>
                  <a:close/>
                </a:path>
              </a:pathLst>
            </a:custGeom>
            <a:solidFill>
              <a:srgbClr val="96B2D1"/>
            </a:solidFill>
          </p:spPr>
        </p:sp>
        <p:sp>
          <p:nvSpPr>
            <p:cNvPr id="4" name="TextBox 4"/>
            <p:cNvSpPr txBox="1"/>
            <p:nvPr/>
          </p:nvSpPr>
          <p:spPr>
            <a:xfrm>
              <a:off x="0" y="-47625"/>
              <a:ext cx="812800" cy="860425"/>
            </a:xfrm>
            <a:prstGeom prst="rect">
              <a:avLst/>
            </a:prstGeom>
          </p:spPr>
          <p:txBody>
            <a:bodyPr lIns="33867" tIns="33867" rIns="33867" bIns="33867" rtlCol="0" anchor="ctr"/>
            <a:lstStyle/>
            <a:p>
              <a:pPr algn="ctr" defTabSz="609630">
                <a:lnSpc>
                  <a:spcPts val="2447"/>
                </a:lnSpc>
              </a:pPr>
              <a:endParaRPr sz="1200">
                <a:solidFill>
                  <a:prstClr val="black"/>
                </a:solidFill>
                <a:latin typeface="Calibri" panose="020F0502020204030204"/>
              </a:endParaRPr>
            </a:p>
          </p:txBody>
        </p:sp>
      </p:grpSp>
      <p:grpSp>
        <p:nvGrpSpPr>
          <p:cNvPr id="5" name="Group 5"/>
          <p:cNvGrpSpPr/>
          <p:nvPr/>
        </p:nvGrpSpPr>
        <p:grpSpPr>
          <a:xfrm rot="-1781911">
            <a:off x="-1229397" y="-1366058"/>
            <a:ext cx="7088400" cy="6922808"/>
            <a:chOff x="0" y="0"/>
            <a:chExt cx="842391" cy="822712"/>
          </a:xfrm>
        </p:grpSpPr>
        <p:sp>
          <p:nvSpPr>
            <p:cNvPr id="6" name="Freeform 6"/>
            <p:cNvSpPr/>
            <p:nvPr/>
          </p:nvSpPr>
          <p:spPr>
            <a:xfrm>
              <a:off x="11675" y="0"/>
              <a:ext cx="819041" cy="822712"/>
            </a:xfrm>
            <a:custGeom>
              <a:avLst/>
              <a:gdLst/>
              <a:ahLst/>
              <a:cxnLst/>
              <a:rect l="l" t="t" r="r" b="b"/>
              <a:pathLst>
                <a:path w="819041" h="822712">
                  <a:moveTo>
                    <a:pt x="409520" y="0"/>
                  </a:moveTo>
                  <a:lnTo>
                    <a:pt x="409520" y="0"/>
                  </a:lnTo>
                  <a:cubicBezTo>
                    <a:pt x="635988" y="1013"/>
                    <a:pt x="819041" y="184886"/>
                    <a:pt x="819041" y="411356"/>
                  </a:cubicBezTo>
                  <a:cubicBezTo>
                    <a:pt x="819041" y="637826"/>
                    <a:pt x="635988" y="821699"/>
                    <a:pt x="409520" y="822712"/>
                  </a:cubicBezTo>
                  <a:cubicBezTo>
                    <a:pt x="183053" y="821699"/>
                    <a:pt x="0" y="637826"/>
                    <a:pt x="0" y="411356"/>
                  </a:cubicBezTo>
                  <a:cubicBezTo>
                    <a:pt x="0" y="184886"/>
                    <a:pt x="183053" y="1013"/>
                    <a:pt x="409520" y="0"/>
                  </a:cubicBezTo>
                  <a:close/>
                </a:path>
              </a:pathLst>
            </a:custGeom>
            <a:solidFill>
              <a:srgbClr val="2F4F79"/>
            </a:solidFill>
          </p:spPr>
        </p:sp>
        <p:sp>
          <p:nvSpPr>
            <p:cNvPr id="7" name="TextBox 7"/>
            <p:cNvSpPr txBox="1"/>
            <p:nvPr/>
          </p:nvSpPr>
          <p:spPr>
            <a:xfrm>
              <a:off x="76200" y="28575"/>
              <a:ext cx="660400" cy="708025"/>
            </a:xfrm>
            <a:prstGeom prst="rect">
              <a:avLst/>
            </a:prstGeom>
          </p:spPr>
          <p:txBody>
            <a:bodyPr lIns="33867" tIns="33867" rIns="33867" bIns="33867" rtlCol="0" anchor="ctr"/>
            <a:lstStyle/>
            <a:p>
              <a:pPr algn="ctr" defTabSz="609630">
                <a:lnSpc>
                  <a:spcPts val="2447"/>
                </a:lnSpc>
              </a:pPr>
              <a:endParaRPr sz="1200">
                <a:solidFill>
                  <a:prstClr val="black"/>
                </a:solidFill>
                <a:latin typeface="Calibri" panose="020F0502020204030204"/>
              </a:endParaRPr>
            </a:p>
          </p:txBody>
        </p:sp>
      </p:grpSp>
      <p:sp>
        <p:nvSpPr>
          <p:cNvPr id="10" name="Title 2">
            <a:extLst>
              <a:ext uri="{FF2B5EF4-FFF2-40B4-BE49-F238E27FC236}">
                <a16:creationId xmlns:a16="http://schemas.microsoft.com/office/drawing/2014/main" id="{5827DF68-DB6C-56EB-9DF7-6DEE47F8018E}"/>
              </a:ext>
            </a:extLst>
          </p:cNvPr>
          <p:cNvSpPr txBox="1">
            <a:spLocks/>
          </p:cNvSpPr>
          <p:nvPr/>
        </p:nvSpPr>
        <p:spPr>
          <a:xfrm>
            <a:off x="5952914" y="2147358"/>
            <a:ext cx="5966768" cy="1281642"/>
          </a:xfrm>
          <a:prstGeom prst="rect">
            <a:avLst/>
          </a:prstGeom>
        </p:spPr>
        <p:txBody>
          <a:bodyPr/>
          <a:lstStyle>
            <a:lvl1pPr algn="l" defTabSz="914400" rtl="0" eaLnBrk="1" latinLnBrk="0" hangingPunct="1">
              <a:lnSpc>
                <a:spcPct val="90000"/>
              </a:lnSpc>
              <a:spcBef>
                <a:spcPct val="0"/>
              </a:spcBef>
              <a:buNone/>
              <a:defRPr sz="7000" kern="1200">
                <a:solidFill>
                  <a:schemeClr val="tx1"/>
                </a:solidFill>
                <a:latin typeface="Poppins ExtraBold" panose="00000900000000000000" pitchFamily="2" charset="0"/>
                <a:ea typeface="+mj-ea"/>
                <a:cs typeface="Poppins ExtraBold" panose="00000900000000000000" pitchFamily="2" charset="0"/>
              </a:defRPr>
            </a:lvl1pPr>
          </a:lstStyle>
          <a:p>
            <a:pPr defTabSz="609630"/>
            <a:r>
              <a:rPr lang="en-US" sz="7200">
                <a:solidFill>
                  <a:srgbClr val="4472C4">
                    <a:lumMod val="50000"/>
                  </a:srgbClr>
                </a:solidFill>
              </a:rPr>
              <a:t>Thank </a:t>
            </a:r>
            <a:r>
              <a:rPr lang="en-US" sz="8000">
                <a:solidFill>
                  <a:srgbClr val="4472C4">
                    <a:lumMod val="50000"/>
                  </a:srgbClr>
                </a:solidFill>
              </a:rPr>
              <a:t>you</a:t>
            </a:r>
            <a:r>
              <a:rPr lang="en-US" sz="7200">
                <a:solidFill>
                  <a:srgbClr val="4472C4">
                    <a:lumMod val="50000"/>
                  </a:srgbClr>
                </a:solidFill>
              </a:rPr>
              <a:t>! </a:t>
            </a:r>
          </a:p>
        </p:txBody>
      </p:sp>
      <p:pic>
        <p:nvPicPr>
          <p:cNvPr id="13" name="Picture 12" descr="A group of people walking&#10;&#10;Description automatically generated with medium confidence">
            <a:extLst>
              <a:ext uri="{FF2B5EF4-FFF2-40B4-BE49-F238E27FC236}">
                <a16:creationId xmlns:a16="http://schemas.microsoft.com/office/drawing/2014/main" id="{D90B5950-7EAA-AAB7-DBB5-9B713B348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216" y="-1219200"/>
            <a:ext cx="6910130" cy="6910130"/>
          </a:xfrm>
          <a:prstGeom prst="rect">
            <a:avLst/>
          </a:prstGeom>
        </p:spPr>
      </p:pic>
    </p:spTree>
    <p:extLst>
      <p:ext uri="{BB962C8B-B14F-4D97-AF65-F5344CB8AC3E}">
        <p14:creationId xmlns:p14="http://schemas.microsoft.com/office/powerpoint/2010/main" val="4122755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7761249" y="1455621"/>
            <a:ext cx="4211110" cy="1873219"/>
          </a:xfrm>
          <a:prstGeom prst="rect">
            <a:avLst/>
          </a:prstGeom>
        </p:spPr>
        <p:txBody>
          <a:bodyPr vert="horz" lIns="91440" tIns="45720" rIns="91440" bIns="0" rtlCol="0" anchor="b">
            <a:normAutofit fontScale="90000"/>
          </a:bodyPr>
          <a:lstStyle/>
          <a:p>
            <a:r>
              <a:rPr lang="en-US" sz="3600" b="0" dirty="0">
                <a:solidFill>
                  <a:schemeClr val="tx1"/>
                </a:solidFill>
              </a:rPr>
              <a:t>Montana &amp; Wyoming Kinship Navigator Programs</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091543" y="3844283"/>
            <a:ext cx="3160038" cy="630245"/>
          </a:xfrm>
          <a:prstGeom prst="rect">
            <a:avLst/>
          </a:prstGeom>
        </p:spPr>
        <p:txBody>
          <a:bodyPr vert="horz" lIns="91440" tIns="91440" rIns="91440" bIns="91440" rtlCol="0">
            <a:normAutofit/>
          </a:bodyPr>
          <a:lstStyle/>
          <a:p>
            <a:r>
              <a:rPr lang="en-US" sz="2400" b="1" cap="all" dirty="0">
                <a:solidFill>
                  <a:schemeClr val="tx1"/>
                </a:solidFill>
                <a:latin typeface="Amasis MT Pro Light" panose="020F0502020204030204" pitchFamily="18" charset="0"/>
                <a:cs typeface="AngsanaUPC" panose="020B0502040204020203" pitchFamily="18" charset="-34"/>
              </a:rPr>
              <a:t>Joining Forces</a:t>
            </a:r>
          </a:p>
        </p:txBody>
      </p:sp>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r="-2" b="7812"/>
          <a:stretch/>
        </p:blipFill>
        <p:spPr>
          <a:xfrm>
            <a:off x="361752" y="1116344"/>
            <a:ext cx="7192389" cy="4425811"/>
          </a:xfrm>
          <a:prstGeom prst="rect">
            <a:avLst/>
          </a:prstGeom>
          <a:noFill/>
        </p:spPr>
      </p:pic>
    </p:spTree>
    <p:extLst>
      <p:ext uri="{BB962C8B-B14F-4D97-AF65-F5344CB8AC3E}">
        <p14:creationId xmlns:p14="http://schemas.microsoft.com/office/powerpoint/2010/main" val="79592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869074" cy="1025525"/>
          </a:xfrm>
        </p:spPr>
        <p:txBody>
          <a:bodyPr/>
          <a:lstStyle/>
          <a:p>
            <a:r>
              <a:rPr lang="en-US" sz="4400" dirty="0"/>
              <a:t>Agenda </a:t>
            </a:r>
          </a:p>
        </p:txBody>
      </p:sp>
      <p:pic>
        <p:nvPicPr>
          <p:cNvPr id="12" name="Picture Placeholder 11"/>
          <p:cNvPicPr>
            <a:picLocks noGrp="1" noChangeAspect="1"/>
          </p:cNvPicPr>
          <p:nvPr>
            <p:ph type="pic" sz="quarter" idx="12"/>
          </p:nvPr>
        </p:nvPicPr>
        <p:blipFill>
          <a:blip r:embed="rId2"/>
          <a:srcRect l="27325" r="27325"/>
          <a:stretch/>
        </p:blip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p:txBody>
          <a:bodyPr/>
          <a:lstStyle/>
          <a:p>
            <a:r>
              <a:rPr lang="en-US" dirty="0"/>
              <a:t>Montana Kinship Program</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p:txBody>
          <a:bodyPr/>
          <a:lstStyle/>
          <a:p>
            <a:r>
              <a:rPr lang="en-US" dirty="0"/>
              <a:t>Kinship Connections of Wyoming</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p:txBody>
          <a:bodyPr/>
          <a:lstStyle/>
          <a:p>
            <a:r>
              <a:rPr lang="en-US" dirty="0"/>
              <a:t>Kinship Navigator Collaborative </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p:txBody>
          <a:bodyPr/>
          <a:lstStyle/>
          <a:p>
            <a:r>
              <a:rPr lang="en-US" dirty="0"/>
              <a:t>Joining Forces</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p:txBody>
          <a:bodyPr/>
          <a:lstStyle/>
          <a:p>
            <a:r>
              <a:rPr lang="en-US" dirty="0"/>
              <a:t>Final Goals</a:t>
            </a:r>
          </a:p>
        </p:txBody>
      </p:sp>
    </p:spTree>
    <p:extLst>
      <p:ext uri="{BB962C8B-B14F-4D97-AF65-F5344CB8AC3E}">
        <p14:creationId xmlns:p14="http://schemas.microsoft.com/office/powerpoint/2010/main" val="2130115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2"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3"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5"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7"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9" name="Group 28">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2"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4"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5"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7"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8"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0"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1"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3" name="Rectangle 42">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7" name="Rectangle 46">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48">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50"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64"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4659520" y="624110"/>
            <a:ext cx="6845092" cy="1280890"/>
          </a:xfrm>
        </p:spPr>
        <p:txBody>
          <a:bodyPr vert="horz" lIns="91440" tIns="45720" rIns="91440" bIns="45720" rtlCol="0" anchor="t">
            <a:normAutofit/>
          </a:bodyPr>
          <a:lstStyle/>
          <a:p>
            <a:r>
              <a:rPr lang="en-US" dirty="0"/>
              <a:t>Montana Kinship Program</a:t>
            </a:r>
          </a:p>
        </p:txBody>
      </p:sp>
      <p:sp>
        <p:nvSpPr>
          <p:cNvPr id="77" name="Rectangle 76">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Picture Placeholder 6"/>
          <p:cNvPicPr>
            <a:picLocks noGrp="1" noChangeAspect="1"/>
          </p:cNvPicPr>
          <p:nvPr>
            <p:ph type="pic" sz="quarter" idx="10"/>
          </p:nvPr>
        </p:nvPicPr>
        <p:blipFill>
          <a:blip r:embed="rId2"/>
          <a:srcRect l="23509" r="23509"/>
          <a:stretch/>
        </p:blipFill>
        <p:spPr>
          <a:xfrm>
            <a:off x="-9040" y="10"/>
            <a:ext cx="2725091" cy="3428990"/>
          </a:xfrm>
          <a:prstGeom prst="rect">
            <a:avLst/>
          </a:prstGeom>
        </p:spPr>
      </p:pic>
      <p:pic>
        <p:nvPicPr>
          <p:cNvPr id="9" name="Picture Placeholder 8"/>
          <p:cNvPicPr>
            <a:picLocks noGrp="1" noChangeAspect="1"/>
          </p:cNvPicPr>
          <p:nvPr>
            <p:ph type="pic" sz="quarter" idx="12"/>
          </p:nvPr>
        </p:nvPicPr>
        <p:blipFill>
          <a:blip r:embed="rId3"/>
          <a:srcRect l="13281" r="13281"/>
          <a:stretch/>
        </p:blipFill>
        <p:spPr>
          <a:xfrm>
            <a:off x="20" y="3429000"/>
            <a:ext cx="2717581" cy="3429000"/>
          </a:xfrm>
          <a:prstGeom prst="rect">
            <a:avLst/>
          </a:prstGeom>
        </p:spPr>
      </p:pic>
      <p:cxnSp>
        <p:nvCxnSpPr>
          <p:cNvPr id="81" name="Straight Connector 80">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4656667" y="2133600"/>
            <a:ext cx="6847944" cy="3777622"/>
          </a:xfrm>
        </p:spPr>
        <p:txBody>
          <a:bodyPr vert="horz" lIns="91440" tIns="45720" rIns="91440" bIns="45720" rtlCol="0">
            <a:normAutofit/>
          </a:bodyPr>
          <a:lstStyle/>
          <a:p>
            <a:pPr>
              <a:buFont typeface="Wingdings 3" charset="2"/>
              <a:buChar char=""/>
            </a:pPr>
            <a:r>
              <a:rPr lang="en-US" dirty="0">
                <a:solidFill>
                  <a:schemeClr val="tx1">
                    <a:lumMod val="75000"/>
                    <a:lumOff val="25000"/>
                  </a:schemeClr>
                </a:solidFill>
                <a:cs typeface="+mn-cs"/>
              </a:rPr>
              <a:t> </a:t>
            </a:r>
            <a:r>
              <a:rPr lang="en-US" sz="2000" dirty="0">
                <a:cs typeface="+mn-cs"/>
              </a:rPr>
              <a:t>20+ years of Grandparents Raising Grandchildren peer support groups in conjunction with Montana State University Extension</a:t>
            </a:r>
          </a:p>
          <a:p>
            <a:pPr lvl="1"/>
            <a:r>
              <a:rPr lang="en-US" sz="2200" dirty="0">
                <a:solidFill>
                  <a:schemeClr val="bg1"/>
                </a:solidFill>
              </a:rPr>
              <a:t>Offered statewide Information &amp; Referral ‘warm’ line</a:t>
            </a:r>
            <a:endParaRPr lang="en-US" sz="2200" dirty="0">
              <a:solidFill>
                <a:schemeClr val="bg1"/>
              </a:solidFill>
              <a:cs typeface="+mn-cs"/>
            </a:endParaRPr>
          </a:p>
          <a:p>
            <a:pPr>
              <a:buFont typeface="Wingdings 3" charset="2"/>
              <a:buChar char=""/>
            </a:pPr>
            <a:r>
              <a:rPr lang="en-US" sz="2000" dirty="0">
                <a:cs typeface="+mn-cs"/>
              </a:rPr>
              <a:t> Montana rebranded (MTKNP) &amp; added Case Management in 2021 using Title IV-B Navigator funds</a:t>
            </a:r>
          </a:p>
          <a:p>
            <a:pPr>
              <a:buFont typeface="Wingdings 3" charset="2"/>
              <a:buChar char=""/>
            </a:pPr>
            <a:r>
              <a:rPr lang="en-US" sz="2000" dirty="0">
                <a:cs typeface="+mn-cs"/>
              </a:rPr>
              <a:t> </a:t>
            </a:r>
            <a:r>
              <a:rPr lang="en-US" sz="2000" dirty="0">
                <a:solidFill>
                  <a:srgbClr val="FEFFFF"/>
                </a:solidFill>
                <a:cs typeface="+mn-cs"/>
              </a:rPr>
              <a:t>Program Staff:  1 FT Program Manager/Lead Navigator, 2 PT Student Interns</a:t>
            </a:r>
          </a:p>
          <a:p>
            <a:pPr>
              <a:buFont typeface="Wingdings 3" charset="2"/>
              <a:buChar char=""/>
            </a:pPr>
            <a:endParaRPr lang="en-US" sz="2000" dirty="0">
              <a:cs typeface="+mn-cs"/>
            </a:endParaRPr>
          </a:p>
          <a:p>
            <a:pPr>
              <a:buFont typeface="Wingdings 3" charset="2"/>
              <a:buChar char=""/>
            </a:pPr>
            <a:endParaRPr lang="en-US" dirty="0">
              <a:solidFill>
                <a:schemeClr val="tx1">
                  <a:lumMod val="75000"/>
                  <a:lumOff val="25000"/>
                </a:schemeClr>
              </a:solidFill>
              <a:cs typeface="+mn-cs"/>
            </a:endParaRPr>
          </a:p>
          <a:p>
            <a:pPr>
              <a:buFont typeface="Wingdings 3" charset="2"/>
              <a:buChar char=""/>
            </a:pPr>
            <a:endParaRPr lang="en-US" dirty="0">
              <a:solidFill>
                <a:schemeClr val="tx1">
                  <a:lumMod val="75000"/>
                  <a:lumOff val="25000"/>
                </a:schemeClr>
              </a:solidFill>
              <a:cs typeface="+mn-cs"/>
            </a:endParaRPr>
          </a:p>
        </p:txBody>
      </p:sp>
    </p:spTree>
    <p:extLst>
      <p:ext uri="{BB962C8B-B14F-4D97-AF65-F5344CB8AC3E}">
        <p14:creationId xmlns:p14="http://schemas.microsoft.com/office/powerpoint/2010/main" val="429917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3" name="Group 14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7" name="Rectangle 15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9"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1" name="Rectangle 160">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Placeholder 6"/>
          <p:cNvPicPr>
            <a:picLocks noGrp="1" noChangeAspect="1"/>
          </p:cNvPicPr>
          <p:nvPr>
            <p:ph type="pic" sz="quarter" idx="10"/>
          </p:nvPr>
        </p:nvPicPr>
        <p:blipFill rotWithShape="1">
          <a:blip r:embed="rId2"/>
          <a:srcRect l="8465" r="14464"/>
          <a:stretch/>
        </p:blipFill>
        <p:spPr>
          <a:xfrm>
            <a:off x="8229598" y="-5534"/>
            <a:ext cx="3962402" cy="3431766"/>
          </a:xfrm>
          <a:prstGeom prst="rect">
            <a:avLst/>
          </a:prstGeom>
        </p:spPr>
      </p:pic>
      <p:sp>
        <p:nvSpPr>
          <p:cNvPr id="165"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Kinship Connections of Wyoming</a:t>
            </a:r>
          </a:p>
        </p:txBody>
      </p:sp>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541866" y="2032000"/>
            <a:ext cx="7145867" cy="3879222"/>
          </a:xfrm>
        </p:spPr>
        <p:txBody>
          <a:bodyPr vert="horz" lIns="91440" tIns="45720" rIns="91440" bIns="45720" rtlCol="0">
            <a:normAutofit/>
          </a:bodyPr>
          <a:lstStyle/>
          <a:p>
            <a:pPr>
              <a:buFont typeface="Wingdings 3" charset="2"/>
              <a:buChar char=""/>
            </a:pPr>
            <a:r>
              <a:rPr lang="en-US" sz="2000" dirty="0">
                <a:solidFill>
                  <a:srgbClr val="FEFFFF"/>
                </a:solidFill>
                <a:cs typeface="+mn-cs"/>
              </a:rPr>
              <a:t> Program created from the ground up in 2019 using Title IV-B Navigator funds</a:t>
            </a:r>
          </a:p>
          <a:p>
            <a:pPr>
              <a:buFont typeface="Wingdings 3" charset="2"/>
              <a:buChar char=""/>
            </a:pPr>
            <a:r>
              <a:rPr lang="en-US" sz="2000" dirty="0">
                <a:solidFill>
                  <a:srgbClr val="FEFFFF"/>
                </a:solidFill>
                <a:cs typeface="+mn-cs"/>
              </a:rPr>
              <a:t> Piloted program in Natrona &amp; Laramie Counties in 2020</a:t>
            </a:r>
          </a:p>
          <a:p>
            <a:pPr>
              <a:buFont typeface="Wingdings 3" charset="2"/>
              <a:buChar char=""/>
            </a:pPr>
            <a:r>
              <a:rPr lang="en-US" sz="2000" dirty="0">
                <a:solidFill>
                  <a:srgbClr val="FEFFFF"/>
                </a:solidFill>
                <a:cs typeface="+mn-cs"/>
              </a:rPr>
              <a:t> Designed to do both Information &amp; Referral and Case Management with existing I &amp; R channel of Wyoming 211</a:t>
            </a:r>
          </a:p>
          <a:p>
            <a:pPr>
              <a:buFont typeface="Wingdings 3" charset="2"/>
              <a:buChar char=""/>
            </a:pPr>
            <a:r>
              <a:rPr lang="en-US" sz="2000" dirty="0">
                <a:solidFill>
                  <a:srgbClr val="FEFFFF"/>
                </a:solidFill>
                <a:cs typeface="+mn-cs"/>
              </a:rPr>
              <a:t> Program Staff:  1 FT Program Manager, 1 FT Kinship Navigator</a:t>
            </a:r>
          </a:p>
          <a:p>
            <a:pPr>
              <a:buFont typeface="Wingdings 3" charset="2"/>
              <a:buChar char=""/>
            </a:pPr>
            <a:r>
              <a:rPr lang="en-US" sz="2000" dirty="0">
                <a:solidFill>
                  <a:srgbClr val="FEFFFF"/>
                </a:solidFill>
                <a:cs typeface="+mn-cs"/>
              </a:rPr>
              <a:t> Joined the Kinship Navigator Collaborative in 2021</a:t>
            </a:r>
          </a:p>
          <a:p>
            <a:pPr>
              <a:buFont typeface="Wingdings 3" charset="2"/>
              <a:buChar char=""/>
            </a:pPr>
            <a:endParaRPr lang="en-US" dirty="0">
              <a:solidFill>
                <a:srgbClr val="FEFFFF"/>
              </a:solidFill>
              <a:cs typeface="+mn-cs"/>
            </a:endParaRPr>
          </a:p>
          <a:p>
            <a:pPr>
              <a:buFont typeface="Wingdings 3" charset="2"/>
              <a:buChar char=""/>
            </a:pPr>
            <a:endParaRPr lang="en-US" dirty="0">
              <a:solidFill>
                <a:srgbClr val="FEFFFF"/>
              </a:solidFill>
              <a:cs typeface="+mn-cs"/>
            </a:endParaRPr>
          </a:p>
        </p:txBody>
      </p:sp>
      <p:pic>
        <p:nvPicPr>
          <p:cNvPr id="9" name="Picture Placeholder 8"/>
          <p:cNvPicPr>
            <a:picLocks noGrp="1" noChangeAspect="1"/>
          </p:cNvPicPr>
          <p:nvPr>
            <p:ph type="pic" sz="quarter" idx="12"/>
          </p:nvPr>
        </p:nvPicPr>
        <p:blipFill rotWithShape="1">
          <a:blip r:embed="rId3"/>
          <a:srcRect r="59010" b="-2"/>
          <a:stretch/>
        </p:blipFill>
        <p:spPr>
          <a:xfrm>
            <a:off x="8229598" y="3426232"/>
            <a:ext cx="3962402" cy="3431768"/>
          </a:xfrm>
          <a:prstGeom prst="rect">
            <a:avLst/>
          </a:prstGeom>
        </p:spPr>
      </p:pic>
      <p:cxnSp>
        <p:nvCxnSpPr>
          <p:cNvPr id="167" name="Straight Connector 166">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00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99" name="Group 298">
            <a:extLst>
              <a:ext uri="{FF2B5EF4-FFF2-40B4-BE49-F238E27FC236}">
                <a16:creationId xmlns:a16="http://schemas.microsoft.com/office/drawing/2014/main" id="{F8A8AD26-C06F-49CE-AB92-7F05D0BD88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00" name="Freeform 11">
              <a:extLst>
                <a:ext uri="{FF2B5EF4-FFF2-40B4-BE49-F238E27FC236}">
                  <a16:creationId xmlns:a16="http://schemas.microsoft.com/office/drawing/2014/main" id="{7B9CA4A4-3706-4BBC-920D-10B61E903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01" name="Freeform 12">
              <a:extLst>
                <a:ext uri="{FF2B5EF4-FFF2-40B4-BE49-F238E27FC236}">
                  <a16:creationId xmlns:a16="http://schemas.microsoft.com/office/drawing/2014/main" id="{E9AEFAD7-4DC0-4775-B278-443CAC86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02" name="Freeform 13">
              <a:extLst>
                <a:ext uri="{FF2B5EF4-FFF2-40B4-BE49-F238E27FC236}">
                  <a16:creationId xmlns:a16="http://schemas.microsoft.com/office/drawing/2014/main" id="{95A2EB89-70BA-48F4-BAFF-2C7561291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03" name="Freeform 14">
              <a:extLst>
                <a:ext uri="{FF2B5EF4-FFF2-40B4-BE49-F238E27FC236}">
                  <a16:creationId xmlns:a16="http://schemas.microsoft.com/office/drawing/2014/main" id="{7F9F7D8E-8CDE-4DC5-85E8-4E0627B1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04" name="Freeform 15">
              <a:extLst>
                <a:ext uri="{FF2B5EF4-FFF2-40B4-BE49-F238E27FC236}">
                  <a16:creationId xmlns:a16="http://schemas.microsoft.com/office/drawing/2014/main" id="{393A9604-57DC-435F-8D02-267C0E3FE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05" name="Freeform 16">
              <a:extLst>
                <a:ext uri="{FF2B5EF4-FFF2-40B4-BE49-F238E27FC236}">
                  <a16:creationId xmlns:a16="http://schemas.microsoft.com/office/drawing/2014/main" id="{BF551FAC-C8A0-424D-A9AB-B4D87ED05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6" name="Freeform 17">
              <a:extLst>
                <a:ext uri="{FF2B5EF4-FFF2-40B4-BE49-F238E27FC236}">
                  <a16:creationId xmlns:a16="http://schemas.microsoft.com/office/drawing/2014/main" id="{5FC7B832-CD9A-475E-A23A-282E2D9D2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7" name="Freeform 18">
              <a:extLst>
                <a:ext uri="{FF2B5EF4-FFF2-40B4-BE49-F238E27FC236}">
                  <a16:creationId xmlns:a16="http://schemas.microsoft.com/office/drawing/2014/main" id="{3405D3F7-11EB-4F41-842F-BC30C5BA7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8" name="Freeform 19">
              <a:extLst>
                <a:ext uri="{FF2B5EF4-FFF2-40B4-BE49-F238E27FC236}">
                  <a16:creationId xmlns:a16="http://schemas.microsoft.com/office/drawing/2014/main" id="{85045B1A-5280-45D4-8595-463F1366A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9" name="Freeform 20">
              <a:extLst>
                <a:ext uri="{FF2B5EF4-FFF2-40B4-BE49-F238E27FC236}">
                  <a16:creationId xmlns:a16="http://schemas.microsoft.com/office/drawing/2014/main" id="{059FB722-E5B1-4CB5-8D09-E3AC7020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10" name="Freeform 21">
              <a:extLst>
                <a:ext uri="{FF2B5EF4-FFF2-40B4-BE49-F238E27FC236}">
                  <a16:creationId xmlns:a16="http://schemas.microsoft.com/office/drawing/2014/main" id="{2AF74CE9-4009-4B55-851A-6EC1419CD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11" name="Freeform 22">
              <a:extLst>
                <a:ext uri="{FF2B5EF4-FFF2-40B4-BE49-F238E27FC236}">
                  <a16:creationId xmlns:a16="http://schemas.microsoft.com/office/drawing/2014/main" id="{0A77AB78-F870-4BCC-8746-488F0E09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13" name="Group 312">
            <a:extLst>
              <a:ext uri="{FF2B5EF4-FFF2-40B4-BE49-F238E27FC236}">
                <a16:creationId xmlns:a16="http://schemas.microsoft.com/office/drawing/2014/main" id="{1C50F7A2-3BDC-423D-85F1-EE031C214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14" name="Freeform 27">
              <a:extLst>
                <a:ext uri="{FF2B5EF4-FFF2-40B4-BE49-F238E27FC236}">
                  <a16:creationId xmlns:a16="http://schemas.microsoft.com/office/drawing/2014/main" id="{80C7F85B-CE12-4F37-A66A-31DF1991F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5" name="Freeform 28">
              <a:extLst>
                <a:ext uri="{FF2B5EF4-FFF2-40B4-BE49-F238E27FC236}">
                  <a16:creationId xmlns:a16="http://schemas.microsoft.com/office/drawing/2014/main" id="{7E391A02-6C84-4F20-8784-AD1AB8279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6" name="Freeform 29">
              <a:extLst>
                <a:ext uri="{FF2B5EF4-FFF2-40B4-BE49-F238E27FC236}">
                  <a16:creationId xmlns:a16="http://schemas.microsoft.com/office/drawing/2014/main" id="{674CF377-E511-4F42-9D68-51CB4191E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7" name="Freeform 30">
              <a:extLst>
                <a:ext uri="{FF2B5EF4-FFF2-40B4-BE49-F238E27FC236}">
                  <a16:creationId xmlns:a16="http://schemas.microsoft.com/office/drawing/2014/main" id="{14119359-AB96-4A01-A096-ABCC5610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8" name="Freeform 31">
              <a:extLst>
                <a:ext uri="{FF2B5EF4-FFF2-40B4-BE49-F238E27FC236}">
                  <a16:creationId xmlns:a16="http://schemas.microsoft.com/office/drawing/2014/main" id="{6753D864-28A5-4E32-91E5-AD7C721A4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9" name="Freeform 32">
              <a:extLst>
                <a:ext uri="{FF2B5EF4-FFF2-40B4-BE49-F238E27FC236}">
                  <a16:creationId xmlns:a16="http://schemas.microsoft.com/office/drawing/2014/main" id="{70B3E479-AB6A-4B12-A3D5-B2D3B3DA2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0" name="Freeform 33">
              <a:extLst>
                <a:ext uri="{FF2B5EF4-FFF2-40B4-BE49-F238E27FC236}">
                  <a16:creationId xmlns:a16="http://schemas.microsoft.com/office/drawing/2014/main" id="{7FBAB753-F3BA-478C-8E6C-EEFD4D17C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1" name="Freeform 34">
              <a:extLst>
                <a:ext uri="{FF2B5EF4-FFF2-40B4-BE49-F238E27FC236}">
                  <a16:creationId xmlns:a16="http://schemas.microsoft.com/office/drawing/2014/main" id="{47AD49C2-29A7-4BCF-AE3B-5DD422BA4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2" name="Freeform 35">
              <a:extLst>
                <a:ext uri="{FF2B5EF4-FFF2-40B4-BE49-F238E27FC236}">
                  <a16:creationId xmlns:a16="http://schemas.microsoft.com/office/drawing/2014/main" id="{A3FD5355-1EFB-4D0E-9041-7054C62C6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3" name="Freeform 36">
              <a:extLst>
                <a:ext uri="{FF2B5EF4-FFF2-40B4-BE49-F238E27FC236}">
                  <a16:creationId xmlns:a16="http://schemas.microsoft.com/office/drawing/2014/main" id="{009C505D-91C5-4318-AB8A-1983EE775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4" name="Freeform 37">
              <a:extLst>
                <a:ext uri="{FF2B5EF4-FFF2-40B4-BE49-F238E27FC236}">
                  <a16:creationId xmlns:a16="http://schemas.microsoft.com/office/drawing/2014/main" id="{A141DF61-1492-46DA-B3A9-0E8357DF4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25" name="Freeform 38">
              <a:extLst>
                <a:ext uri="{FF2B5EF4-FFF2-40B4-BE49-F238E27FC236}">
                  <a16:creationId xmlns:a16="http://schemas.microsoft.com/office/drawing/2014/main" id="{0823937D-506D-4FE0-8DA8-FFFA280C3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27" name="Rectangle 326">
            <a:extLst>
              <a:ext uri="{FF2B5EF4-FFF2-40B4-BE49-F238E27FC236}">
                <a16:creationId xmlns:a16="http://schemas.microsoft.com/office/drawing/2014/main" id="{502A7C95-AB91-4503-A49F-FB44EDCB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29" name="Freeform 11">
            <a:extLst>
              <a:ext uri="{FF2B5EF4-FFF2-40B4-BE49-F238E27FC236}">
                <a16:creationId xmlns:a16="http://schemas.microsoft.com/office/drawing/2014/main" id="{36B23F17-5681-4D21-9841-77AB8B73E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331" name="Rectangle 330">
            <a:extLst>
              <a:ext uri="{FF2B5EF4-FFF2-40B4-BE49-F238E27FC236}">
                <a16:creationId xmlns:a16="http://schemas.microsoft.com/office/drawing/2014/main" id="{8F266F0D-9297-4AB4-923F-B472FCA32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649224" y="257657"/>
            <a:ext cx="5122652" cy="1080781"/>
          </a:xfrm>
        </p:spPr>
        <p:txBody>
          <a:bodyPr vert="horz" lIns="91440" tIns="45720" rIns="91440" bIns="45720" rtlCol="0" anchor="t">
            <a:normAutofit/>
          </a:bodyPr>
          <a:lstStyle/>
          <a:p>
            <a:r>
              <a:rPr lang="en-US" sz="3200" dirty="0"/>
              <a:t>Kinship Navigator Collaborative</a:t>
            </a:r>
          </a:p>
        </p:txBody>
      </p:sp>
      <p:sp>
        <p:nvSpPr>
          <p:cNvPr id="333" name="Rectangle 332">
            <a:extLst>
              <a:ext uri="{FF2B5EF4-FFF2-40B4-BE49-F238E27FC236}">
                <a16:creationId xmlns:a16="http://schemas.microsoft.com/office/drawing/2014/main" id="{11BCBA1E-CBAC-4DC0-847C-C300D9E8C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35" name="Rectangle 334">
            <a:extLst>
              <a:ext uri="{FF2B5EF4-FFF2-40B4-BE49-F238E27FC236}">
                <a16:creationId xmlns:a16="http://schemas.microsoft.com/office/drawing/2014/main" id="{3B5838C6-3346-4D1D-9907-612364EA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urple circle with hands in a heart&#10;&#10;Description automatically generated">
            <a:extLst>
              <a:ext uri="{FF2B5EF4-FFF2-40B4-BE49-F238E27FC236}">
                <a16:creationId xmlns:a16="http://schemas.microsoft.com/office/drawing/2014/main" id="{CD4B2C9C-5D22-299D-D174-1AF79EBA16DE}"/>
              </a:ext>
            </a:extLst>
          </p:cNvPr>
          <p:cNvPicPr>
            <a:picLocks noChangeAspect="1"/>
          </p:cNvPicPr>
          <p:nvPr/>
        </p:nvPicPr>
        <p:blipFill>
          <a:blip r:embed="rId2"/>
          <a:stretch>
            <a:fillRect/>
          </a:stretch>
        </p:blipFill>
        <p:spPr>
          <a:xfrm>
            <a:off x="6281551" y="809698"/>
            <a:ext cx="2416549" cy="2534239"/>
          </a:xfrm>
          <a:prstGeom prst="rect">
            <a:avLst/>
          </a:prstGeom>
        </p:spPr>
      </p:pic>
      <p:pic>
        <p:nvPicPr>
          <p:cNvPr id="42" name="Picture 41" descr="A logo with a black background&#10;&#10;Description automatically generated">
            <a:extLst>
              <a:ext uri="{FF2B5EF4-FFF2-40B4-BE49-F238E27FC236}">
                <a16:creationId xmlns:a16="http://schemas.microsoft.com/office/drawing/2014/main" id="{CE2ECA0E-BB76-2846-309B-0219F97EA12B}"/>
              </a:ext>
            </a:extLst>
          </p:cNvPr>
          <p:cNvPicPr>
            <a:picLocks noChangeAspect="1"/>
          </p:cNvPicPr>
          <p:nvPr/>
        </p:nvPicPr>
        <p:blipFill>
          <a:blip r:embed="rId3"/>
          <a:stretch>
            <a:fillRect/>
          </a:stretch>
        </p:blipFill>
        <p:spPr>
          <a:xfrm>
            <a:off x="8894793" y="1195285"/>
            <a:ext cx="2483190" cy="1763064"/>
          </a:xfrm>
          <a:prstGeom prst="rect">
            <a:avLst/>
          </a:prstGeom>
        </p:spPr>
      </p:pic>
      <p:pic>
        <p:nvPicPr>
          <p:cNvPr id="44" name="Picture 43" descr="A black and purple sign with white letters&#10;&#10;Description automatically generated">
            <a:extLst>
              <a:ext uri="{FF2B5EF4-FFF2-40B4-BE49-F238E27FC236}">
                <a16:creationId xmlns:a16="http://schemas.microsoft.com/office/drawing/2014/main" id="{50205B59-D4D9-79F8-8973-6610D54BBC94}"/>
              </a:ext>
            </a:extLst>
          </p:cNvPr>
          <p:cNvPicPr>
            <a:picLocks noChangeAspect="1"/>
          </p:cNvPicPr>
          <p:nvPr/>
        </p:nvPicPr>
        <p:blipFill>
          <a:blip r:embed="rId4"/>
          <a:stretch>
            <a:fillRect/>
          </a:stretch>
        </p:blipFill>
        <p:spPr>
          <a:xfrm>
            <a:off x="6255642" y="3941371"/>
            <a:ext cx="2475779" cy="1349299"/>
          </a:xfrm>
          <a:prstGeom prst="rect">
            <a:avLst/>
          </a:prstGeom>
        </p:spPr>
      </p:pic>
      <p:pic>
        <p:nvPicPr>
          <p:cNvPr id="28" name="Picture 27" descr="A close-up of a logo&#10;&#10;Description automatically generated">
            <a:extLst>
              <a:ext uri="{FF2B5EF4-FFF2-40B4-BE49-F238E27FC236}">
                <a16:creationId xmlns:a16="http://schemas.microsoft.com/office/drawing/2014/main" id="{F1BC9B50-3785-922B-915B-38CC2D620745}"/>
              </a:ext>
            </a:extLst>
          </p:cNvPr>
          <p:cNvPicPr>
            <a:picLocks noChangeAspect="1"/>
          </p:cNvPicPr>
          <p:nvPr/>
        </p:nvPicPr>
        <p:blipFill>
          <a:blip r:embed="rId5"/>
          <a:stretch>
            <a:fillRect/>
          </a:stretch>
        </p:blipFill>
        <p:spPr>
          <a:xfrm>
            <a:off x="8894793" y="4120865"/>
            <a:ext cx="2475779" cy="990311"/>
          </a:xfrm>
          <a:prstGeom prst="rect">
            <a:avLst/>
          </a:prstGeom>
        </p:spPr>
      </p:pic>
      <p:sp>
        <p:nvSpPr>
          <p:cNvPr id="337" name="Freeform 12">
            <a:extLst>
              <a:ext uri="{FF2B5EF4-FFF2-40B4-BE49-F238E27FC236}">
                <a16:creationId xmlns:a16="http://schemas.microsoft.com/office/drawing/2014/main" id="{F289475C-4CA6-4150-965E-1DFFEED35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9" name="Text Placeholder 9">
            <a:extLst>
              <a:ext uri="{FF2B5EF4-FFF2-40B4-BE49-F238E27FC236}">
                <a16:creationId xmlns:a16="http://schemas.microsoft.com/office/drawing/2014/main" id="{3ECBF346-281D-55A5-9268-6099BF846363}"/>
              </a:ext>
            </a:extLst>
          </p:cNvPr>
          <p:cNvGraphicFramePr/>
          <p:nvPr/>
        </p:nvGraphicFramePr>
        <p:xfrm>
          <a:off x="649225" y="1844821"/>
          <a:ext cx="5122652" cy="46302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6" name="TextBox 45">
            <a:extLst>
              <a:ext uri="{FF2B5EF4-FFF2-40B4-BE49-F238E27FC236}">
                <a16:creationId xmlns:a16="http://schemas.microsoft.com/office/drawing/2014/main" id="{FFFEF940-B17F-57DE-D17B-51D7CA14DD18}"/>
              </a:ext>
            </a:extLst>
          </p:cNvPr>
          <p:cNvSpPr txBox="1"/>
          <p:nvPr/>
        </p:nvSpPr>
        <p:spPr>
          <a:xfrm>
            <a:off x="715461" y="1366183"/>
            <a:ext cx="4856928" cy="307777"/>
          </a:xfrm>
          <a:prstGeom prst="rect">
            <a:avLst/>
          </a:prstGeom>
          <a:noFill/>
        </p:spPr>
        <p:txBody>
          <a:bodyPr wrap="square" rtlCol="0">
            <a:spAutoFit/>
          </a:bodyPr>
          <a:lstStyle/>
          <a:p>
            <a:r>
              <a:rPr lang="en-US" sz="1400" dirty="0"/>
              <a:t>Maine, Montana, Vermont &amp; Wyoming</a:t>
            </a:r>
          </a:p>
        </p:txBody>
      </p:sp>
    </p:spTree>
    <p:extLst>
      <p:ext uri="{BB962C8B-B14F-4D97-AF65-F5344CB8AC3E}">
        <p14:creationId xmlns:p14="http://schemas.microsoft.com/office/powerpoint/2010/main" val="4210459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7" name="Group 7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1" name="Rectangle 9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5" name="Rectangle 94">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a:solidFill>
                  <a:schemeClr val="tx1">
                    <a:lumMod val="85000"/>
                    <a:lumOff val="15000"/>
                  </a:schemeClr>
                </a:solidFill>
              </a:rPr>
              <a:t>Benefits of the Collaborative</a:t>
            </a:r>
            <a:endParaRPr lang="en-US" sz="3600" dirty="0">
              <a:solidFill>
                <a:schemeClr val="tx1">
                  <a:lumMod val="85000"/>
                  <a:lumOff val="15000"/>
                </a:schemeClr>
              </a:solidFill>
            </a:endParaRPr>
          </a:p>
        </p:txBody>
      </p:sp>
      <p:sp>
        <p:nvSpPr>
          <p:cNvPr id="97" name="Rectangle 96">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649225" y="2133600"/>
            <a:ext cx="3650278" cy="3759253"/>
          </a:xfrm>
        </p:spPr>
        <p:txBody>
          <a:bodyPr vert="horz" lIns="91440" tIns="45720" rIns="91440" bIns="45720" rtlCol="0">
            <a:normAutofit/>
          </a:bodyPr>
          <a:lstStyle/>
          <a:p>
            <a:r>
              <a:rPr lang="en-US">
                <a:solidFill>
                  <a:schemeClr val="tx1">
                    <a:lumMod val="75000"/>
                    <a:lumOff val="25000"/>
                  </a:schemeClr>
                </a:solidFill>
              </a:rPr>
              <a:t>Technical support and guidance from Casey Family Programs, Generation United and Dr. Angelique Day from the University of Washington.</a:t>
            </a:r>
          </a:p>
          <a:p>
            <a:r>
              <a:rPr lang="en-US">
                <a:solidFill>
                  <a:schemeClr val="tx1">
                    <a:lumMod val="75000"/>
                    <a:lumOff val="25000"/>
                  </a:schemeClr>
                </a:solidFill>
              </a:rPr>
              <a:t>Design and completion of a program manual for an evidence-based program.</a:t>
            </a:r>
          </a:p>
          <a:p>
            <a:r>
              <a:rPr lang="en-US">
                <a:solidFill>
                  <a:schemeClr val="tx1">
                    <a:lumMod val="75000"/>
                    <a:lumOff val="25000"/>
                  </a:schemeClr>
                </a:solidFill>
              </a:rPr>
              <a:t>Development of the program wheel that outlines all needed components submit to the Clearinghouse.</a:t>
            </a:r>
          </a:p>
          <a:p>
            <a:r>
              <a:rPr lang="en-US">
                <a:solidFill>
                  <a:schemeClr val="tx1">
                    <a:lumMod val="75000"/>
                    <a:lumOff val="25000"/>
                  </a:schemeClr>
                </a:solidFill>
              </a:rPr>
              <a:t>Peer support and guidance in developing all processes, forms and manuals.</a:t>
            </a:r>
          </a:p>
          <a:p>
            <a:endParaRPr lang="en-US" dirty="0">
              <a:solidFill>
                <a:schemeClr val="tx1">
                  <a:lumMod val="75000"/>
                  <a:lumOff val="25000"/>
                </a:schemeClr>
              </a:solidFill>
            </a:endParaRPr>
          </a:p>
        </p:txBody>
      </p:sp>
      <p:pic>
        <p:nvPicPr>
          <p:cNvPr id="6" name="Picture 5">
            <a:extLst>
              <a:ext uri="{FF2B5EF4-FFF2-40B4-BE49-F238E27FC236}">
                <a16:creationId xmlns:a16="http://schemas.microsoft.com/office/drawing/2014/main" id="{123F92E9-F657-55E1-13A3-6D8200BE50C5}"/>
              </a:ext>
            </a:extLst>
          </p:cNvPr>
          <p:cNvPicPr>
            <a:picLocks noChangeAspect="1"/>
          </p:cNvPicPr>
          <p:nvPr/>
        </p:nvPicPr>
        <p:blipFill>
          <a:blip r:embed="rId2"/>
          <a:stretch>
            <a:fillRect/>
          </a:stretch>
        </p:blipFill>
        <p:spPr>
          <a:xfrm>
            <a:off x="4619543" y="1023938"/>
            <a:ext cx="6953577" cy="4485056"/>
          </a:xfrm>
          <a:prstGeom prst="rect">
            <a:avLst/>
          </a:prstGeom>
        </p:spPr>
      </p:pic>
      <p:sp>
        <p:nvSpPr>
          <p:cNvPr id="9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041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8" name="Group 3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2" name="Rectangle 5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4"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9" name="Picture Placeholder 18"/>
          <p:cNvPicPr>
            <a:picLocks noGrp="1" noChangeAspect="1"/>
          </p:cNvPicPr>
          <p:nvPr>
            <p:ph type="pic" sz="quarter" idx="16"/>
          </p:nvPr>
        </p:nvPicPr>
        <p:blipFill rotWithShape="1">
          <a:blip r:embed="rId2"/>
          <a:srcRect t="33341" r="-1" b="-1"/>
          <a:stretch/>
        </p:blipFill>
        <p:spPr>
          <a:xfrm>
            <a:off x="4485555" y="10"/>
            <a:ext cx="7706444" cy="3428990"/>
          </a:xfrm>
          <a:prstGeom prst="rect">
            <a:avLst/>
          </a:prstGeom>
        </p:spPr>
      </p:pic>
      <p:pic>
        <p:nvPicPr>
          <p:cNvPr id="18" name="Picture Placeholder 15"/>
          <p:cNvPicPr>
            <a:picLocks noGrp="1" noChangeAspect="1"/>
          </p:cNvPicPr>
          <p:nvPr>
            <p:ph type="pic" sz="quarter" idx="17"/>
          </p:nvPr>
        </p:nvPicPr>
        <p:blipFill rotWithShape="1">
          <a:blip r:embed="rId3"/>
          <a:srcRect t="16163" r="-1" b="16163"/>
          <a:stretch/>
        </p:blipFill>
        <p:spPr>
          <a:xfrm>
            <a:off x="4485557" y="3429000"/>
            <a:ext cx="7706443" cy="3429000"/>
          </a:xfrm>
          <a:prstGeom prst="rect">
            <a:avLst/>
          </a:prstGeom>
        </p:spPr>
      </p:pic>
      <p:sp useBgFill="1">
        <p:nvSpPr>
          <p:cNvPr id="56" name="Freeform: Shape 5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274387" y="455453"/>
            <a:ext cx="4623955" cy="1280890"/>
          </a:xfrm>
        </p:spPr>
        <p:txBody>
          <a:bodyPr vert="horz" lIns="91440" tIns="45720" rIns="91440" bIns="45720" rtlCol="0" anchor="t">
            <a:normAutofit/>
          </a:bodyPr>
          <a:lstStyle/>
          <a:p>
            <a:r>
              <a:rPr lang="en-US" sz="3200" dirty="0">
                <a:solidFill>
                  <a:schemeClr val="tx1">
                    <a:lumMod val="85000"/>
                    <a:lumOff val="15000"/>
                  </a:schemeClr>
                </a:solidFill>
              </a:rPr>
              <a:t>Why we joined forces</a:t>
            </a:r>
          </a:p>
        </p:txBody>
      </p:sp>
      <p:sp>
        <p:nvSpPr>
          <p:cNvPr id="58" name="Rectangle 5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156563" y="1378754"/>
            <a:ext cx="5901117" cy="4931742"/>
          </a:xfrm>
        </p:spPr>
        <p:txBody>
          <a:bodyPr vert="horz" lIns="91440" tIns="45720" rIns="91440" bIns="45720" rtlCol="0">
            <a:normAutofit/>
          </a:bodyPr>
          <a:lstStyle/>
          <a:p>
            <a:r>
              <a:rPr lang="en-US" dirty="0">
                <a:solidFill>
                  <a:schemeClr val="tx1">
                    <a:lumMod val="75000"/>
                    <a:lumOff val="25000"/>
                  </a:schemeClr>
                </a:solidFill>
              </a:rPr>
              <a:t>Montana and Wyoming are both rural frontier states with lower populations than many states applying for funding.</a:t>
            </a:r>
          </a:p>
          <a:p>
            <a:r>
              <a:rPr lang="en-US" dirty="0">
                <a:solidFill>
                  <a:schemeClr val="tx1">
                    <a:lumMod val="75000"/>
                    <a:lumOff val="25000"/>
                  </a:schemeClr>
                </a:solidFill>
              </a:rPr>
              <a:t>Both states have purposes and challenges of rural states in meeting guidelines for Clearinghouse approval. </a:t>
            </a:r>
          </a:p>
          <a:p>
            <a:pPr lvl="1"/>
            <a:r>
              <a:rPr lang="en-US" dirty="0">
                <a:solidFill>
                  <a:schemeClr val="tx1">
                    <a:lumMod val="75000"/>
                    <a:lumOff val="25000"/>
                  </a:schemeClr>
                </a:solidFill>
              </a:rPr>
              <a:t>Ability to compete with larger states for funding opportunities</a:t>
            </a:r>
          </a:p>
          <a:p>
            <a:r>
              <a:rPr lang="en-US" dirty="0">
                <a:solidFill>
                  <a:schemeClr val="tx1">
                    <a:lumMod val="75000"/>
                    <a:lumOff val="25000"/>
                  </a:schemeClr>
                </a:solidFill>
              </a:rPr>
              <a:t>Both states have strengths to bring a willingness to work together to form a joint program and evaluation</a:t>
            </a:r>
          </a:p>
          <a:p>
            <a:r>
              <a:rPr lang="en-US" dirty="0">
                <a:solidFill>
                  <a:schemeClr val="tx1">
                    <a:lumMod val="75000"/>
                    <a:lumOff val="25000"/>
                  </a:schemeClr>
                </a:solidFill>
              </a:rPr>
              <a:t>Continue to have work guided by the collaborative, at times shaping the directions of the collaborative and providing insights based on what each state has already begun to develop. </a:t>
            </a:r>
          </a:p>
          <a:p>
            <a:r>
              <a:rPr lang="en-US" dirty="0">
                <a:solidFill>
                  <a:schemeClr val="tx1">
                    <a:lumMod val="75000"/>
                    <a:lumOff val="25000"/>
                  </a:schemeClr>
                </a:solidFill>
              </a:rPr>
              <a:t>Both states are on board to develop joint plans to meet both navigator and evaluator needs, and ultimately those of the </a:t>
            </a:r>
            <a:r>
              <a:rPr lang="en-US" dirty="0" err="1">
                <a:solidFill>
                  <a:schemeClr val="tx1">
                    <a:lumMod val="75000"/>
                    <a:lumOff val="25000"/>
                  </a:schemeClr>
                </a:solidFill>
              </a:rPr>
              <a:t>kinfamilies</a:t>
            </a:r>
            <a:r>
              <a:rPr lang="en-US" dirty="0">
                <a:solidFill>
                  <a:schemeClr val="tx1">
                    <a:lumMod val="75000"/>
                    <a:lumOff val="25000"/>
                  </a:schemeClr>
                </a:solidFill>
              </a:rPr>
              <a:t>, and state/federal funding partners.</a:t>
            </a:r>
          </a:p>
          <a:p>
            <a:r>
              <a:rPr lang="en-US" dirty="0">
                <a:solidFill>
                  <a:schemeClr val="tx1">
                    <a:lumMod val="75000"/>
                    <a:lumOff val="25000"/>
                  </a:schemeClr>
                </a:solidFill>
              </a:rPr>
              <a:t>No other programs have submitted to the Clearinghouse with a program for evaluation that serves both formal and informal caregivers.</a:t>
            </a:r>
          </a:p>
        </p:txBody>
      </p:sp>
    </p:spTree>
    <p:extLst>
      <p:ext uri="{BB962C8B-B14F-4D97-AF65-F5344CB8AC3E}">
        <p14:creationId xmlns:p14="http://schemas.microsoft.com/office/powerpoint/2010/main" val="2885941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7" name="Group 105">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7"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8"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9"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0"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1"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2"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3"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4"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5"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6"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7"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8"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8" name="Group 119">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21"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2"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3"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4"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5"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6"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7"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8"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9"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0"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1"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2"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9" name="Rectangle 133">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0"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1" name="Rectangle 137">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2" name="Rectangle 139">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Picture Placeholder 15" descr="A river running through a valley with snow covered mountains&#10;&#10;Description automatically generated"/>
          <p:cNvPicPr>
            <a:picLocks noGrp="1" noChangeAspect="1"/>
          </p:cNvPicPr>
          <p:nvPr>
            <p:ph type="pic" sz="quarter" idx="17"/>
          </p:nvPr>
        </p:nvPicPr>
        <p:blipFill rotWithShape="1">
          <a:blip r:embed="rId2"/>
          <a:srcRect l="10065" r="14022" b="4"/>
          <a:stretch/>
        </p:blipFill>
        <p:spPr>
          <a:xfrm>
            <a:off x="8229598" y="-5534"/>
            <a:ext cx="3962402" cy="3431766"/>
          </a:xfrm>
          <a:prstGeom prst="rect">
            <a:avLst/>
          </a:prstGeom>
        </p:spPr>
      </p:pic>
      <p:sp>
        <p:nvSpPr>
          <p:cNvPr id="173"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Dual State Partnerships</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541866" y="2032000"/>
            <a:ext cx="7145867" cy="3879222"/>
          </a:xfrm>
        </p:spPr>
        <p:txBody>
          <a:bodyPr vert="horz" lIns="91440" tIns="45720" rIns="91440" bIns="45720" rtlCol="0">
            <a:normAutofit/>
          </a:bodyPr>
          <a:lstStyle/>
          <a:p>
            <a:r>
              <a:rPr lang="en-US" sz="1600" dirty="0">
                <a:solidFill>
                  <a:srgbClr val="FEFFFF"/>
                </a:solidFill>
              </a:rPr>
              <a:t>Combine all workflow processes, procedures, and forms</a:t>
            </a:r>
          </a:p>
          <a:p>
            <a:r>
              <a:rPr lang="en-US" sz="1600" dirty="0">
                <a:solidFill>
                  <a:srgbClr val="FEFFFF"/>
                </a:solidFill>
              </a:rPr>
              <a:t>Created combined job descriptions</a:t>
            </a:r>
          </a:p>
          <a:p>
            <a:r>
              <a:rPr lang="en-US" sz="1600" dirty="0">
                <a:solidFill>
                  <a:srgbClr val="FEFFFF"/>
                </a:solidFill>
              </a:rPr>
              <a:t>Created combined caregiver education and support groups (control)</a:t>
            </a:r>
          </a:p>
          <a:p>
            <a:r>
              <a:rPr lang="en-US" sz="1600" dirty="0">
                <a:solidFill>
                  <a:srgbClr val="FEFFFF"/>
                </a:solidFill>
              </a:rPr>
              <a:t>Data sharing agreements</a:t>
            </a:r>
          </a:p>
          <a:p>
            <a:r>
              <a:rPr lang="en-US" sz="1600" dirty="0">
                <a:solidFill>
                  <a:srgbClr val="FEFFFF"/>
                </a:solidFill>
              </a:rPr>
              <a:t>De-identified client and family ID’s</a:t>
            </a:r>
          </a:p>
          <a:p>
            <a:r>
              <a:rPr lang="en-US" sz="1600" dirty="0">
                <a:solidFill>
                  <a:srgbClr val="FEFFFF"/>
                </a:solidFill>
              </a:rPr>
              <a:t>Joint data imports</a:t>
            </a:r>
          </a:p>
          <a:p>
            <a:r>
              <a:rPr lang="en-US" sz="1600" dirty="0">
                <a:solidFill>
                  <a:srgbClr val="FEFFFF"/>
                </a:solidFill>
              </a:rPr>
              <a:t>Combined Focus Groups</a:t>
            </a:r>
          </a:p>
          <a:p>
            <a:r>
              <a:rPr lang="en-US" sz="1600" dirty="0">
                <a:solidFill>
                  <a:srgbClr val="FEFFFF"/>
                </a:solidFill>
              </a:rPr>
              <a:t>Combined published articles</a:t>
            </a:r>
          </a:p>
        </p:txBody>
      </p:sp>
      <p:pic>
        <p:nvPicPr>
          <p:cNvPr id="19" name="Picture Placeholder 18" descr="A fence in a field&#10;&#10;Description automatically generated"/>
          <p:cNvPicPr>
            <a:picLocks noGrp="1" noChangeAspect="1"/>
          </p:cNvPicPr>
          <p:nvPr>
            <p:ph type="pic" sz="quarter" idx="16"/>
          </p:nvPr>
        </p:nvPicPr>
        <p:blipFill rotWithShape="1">
          <a:blip r:embed="rId3"/>
          <a:srcRect l="3718" r="19210"/>
          <a:stretch/>
        </p:blipFill>
        <p:spPr>
          <a:xfrm>
            <a:off x="8229598" y="3426232"/>
            <a:ext cx="3962402" cy="3431768"/>
          </a:xfrm>
          <a:prstGeom prst="rect">
            <a:avLst/>
          </a:prstGeom>
        </p:spPr>
      </p:pic>
      <p:cxnSp>
        <p:nvCxnSpPr>
          <p:cNvPr id="174" name="Straight Connector 143">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5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9FC0-9551-4F2E-EF40-D7887D875519}"/>
              </a:ext>
            </a:extLst>
          </p:cNvPr>
          <p:cNvSpPr>
            <a:spLocks noGrp="1"/>
          </p:cNvSpPr>
          <p:nvPr>
            <p:ph type="title"/>
          </p:nvPr>
        </p:nvSpPr>
        <p:spPr>
          <a:xfrm>
            <a:off x="624456" y="496407"/>
            <a:ext cx="10943088" cy="511604"/>
          </a:xfrm>
        </p:spPr>
        <p:txBody>
          <a:bodyPr>
            <a:normAutofit/>
          </a:bodyPr>
          <a:lstStyle/>
          <a:p>
            <a:r>
              <a:rPr lang="en-US" sz="2400" dirty="0"/>
              <a:t>Percentage of Children in Foster Care Being Raised by Relatives</a:t>
            </a:r>
          </a:p>
        </p:txBody>
      </p:sp>
      <p:pic>
        <p:nvPicPr>
          <p:cNvPr id="7" name="Content Placeholder 7" descr="Graph showing that the percentage of children in foster care being raised by relatives was 26% in 2010 and rose to 34% in 2020">
            <a:extLst>
              <a:ext uri="{FF2B5EF4-FFF2-40B4-BE49-F238E27FC236}">
                <a16:creationId xmlns:a16="http://schemas.microsoft.com/office/drawing/2014/main" id="{24E38AA6-FE25-44AD-ACB4-4BBFF5347D75}"/>
              </a:ext>
            </a:extLst>
          </p:cNvPr>
          <p:cNvPicPr>
            <a:picLocks noChangeAspect="1"/>
          </p:cNvPicPr>
          <p:nvPr/>
        </p:nvPicPr>
        <p:blipFill rotWithShape="1">
          <a:blip r:embed="rId2"/>
          <a:srcRect t="12185"/>
          <a:stretch/>
        </p:blipFill>
        <p:spPr>
          <a:xfrm>
            <a:off x="1110004" y="982196"/>
            <a:ext cx="10011746" cy="4510139"/>
          </a:xfrm>
          <a:prstGeom prst="rect">
            <a:avLst/>
          </a:prstGeom>
        </p:spPr>
      </p:pic>
      <p:sp>
        <p:nvSpPr>
          <p:cNvPr id="4" name="Content Placeholder 3">
            <a:extLst>
              <a:ext uri="{FF2B5EF4-FFF2-40B4-BE49-F238E27FC236}">
                <a16:creationId xmlns:a16="http://schemas.microsoft.com/office/drawing/2014/main" id="{2BB88187-0850-4C38-89BD-062C022BF867}"/>
              </a:ext>
            </a:extLst>
          </p:cNvPr>
          <p:cNvSpPr>
            <a:spLocks noGrp="1"/>
          </p:cNvSpPr>
          <p:nvPr>
            <p:ph sz="quarter" idx="11"/>
          </p:nvPr>
        </p:nvSpPr>
        <p:spPr>
          <a:xfrm>
            <a:off x="159026" y="5492335"/>
            <a:ext cx="11913703" cy="365125"/>
          </a:xfrm>
        </p:spPr>
        <p:txBody>
          <a:bodyPr>
            <a:normAutofit/>
          </a:bodyPr>
          <a:lstStyle/>
          <a:p>
            <a:r>
              <a:rPr lang="en-US" sz="1800" i="1">
                <a:solidFill>
                  <a:schemeClr val="accent5"/>
                </a:solidFill>
              </a:rPr>
              <a:t>National data are not publicly available on the percentage of these children who are with licensed relatives.</a:t>
            </a:r>
          </a:p>
          <a:p>
            <a:endParaRPr lang="en-US"/>
          </a:p>
        </p:txBody>
      </p:sp>
      <p:sp>
        <p:nvSpPr>
          <p:cNvPr id="3" name="Slide Number Placeholder 2">
            <a:extLst>
              <a:ext uri="{FF2B5EF4-FFF2-40B4-BE49-F238E27FC236}">
                <a16:creationId xmlns:a16="http://schemas.microsoft.com/office/drawing/2014/main" id="{311ED293-D597-4D97-B038-EBBCA6284E9A}"/>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1605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5" name="Group 15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9" name="Group 16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7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83" name="Rectangle 18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5"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87" name="Rectangle 186">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9" name="Group 188">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90"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1"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2"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3"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4"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5"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6"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7"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8"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9"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0"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1"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3" name="Group 202">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04"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5"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6"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7"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08"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9"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0"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1"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2"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3"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4"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5"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Challenges</a:t>
            </a:r>
          </a:p>
        </p:txBody>
      </p:sp>
      <p:sp>
        <p:nvSpPr>
          <p:cNvPr id="217" name="Rectangle 216">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9"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Picture Placeholder 6" descr="A young person and person sitting on a couch&#10;&#10;Description automatically generated"/>
          <p:cNvPicPr>
            <a:picLocks noGrp="1" noChangeAspect="1"/>
          </p:cNvPicPr>
          <p:nvPr>
            <p:ph type="pic" sz="quarter" idx="10"/>
          </p:nvPr>
        </p:nvPicPr>
        <p:blipFill rotWithShape="1">
          <a:blip r:embed="rId2"/>
          <a:srcRect l="27269" r="27266" b="-2"/>
          <a:stretch/>
        </p:blipFill>
        <p:spPr>
          <a:xfrm>
            <a:off x="-1555" y="1731"/>
            <a:ext cx="4671091" cy="6858000"/>
          </a:xfrm>
          <a:prstGeom prst="rect">
            <a:avLst/>
          </a:prstGeom>
        </p:spPr>
      </p:pic>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6438191" y="2133600"/>
            <a:ext cx="5066419" cy="3777622"/>
          </a:xfrm>
        </p:spPr>
        <p:txBody>
          <a:bodyPr vert="horz" lIns="91440" tIns="45720" rIns="91440" bIns="45720" rtlCol="0">
            <a:normAutofit/>
          </a:bodyPr>
          <a:lstStyle/>
          <a:p>
            <a:endParaRPr lang="en-US" dirty="0">
              <a:solidFill>
                <a:schemeClr val="tx1">
                  <a:lumMod val="75000"/>
                  <a:lumOff val="25000"/>
                </a:schemeClr>
              </a:solidFill>
              <a:cs typeface="+mn-cs"/>
            </a:endParaRPr>
          </a:p>
          <a:p>
            <a:pPr>
              <a:buFont typeface="Wingdings 3" charset="2"/>
              <a:buChar char=""/>
            </a:pPr>
            <a:r>
              <a:rPr lang="en-US" dirty="0">
                <a:cs typeface="+mn-cs"/>
              </a:rPr>
              <a:t> </a:t>
            </a:r>
            <a:r>
              <a:rPr lang="en-US" sz="1600" dirty="0">
                <a:cs typeface="+mn-cs"/>
              </a:rPr>
              <a:t>Raising statewide awareness to increase referral numbers</a:t>
            </a:r>
          </a:p>
          <a:p>
            <a:pPr>
              <a:buFont typeface="Wingdings 3" charset="2"/>
              <a:buChar char=""/>
            </a:pPr>
            <a:r>
              <a:rPr lang="en-US" sz="1600" dirty="0">
                <a:cs typeface="+mn-cs"/>
              </a:rPr>
              <a:t> Improving and mastering the new processes and procedures</a:t>
            </a:r>
          </a:p>
          <a:p>
            <a:pPr>
              <a:buFont typeface="Wingdings 3" charset="2"/>
              <a:buChar char=""/>
            </a:pPr>
            <a:r>
              <a:rPr lang="en-US" sz="1600" dirty="0">
                <a:cs typeface="+mn-cs"/>
              </a:rPr>
              <a:t>Obtaining closure and 6-month post surveys from caregivers</a:t>
            </a:r>
          </a:p>
          <a:p>
            <a:pPr>
              <a:buFont typeface="Wingdings 3" charset="2"/>
              <a:buChar char=""/>
            </a:pPr>
            <a:r>
              <a:rPr lang="en-US" sz="1600" dirty="0">
                <a:cs typeface="+mn-cs"/>
              </a:rPr>
              <a:t>Lack of mental health resources</a:t>
            </a:r>
            <a:endParaRPr lang="en-US" dirty="0">
              <a:cs typeface="+mn-cs"/>
            </a:endParaRPr>
          </a:p>
          <a:p>
            <a:pPr>
              <a:buFont typeface="Wingdings 3" charset="2"/>
              <a:buChar char=""/>
            </a:pPr>
            <a:endParaRPr lang="en-US" dirty="0">
              <a:cs typeface="+mn-cs"/>
            </a:endParaRPr>
          </a:p>
          <a:p>
            <a:pPr>
              <a:buFont typeface="Wingdings 3" charset="2"/>
              <a:buChar char=""/>
            </a:pPr>
            <a:endParaRPr lang="en-US" dirty="0">
              <a:cs typeface="+mn-cs"/>
            </a:endParaRPr>
          </a:p>
          <a:p>
            <a:pPr>
              <a:buFont typeface="Wingdings 3" charset="2"/>
              <a:buChar char=""/>
            </a:pPr>
            <a:endParaRPr lang="en-US" dirty="0">
              <a:cs typeface="+mn-cs"/>
            </a:endParaRPr>
          </a:p>
          <a:p>
            <a:pPr>
              <a:buFont typeface="Wingdings 3" charset="2"/>
              <a:buChar char=""/>
            </a:pPr>
            <a:endParaRPr lang="en-US" dirty="0">
              <a:solidFill>
                <a:schemeClr val="tx1">
                  <a:lumMod val="75000"/>
                  <a:lumOff val="25000"/>
                </a:schemeClr>
              </a:solidFill>
              <a:cs typeface="+mn-cs"/>
            </a:endParaRPr>
          </a:p>
          <a:p>
            <a:pPr>
              <a:buFont typeface="Wingdings 3" charset="2"/>
              <a:buChar char=""/>
            </a:pPr>
            <a:endParaRPr lang="en-US" dirty="0">
              <a:solidFill>
                <a:schemeClr val="tx1">
                  <a:lumMod val="75000"/>
                  <a:lumOff val="25000"/>
                </a:schemeClr>
              </a:solidFill>
              <a:cs typeface="+mn-cs"/>
            </a:endParaRPr>
          </a:p>
          <a:p>
            <a:pPr>
              <a:buFont typeface="Wingdings 3" charset="2"/>
              <a:buChar char=""/>
            </a:pPr>
            <a:endParaRPr lang="en-US" dirty="0">
              <a:solidFill>
                <a:schemeClr val="tx1">
                  <a:lumMod val="75000"/>
                  <a:lumOff val="25000"/>
                </a:schemeClr>
              </a:solidFill>
              <a:cs typeface="+mn-cs"/>
            </a:endParaRPr>
          </a:p>
        </p:txBody>
      </p:sp>
    </p:spTree>
    <p:extLst>
      <p:ext uri="{BB962C8B-B14F-4D97-AF65-F5344CB8AC3E}">
        <p14:creationId xmlns:p14="http://schemas.microsoft.com/office/powerpoint/2010/main" val="58991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7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8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88" name="Group 18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8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9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9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9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9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9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9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9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9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0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02" name="Rectangle 20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06" name="Freeform: Shape 20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386027" y="356058"/>
            <a:ext cx="7919744" cy="765692"/>
          </a:xfrm>
        </p:spPr>
        <p:txBody>
          <a:bodyPr vert="horz" lIns="91440" tIns="45720" rIns="91440" bIns="45720" rtlCol="0" anchor="t">
            <a:normAutofit/>
          </a:bodyPr>
          <a:lstStyle/>
          <a:p>
            <a:pPr algn="l"/>
            <a:r>
              <a:rPr lang="en-US" sz="3600" dirty="0">
                <a:solidFill>
                  <a:schemeClr val="tx1">
                    <a:lumMod val="85000"/>
                    <a:lumOff val="15000"/>
                  </a:schemeClr>
                </a:solidFill>
              </a:rPr>
              <a:t>Kinship Navigator Dual Evaluation</a:t>
            </a:r>
          </a:p>
        </p:txBody>
      </p:sp>
      <p:sp>
        <p:nvSpPr>
          <p:cNvPr id="208" name="Rectangle 20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ext Placeholder 1">
            <a:extLst>
              <a:ext uri="{FF2B5EF4-FFF2-40B4-BE49-F238E27FC236}">
                <a16:creationId xmlns:a16="http://schemas.microsoft.com/office/drawing/2014/main" id="{1216F679-4C09-8D10-7CB8-084DC3AC7021}"/>
              </a:ext>
            </a:extLst>
          </p:cNvPr>
          <p:cNvSpPr>
            <a:spLocks noGrp="1"/>
          </p:cNvSpPr>
          <p:nvPr>
            <p:ph type="body" sz="quarter" idx="14"/>
          </p:nvPr>
        </p:nvSpPr>
        <p:spPr/>
        <p:txBody>
          <a:bodyPr>
            <a:normAutofit/>
          </a:bodyPr>
          <a:lstStyle/>
          <a:p>
            <a:r>
              <a:rPr lang="en-US" sz="2000" dirty="0"/>
              <a:t>Quasi-experimental evaluation by Montana State University and University of Wyoming evaluators.</a:t>
            </a:r>
          </a:p>
        </p:txBody>
      </p:sp>
      <p:graphicFrame>
        <p:nvGraphicFramePr>
          <p:cNvPr id="169" name="Text Placeholder 9">
            <a:extLst>
              <a:ext uri="{FF2B5EF4-FFF2-40B4-BE49-F238E27FC236}">
                <a16:creationId xmlns:a16="http://schemas.microsoft.com/office/drawing/2014/main" id="{3ECBF346-281D-55A5-9268-6099BF846363}"/>
              </a:ext>
            </a:extLst>
          </p:cNvPr>
          <p:cNvGraphicFramePr/>
          <p:nvPr/>
        </p:nvGraphicFramePr>
        <p:xfrm>
          <a:off x="531812" y="1637297"/>
          <a:ext cx="4625882" cy="427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8647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3" name="Group 14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7" name="Rectangle 15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9"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1" name="Rectangle 160">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 name="Rectangle 162">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Final Evaluation Goals</a:t>
            </a:r>
          </a:p>
        </p:txBody>
      </p:sp>
      <p:cxnSp>
        <p:nvCxnSpPr>
          <p:cNvPr id="167" name="Straight Connector 166">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11" name="Picture Placeholder 10" descr="Fireworks in the sky&#10;&#10;Description automatically generated">
            <a:extLst>
              <a:ext uri="{FF2B5EF4-FFF2-40B4-BE49-F238E27FC236}">
                <a16:creationId xmlns:a16="http://schemas.microsoft.com/office/drawing/2014/main" id="{072A02A3-5C4F-3EEA-6E7E-F34D40309703}"/>
              </a:ext>
            </a:extLst>
          </p:cNvPr>
          <p:cNvPicPr>
            <a:picLocks noGrp="1" noChangeAspect="1"/>
          </p:cNvPicPr>
          <p:nvPr>
            <p:ph type="pic" sz="quarter" idx="10"/>
          </p:nvPr>
        </p:nvPicPr>
        <p:blipFill>
          <a:blip r:embed="rId2"/>
          <a:srcRect t="6995" b="6995"/>
          <a:stretch>
            <a:fillRect/>
          </a:stretch>
        </p:blipFill>
        <p:spPr>
          <a:xfrm>
            <a:off x="8238024" y="-1670"/>
            <a:ext cx="3809244" cy="6854923"/>
          </a:xfrm>
        </p:spPr>
      </p:pic>
      <p:graphicFrame>
        <p:nvGraphicFramePr>
          <p:cNvPr id="169" name="Text Placeholder 9">
            <a:extLst>
              <a:ext uri="{FF2B5EF4-FFF2-40B4-BE49-F238E27FC236}">
                <a16:creationId xmlns:a16="http://schemas.microsoft.com/office/drawing/2014/main" id="{3ECBF346-281D-55A5-9268-6099BF846363}"/>
              </a:ext>
            </a:extLst>
          </p:cNvPr>
          <p:cNvGraphicFramePr/>
          <p:nvPr/>
        </p:nvGraphicFramePr>
        <p:xfrm>
          <a:off x="541866" y="2032000"/>
          <a:ext cx="7145867" cy="444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5497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5"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6"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7"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8"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9"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0"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1"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2"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3"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4"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6"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8" name="Group 117">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2" name="Rectangle 131">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4"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6" name="Rectangle 135">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person and two children posing for a picture&#10;&#10;Description automatically generated">
            <a:extLst>
              <a:ext uri="{FF2B5EF4-FFF2-40B4-BE49-F238E27FC236}">
                <a16:creationId xmlns:a16="http://schemas.microsoft.com/office/drawing/2014/main" id="{0962FDA4-5051-CC6D-B730-1A59EECE983B}"/>
              </a:ext>
            </a:extLst>
          </p:cNvPr>
          <p:cNvPicPr>
            <a:picLocks noChangeAspect="1"/>
          </p:cNvPicPr>
          <p:nvPr/>
        </p:nvPicPr>
        <p:blipFill>
          <a:blip r:embed="rId2"/>
          <a:stretch>
            <a:fillRect/>
          </a:stretch>
        </p:blipFill>
        <p:spPr>
          <a:xfrm>
            <a:off x="7973191" y="9225"/>
            <a:ext cx="4205156" cy="6858000"/>
          </a:xfrm>
          <a:prstGeom prst="rect">
            <a:avLst/>
          </a:prstGeom>
        </p:spPr>
      </p:pic>
      <p:sp>
        <p:nvSpPr>
          <p:cNvPr id="14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dirty="0">
                <a:solidFill>
                  <a:srgbClr val="FEFFFF"/>
                </a:solidFill>
              </a:rPr>
              <a:t>But don’t take our word for it….</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541866" y="2032000"/>
            <a:ext cx="7145867" cy="4534854"/>
          </a:xfrm>
        </p:spPr>
        <p:txBody>
          <a:bodyPr vert="horz" lIns="91440" tIns="45720" rIns="91440" bIns="45720" rtlCol="0">
            <a:normAutofit/>
          </a:bodyPr>
          <a:lstStyle/>
          <a:p>
            <a:pPr marL="0" marR="0">
              <a:lnSpc>
                <a:spcPct val="125000"/>
              </a:lnSpc>
              <a:spcBef>
                <a:spcPts val="0"/>
              </a:spcBef>
              <a:spcAft>
                <a:spcPts val="0"/>
              </a:spcAft>
            </a:pPr>
            <a:r>
              <a:rPr lang="en-US" sz="1600" b="1" i="1" kern="1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Was very grateful for the help and support the program offered.   </a:t>
            </a:r>
          </a:p>
          <a:p>
            <a:pPr marL="0" algn="ctr">
              <a:lnSpc>
                <a:spcPct val="125000"/>
              </a:lnSpc>
              <a:spcBef>
                <a:spcPts val="0"/>
              </a:spcBef>
            </a:pPr>
            <a:r>
              <a:rPr lang="en-US" sz="1600" b="1" i="1" kern="1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Great program, helpful. Gabby is amazing!</a:t>
            </a:r>
            <a:endParaRPr lang="en-US" sz="1600" kern="100" dirty="0">
              <a:solidFill>
                <a:schemeClr val="tx1"/>
              </a:solidFill>
              <a:effectLst/>
              <a:latin typeface="Calisto MT" panose="02040603050505030304" pitchFamily="18" charset="0"/>
              <a:ea typeface="Calibri" panose="020F0502020204030204" pitchFamily="34" charset="0"/>
              <a:cs typeface="Times New Roman" panose="02020603050405020304" pitchFamily="18" charset="0"/>
            </a:endParaRPr>
          </a:p>
          <a:p>
            <a:r>
              <a:rPr lang="en-US" sz="1600" b="1" i="1" kern="1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Thank you for everything! We really need this program in our state. Chandra was amazing for us! </a:t>
            </a:r>
          </a:p>
          <a:p>
            <a:pPr marL="0" marR="0" algn="ctr">
              <a:lnSpc>
                <a:spcPct val="125000"/>
              </a:lnSpc>
              <a:spcBef>
                <a:spcPts val="0"/>
              </a:spcBef>
              <a:spcAft>
                <a:spcPts val="0"/>
              </a:spcAft>
            </a:pPr>
            <a:r>
              <a:rPr lang="en-US" sz="1600" b="1" i="1" kern="1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Just knowing all the resources available is helpful when needed.</a:t>
            </a:r>
          </a:p>
          <a:p>
            <a:pPr marL="0" algn="ctr">
              <a:spcBef>
                <a:spcPts val="0"/>
              </a:spcBef>
            </a:pPr>
            <a:r>
              <a:rPr lang="en-US" sz="1600" b="1" i="1" dirty="0">
                <a:solidFill>
                  <a:schemeClr val="tx1"/>
                </a:solidFill>
                <a:latin typeface="Cambria" panose="02040503050406030204" pitchFamily="18" charset="0"/>
                <a:ea typeface="Cambria" panose="02040503050406030204" pitchFamily="18" charset="0"/>
                <a:cs typeface="Calibri" panose="020F0502020204030204" pitchFamily="34" charset="0"/>
              </a:rPr>
              <a:t>The MTKNP helped so much when things got tough financially and we were so behind in our electric bill we were facing shut-off. I was stuck everyday wondering if we would have lights when I came home from work – it sucks! Heidi helped pay the outstanding amount and we were able to come up with the rest. This program is a god-send – you have no idea the relief I have. Beyond appreciated!</a:t>
            </a:r>
          </a:p>
          <a:p>
            <a:pPr marL="0" algn="ctr">
              <a:spcBef>
                <a:spcPts val="0"/>
              </a:spcBef>
            </a:pPr>
            <a:r>
              <a:rPr lang="en-US" sz="1600" b="1" i="1" dirty="0">
                <a:solidFill>
                  <a:schemeClr val="tx1"/>
                </a:solidFill>
                <a:effectLst/>
                <a:latin typeface="Cambria" panose="02040503050406030204" pitchFamily="18" charset="0"/>
                <a:ea typeface="Cambria" panose="02040503050406030204" pitchFamily="18" charset="0"/>
                <a:cs typeface="Calibri" panose="020F0502020204030204" pitchFamily="34" charset="0"/>
              </a:rPr>
              <a:t>Thank you again for your support and guidance!   I can’t tell you enough how incredible it feels in this moment to have an advocate in our corner helping us navigate all of this.”</a:t>
            </a:r>
          </a:p>
          <a:p>
            <a:pPr marL="0" algn="ctr">
              <a:spcBef>
                <a:spcPts val="0"/>
              </a:spcBef>
            </a:pPr>
            <a:endParaRPr lang="en-US" sz="1600" b="1" i="1" dirty="0">
              <a:solidFill>
                <a:schemeClr val="tx1"/>
              </a:solidFill>
              <a:latin typeface="Cambria" panose="02040503050406030204" pitchFamily="18" charset="0"/>
              <a:ea typeface="Cambria" panose="02040503050406030204" pitchFamily="18" charset="0"/>
              <a:cs typeface="Calibri" panose="020F0502020204030204" pitchFamily="34" charset="0"/>
            </a:endParaRPr>
          </a:p>
          <a:p>
            <a:pPr marL="0" marR="0" algn="ctr">
              <a:lnSpc>
                <a:spcPct val="125000"/>
              </a:lnSpc>
              <a:spcBef>
                <a:spcPts val="0"/>
              </a:spcBef>
              <a:spcAft>
                <a:spcPts val="0"/>
              </a:spcAft>
            </a:pPr>
            <a:endParaRPr lang="en-US" sz="1600" kern="100" dirty="0">
              <a:solidFill>
                <a:schemeClr val="tx1"/>
              </a:solidFill>
              <a:effectLst/>
              <a:latin typeface="Calisto MT" panose="02040603050505030304" pitchFamily="18" charset="0"/>
              <a:ea typeface="Calibri" panose="020F0502020204030204" pitchFamily="34" charset="0"/>
              <a:cs typeface="Times New Roman" panose="02020603050405020304" pitchFamily="18" charset="0"/>
            </a:endParaRPr>
          </a:p>
          <a:p>
            <a:endParaRPr lang="en-US" dirty="0">
              <a:solidFill>
                <a:srgbClr val="FEFFFF"/>
              </a:solidFill>
            </a:endParaRPr>
          </a:p>
        </p:txBody>
      </p:sp>
    </p:spTree>
    <p:extLst>
      <p:ext uri="{BB962C8B-B14F-4D97-AF65-F5344CB8AC3E}">
        <p14:creationId xmlns:p14="http://schemas.microsoft.com/office/powerpoint/2010/main" val="342328734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496029" y="1100290"/>
            <a:ext cx="4946055" cy="693786"/>
          </a:xfrm>
        </p:spPr>
        <p:txBody>
          <a:bodyPr>
            <a:normAutofit fontScale="90000"/>
          </a:bodyPr>
          <a:lstStyle/>
          <a:p>
            <a:r>
              <a:rPr lang="en-US" dirty="0"/>
              <a:t>Heidi Lester</a:t>
            </a:r>
            <a:br>
              <a:rPr lang="en-US" dirty="0"/>
            </a:br>
            <a:endParaRPr lang="en-US" dirty="0"/>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a:xfrm>
            <a:off x="496030" y="1345816"/>
            <a:ext cx="4353466" cy="1375082"/>
          </a:xfrm>
        </p:spPr>
        <p:txBody>
          <a:bodyPr>
            <a:normAutofit/>
          </a:bodyPr>
          <a:lstStyle/>
          <a:p>
            <a:r>
              <a:rPr lang="en-US" b="1" dirty="0"/>
              <a:t>Program Manager/Lead Navigator</a:t>
            </a:r>
          </a:p>
          <a:p>
            <a:endParaRPr lang="en-US" dirty="0"/>
          </a:p>
          <a:p>
            <a:r>
              <a:rPr lang="en-US" b="1" dirty="0">
                <a:solidFill>
                  <a:schemeClr val="bg1"/>
                </a:solidFill>
                <a:hlinkClick r:id="rId2">
                  <a:extLst>
                    <a:ext uri="{A12FA001-AC4F-418D-AE19-62706E023703}">
                      <ahyp:hlinkClr xmlns:ahyp="http://schemas.microsoft.com/office/drawing/2018/hyperlinkcolor" val="tx"/>
                    </a:ext>
                  </a:extLst>
                </a:hlinkClick>
              </a:rPr>
              <a:t>mtknp@montana.edu</a:t>
            </a:r>
            <a:endParaRPr lang="en-US" b="1" dirty="0">
              <a:solidFill>
                <a:schemeClr val="bg1"/>
              </a:solidFill>
            </a:endParaRPr>
          </a:p>
          <a:p>
            <a:r>
              <a:rPr lang="en-US" b="1" dirty="0">
                <a:solidFill>
                  <a:schemeClr val="bg1"/>
                </a:solidFill>
              </a:rPr>
              <a:t>406.994.3395</a:t>
            </a:r>
          </a:p>
          <a:p>
            <a:endParaRPr lang="en-US" dirty="0"/>
          </a:p>
        </p:txBody>
      </p:sp>
      <p:pic>
        <p:nvPicPr>
          <p:cNvPr id="1026" name="Picture 2">
            <a:extLst>
              <a:ext uri="{FF2B5EF4-FFF2-40B4-BE49-F238E27FC236}">
                <a16:creationId xmlns:a16="http://schemas.microsoft.com/office/drawing/2014/main" id="{339C851C-156D-542F-E114-D885716BE6F4}"/>
              </a:ext>
            </a:extLst>
          </p:cNvPr>
          <p:cNvPicPr>
            <a:picLocks noChangeAspect="1" noChangeArrowheads="1"/>
          </p:cNvPicPr>
          <p:nvPr/>
        </p:nvPicPr>
        <p:blipFill>
          <a:blip r:embed="rId3"/>
          <a:srcRect/>
          <a:stretch/>
        </p:blipFill>
        <p:spPr bwMode="auto">
          <a:xfrm>
            <a:off x="1746146" y="3644981"/>
            <a:ext cx="2275347" cy="2865777"/>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4">
            <a:extLst>
              <a:ext uri="{FF2B5EF4-FFF2-40B4-BE49-F238E27FC236}">
                <a16:creationId xmlns:a16="http://schemas.microsoft.com/office/drawing/2014/main" id="{61E8966A-ABD8-C08E-2E3C-7E3A0569594F}"/>
              </a:ext>
            </a:extLst>
          </p:cNvPr>
          <p:cNvSpPr txBox="1">
            <a:spLocks/>
          </p:cNvSpPr>
          <p:nvPr/>
        </p:nvSpPr>
        <p:spPr>
          <a:xfrm>
            <a:off x="6767675" y="660994"/>
            <a:ext cx="4946055" cy="782187"/>
          </a:xfrm>
          <a:prstGeom prst="rect">
            <a:avLst/>
          </a:prstGeom>
        </p:spPr>
        <p:txBody>
          <a:bodyPr vert="horz" lIns="0" tIns="45720" rIns="91440" bIns="45720" rtlCol="0" anchor="b">
            <a:normAutofit fontScale="60000" lnSpcReduction="20000"/>
          </a:bodyPr>
          <a:lstStyle>
            <a:lvl1pPr algn="l" defTabSz="457200" rtl="0" eaLnBrk="1" latinLnBrk="0" hangingPunct="1">
              <a:spcBef>
                <a:spcPct val="0"/>
              </a:spcBef>
              <a:buNone/>
              <a:defRPr sz="36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300" dirty="0">
                <a:solidFill>
                  <a:schemeClr val="tx1"/>
                </a:solidFill>
              </a:rPr>
              <a:t>Chandra Ortiz</a:t>
            </a:r>
            <a:br>
              <a:rPr lang="en-US" dirty="0"/>
            </a:br>
            <a:endParaRPr lang="en-US" dirty="0"/>
          </a:p>
        </p:txBody>
      </p:sp>
      <p:sp>
        <p:nvSpPr>
          <p:cNvPr id="30" name="Text Placeholder 65">
            <a:extLst>
              <a:ext uri="{FF2B5EF4-FFF2-40B4-BE49-F238E27FC236}">
                <a16:creationId xmlns:a16="http://schemas.microsoft.com/office/drawing/2014/main" id="{3281E7E6-EF0E-4B83-47F3-9E048E6F8CE9}"/>
              </a:ext>
            </a:extLst>
          </p:cNvPr>
          <p:cNvSpPr txBox="1">
            <a:spLocks/>
          </p:cNvSpPr>
          <p:nvPr/>
        </p:nvSpPr>
        <p:spPr>
          <a:xfrm>
            <a:off x="6749918" y="1345816"/>
            <a:ext cx="4353466" cy="1721475"/>
          </a:xfrm>
          <a:prstGeom prst="rect">
            <a:avLst/>
          </a:prstGeom>
        </p:spPr>
        <p:txBody>
          <a:bodyPr vert="horz" lIns="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spc="300">
                <a:solidFill>
                  <a:schemeClr val="bg1"/>
                </a:solidFill>
                <a:latin typeface="+mj-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100" kern="1200">
                <a:solidFill>
                  <a:schemeClr val="tx2"/>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050" kern="1200">
                <a:solidFill>
                  <a:schemeClr val="tx2"/>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000" kern="1200">
                <a:solidFill>
                  <a:schemeClr val="tx2"/>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000" kern="1200">
                <a:solidFill>
                  <a:schemeClr val="tx2"/>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solidFill>
                  <a:schemeClr val="tx1"/>
                </a:solidFill>
                <a:latin typeface="+mn-lt"/>
              </a:rPr>
              <a:t>Program Manager</a:t>
            </a:r>
          </a:p>
          <a:p>
            <a:endParaRPr lang="en-US" dirty="0">
              <a:solidFill>
                <a:schemeClr val="tx1"/>
              </a:solidFill>
              <a:latin typeface="+mn-lt"/>
            </a:endParaRPr>
          </a:p>
          <a:p>
            <a:r>
              <a:rPr lang="en-US" b="1" u="sng" dirty="0">
                <a:solidFill>
                  <a:schemeClr val="tx1"/>
                </a:solidFill>
                <a:latin typeface="+mn-lt"/>
              </a:rPr>
              <a:t>navigator2Wyoming211.org</a:t>
            </a:r>
          </a:p>
          <a:p>
            <a:r>
              <a:rPr lang="en-US" b="1" dirty="0">
                <a:solidFill>
                  <a:schemeClr val="tx1"/>
                </a:solidFill>
                <a:latin typeface="+mn-lt"/>
              </a:rPr>
              <a:t>307.287.4645</a:t>
            </a:r>
          </a:p>
        </p:txBody>
      </p:sp>
      <p:pic>
        <p:nvPicPr>
          <p:cNvPr id="32" name="Picture 31" descr="A person smiling at the camera&#10;&#10;Description automatically generated">
            <a:extLst>
              <a:ext uri="{FF2B5EF4-FFF2-40B4-BE49-F238E27FC236}">
                <a16:creationId xmlns:a16="http://schemas.microsoft.com/office/drawing/2014/main" id="{4598A784-5E39-1C00-B997-12D2063FD689}"/>
              </a:ext>
            </a:extLst>
          </p:cNvPr>
          <p:cNvPicPr>
            <a:picLocks noChangeAspect="1"/>
          </p:cNvPicPr>
          <p:nvPr/>
        </p:nvPicPr>
        <p:blipFill>
          <a:blip r:embed="rId4"/>
          <a:stretch>
            <a:fillRect/>
          </a:stretch>
        </p:blipFill>
        <p:spPr>
          <a:xfrm>
            <a:off x="7801311" y="3499771"/>
            <a:ext cx="2482724" cy="3010987"/>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p:pic>
      <p:sp>
        <p:nvSpPr>
          <p:cNvPr id="3" name="Text Placeholder 2"/>
          <p:cNvSpPr>
            <a:spLocks noGrp="1"/>
          </p:cNvSpPr>
          <p:nvPr>
            <p:ph type="body" sz="quarter" idx="14"/>
          </p:nvPr>
        </p:nvSpPr>
        <p:spPr>
          <a:xfrm>
            <a:off x="4887474" y="4070318"/>
            <a:ext cx="7304526" cy="2196780"/>
          </a:xfrm>
        </p:spPr>
        <p:txBody>
          <a:bodyPr/>
          <a:lstStyle/>
          <a:p>
            <a:r>
              <a:rPr lang="en-US" dirty="0"/>
              <a:t>Q &amp; A</a:t>
            </a:r>
          </a:p>
        </p:txBody>
      </p:sp>
    </p:spTree>
    <p:extLst>
      <p:ext uri="{BB962C8B-B14F-4D97-AF65-F5344CB8AC3E}">
        <p14:creationId xmlns:p14="http://schemas.microsoft.com/office/powerpoint/2010/main" val="1415924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1" y="1524000"/>
            <a:ext cx="9144000" cy="2667000"/>
          </a:xfrm>
        </p:spPr>
        <p:txBody>
          <a:bodyPr/>
          <a:lstStyle/>
          <a:p>
            <a:r>
              <a:rPr lang="en-US" dirty="0"/>
              <a:t>Pre-conference Workshop: Grandfamilies/Kinship</a:t>
            </a:r>
            <a:br>
              <a:rPr lang="en-US" dirty="0"/>
            </a:br>
            <a:r>
              <a:rPr lang="en-US" dirty="0"/>
              <a:t>July 26</a:t>
            </a:r>
            <a:r>
              <a:rPr lang="en-US" baseline="30000" dirty="0"/>
              <a:t>th</a:t>
            </a:r>
            <a:r>
              <a:rPr lang="en-US" dirty="0"/>
              <a:t>,2023 </a:t>
            </a:r>
          </a:p>
        </p:txBody>
      </p:sp>
      <p:sp>
        <p:nvSpPr>
          <p:cNvPr id="3" name="Subtitle 2"/>
          <p:cNvSpPr>
            <a:spLocks noGrp="1"/>
          </p:cNvSpPr>
          <p:nvPr>
            <p:ph type="subTitle" idx="1"/>
          </p:nvPr>
        </p:nvSpPr>
        <p:spPr/>
        <p:txBody>
          <a:bodyPr/>
          <a:lstStyle/>
          <a:p>
            <a:r>
              <a:rPr lang="en-US" dirty="0"/>
              <a:t>Washington State Kinship Navigator </a:t>
            </a:r>
          </a:p>
          <a:p>
            <a:r>
              <a:rPr lang="en-US" dirty="0"/>
              <a:t>Rosalyn Alber Program Manager </a:t>
            </a:r>
          </a:p>
          <a:p>
            <a:endParaRPr lang="en-US" dirty="0"/>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Washington State Kinship Navigator </a:t>
            </a:r>
          </a:p>
        </p:txBody>
      </p:sp>
      <p:sp>
        <p:nvSpPr>
          <p:cNvPr id="14" name="Content Placeholder 13"/>
          <p:cNvSpPr>
            <a:spLocks noGrp="1"/>
          </p:cNvSpPr>
          <p:nvPr>
            <p:ph idx="1"/>
          </p:nvPr>
        </p:nvSpPr>
        <p:spPr>
          <a:xfrm>
            <a:off x="1497292" y="2895600"/>
            <a:ext cx="9144000" cy="4267200"/>
          </a:xfrm>
        </p:spPr>
        <p:txBody>
          <a:bodyPr/>
          <a:lstStyle/>
          <a:p>
            <a:r>
              <a:rPr lang="en-US" dirty="0"/>
              <a:t>History of the KNP in Washington </a:t>
            </a:r>
          </a:p>
          <a:p>
            <a:r>
              <a:rPr lang="en-US" dirty="0"/>
              <a:t>Unique structure and benefits of KNP</a:t>
            </a:r>
          </a:p>
          <a:p>
            <a:r>
              <a:rPr lang="en-US" dirty="0"/>
              <a:t>Where we are going</a:t>
            </a:r>
          </a:p>
        </p:txBody>
      </p:sp>
      <p:pic>
        <p:nvPicPr>
          <p:cNvPr id="2" name="Picture 1" descr="Kid hugging neck of mature woman while outdoors">
            <a:extLst>
              <a:ext uri="{FF2B5EF4-FFF2-40B4-BE49-F238E27FC236}">
                <a16:creationId xmlns:a16="http://schemas.microsoft.com/office/drawing/2014/main" id="{6EE00163-22B8-6260-DD20-395CD4B88E63}"/>
              </a:ext>
            </a:extLst>
          </p:cNvPr>
          <p:cNvPicPr>
            <a:picLocks noChangeAspect="1"/>
          </p:cNvPicPr>
          <p:nvPr/>
        </p:nvPicPr>
        <p:blipFill rotWithShape="1">
          <a:blip r:embed="rId3">
            <a:extLst>
              <a:ext uri="{28A0092B-C50C-407E-A947-70E740481C1C}">
                <a14:useLocalDpi xmlns:a14="http://schemas.microsoft.com/office/drawing/2010/main" val="0"/>
              </a:ext>
            </a:extLst>
          </a:blip>
          <a:srcRect l="1264" r="1265" b="-2"/>
          <a:stretch/>
        </p:blipFill>
        <p:spPr>
          <a:xfrm>
            <a:off x="7620001" y="2362201"/>
            <a:ext cx="3560111" cy="2438061"/>
          </a:xfrm>
          <a:prstGeom prst="rect">
            <a:avLst/>
          </a:prstGeom>
          <a:noFill/>
        </p:spPr>
      </p:pic>
    </p:spTree>
    <p:extLst>
      <p:ext uri="{BB962C8B-B14F-4D97-AF65-F5344CB8AC3E}">
        <p14:creationId xmlns:p14="http://schemas.microsoft.com/office/powerpoint/2010/main" val="321187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Washington Kinship History Timeline (Option #1) </a:t>
            </a:r>
          </a:p>
        </p:txBody>
      </p:sp>
      <p:graphicFrame>
        <p:nvGraphicFramePr>
          <p:cNvPr id="2" name="Content Placeholder 1">
            <a:extLst>
              <a:ext uri="{FF2B5EF4-FFF2-40B4-BE49-F238E27FC236}">
                <a16:creationId xmlns:a16="http://schemas.microsoft.com/office/drawing/2014/main" id="{0A69D6A1-E712-B466-4018-F909895C6B35}"/>
              </a:ext>
            </a:extLst>
          </p:cNvPr>
          <p:cNvGraphicFramePr>
            <a:graphicFrameLocks noGrp="1"/>
          </p:cNvGraphicFramePr>
          <p:nvPr>
            <p:ph sz="half" idx="2"/>
          </p:nvPr>
        </p:nvGraphicFramePr>
        <p:xfrm>
          <a:off x="381000" y="1447801"/>
          <a:ext cx="11658600" cy="4458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8160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Unique Business Structure </a:t>
            </a:r>
          </a:p>
        </p:txBody>
      </p:sp>
      <p:sp>
        <p:nvSpPr>
          <p:cNvPr id="5" name="Content Placeholder 4"/>
          <p:cNvSpPr>
            <a:spLocks noGrp="1"/>
          </p:cNvSpPr>
          <p:nvPr>
            <p:ph sz="half" idx="1"/>
          </p:nvPr>
        </p:nvSpPr>
        <p:spPr>
          <a:xfrm>
            <a:off x="1543045" y="2514600"/>
            <a:ext cx="4416552" cy="4267200"/>
          </a:xfrm>
        </p:spPr>
        <p:txBody>
          <a:bodyPr/>
          <a:lstStyle/>
          <a:p>
            <a:r>
              <a:rPr lang="en-US" dirty="0"/>
              <a:t>Department of Children Youth and Families (DCYF)</a:t>
            </a:r>
          </a:p>
          <a:p>
            <a:r>
              <a:rPr lang="en-US" dirty="0"/>
              <a:t>Aging &amp; Long-Term Support Administration (ALTSA)</a:t>
            </a:r>
          </a:p>
          <a:p>
            <a:r>
              <a:rPr lang="en-US" dirty="0"/>
              <a:t>Area Agency on Aging (AAA)</a:t>
            </a:r>
          </a:p>
        </p:txBody>
      </p:sp>
      <p:graphicFrame>
        <p:nvGraphicFramePr>
          <p:cNvPr id="4" name="Content Placeholder 3" descr="Converging Radial diagram showing three groups with arrows pointing to a task"/>
          <p:cNvGraphicFramePr>
            <a:graphicFrameLocks noGrp="1"/>
          </p:cNvGraphicFramePr>
          <p:nvPr>
            <p:ph sz="half" idx="2"/>
          </p:nvPr>
        </p:nvGraphicFramePr>
        <p:xfrm>
          <a:off x="5959598" y="1905000"/>
          <a:ext cx="4705229"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585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AFE8C-D309-4795-B9FD-E629EA633A1E}"/>
              </a:ext>
            </a:extLst>
          </p:cNvPr>
          <p:cNvSpPr>
            <a:spLocks noGrp="1"/>
          </p:cNvSpPr>
          <p:nvPr>
            <p:ph type="title"/>
          </p:nvPr>
        </p:nvSpPr>
        <p:spPr>
          <a:xfrm>
            <a:off x="878062" y="292692"/>
            <a:ext cx="10515600" cy="1072017"/>
          </a:xfrm>
        </p:spPr>
        <p:txBody>
          <a:bodyPr>
            <a:normAutofit fontScale="90000"/>
          </a:bodyPr>
          <a:lstStyle/>
          <a:p>
            <a:r>
              <a:rPr lang="en-US"/>
              <a:t>Kinship/Grandfamilies Strengths: Children Thrive</a:t>
            </a:r>
          </a:p>
        </p:txBody>
      </p:sp>
      <p:pic>
        <p:nvPicPr>
          <p:cNvPr id="10" name="Picture 2" descr="A graphic depiction of a grandfamily surrounded by circles, clouds, and rectangles of various sizes and colors. Some of the clouds and rectangles contain words: &quot;Stability,&quot; &quot;Brothers and Sisters,&quot; &quot;Behavioral Health,&quot; &quot;Permanency,&quot; &quot;Safety,&quot; &quot;Mental Health,&quot; &quot;Cultural Identity,&quot; and &quot;Belonging.&quot; ">
            <a:extLst>
              <a:ext uri="{FF2B5EF4-FFF2-40B4-BE49-F238E27FC236}">
                <a16:creationId xmlns:a16="http://schemas.microsoft.com/office/drawing/2014/main" id="{4A653A03-C860-4726-B08C-5D170AC7DA6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293196" y="1364710"/>
            <a:ext cx="7358711" cy="454400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BCEEDA5-5BC7-2AFB-7F79-705041AACC10}"/>
              </a:ext>
            </a:extLst>
          </p:cNvPr>
          <p:cNvSpPr txBox="1"/>
          <p:nvPr/>
        </p:nvSpPr>
        <p:spPr>
          <a:xfrm>
            <a:off x="6096000" y="6051716"/>
            <a:ext cx="51455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hlinkClick r:id="rId4"/>
              </a:rPr>
              <a:t>Learn more about kinship/grandfamilies’ strengths and challenges</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3A66E30-96A4-436B-B75E-B7BFEA97E4F8}"/>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7194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- 1</a:t>
            </a:r>
          </a:p>
        </p:txBody>
      </p:sp>
      <p:sp>
        <p:nvSpPr>
          <p:cNvPr id="4" name="Text Placeholder 3"/>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FF0EB51-84EE-91CB-C4D1-576B952E8178}"/>
              </a:ext>
            </a:extLst>
          </p:cNvPr>
          <p:cNvPicPr>
            <a:picLocks noChangeAspect="1"/>
          </p:cNvPicPr>
          <p:nvPr/>
        </p:nvPicPr>
        <p:blipFill rotWithShape="1">
          <a:blip r:embed="rId3"/>
          <a:srcRect l="77507" t="18205" r="4363" b="9989"/>
          <a:stretch/>
        </p:blipFill>
        <p:spPr>
          <a:xfrm>
            <a:off x="1372602" y="97864"/>
            <a:ext cx="9142999" cy="6564173"/>
          </a:xfrm>
          <a:prstGeom prst="rect">
            <a:avLst/>
          </a:prstGeom>
        </p:spPr>
      </p:pic>
    </p:spTree>
    <p:extLst>
      <p:ext uri="{BB962C8B-B14F-4D97-AF65-F5344CB8AC3E}">
        <p14:creationId xmlns:p14="http://schemas.microsoft.com/office/powerpoint/2010/main" val="1572031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EEF52-F7C8-119F-3F5C-F1C192C4E4E0}"/>
              </a:ext>
            </a:extLst>
          </p:cNvPr>
          <p:cNvSpPr>
            <a:spLocks noGrp="1"/>
          </p:cNvSpPr>
          <p:nvPr>
            <p:ph type="title"/>
          </p:nvPr>
        </p:nvSpPr>
        <p:spPr/>
        <p:txBody>
          <a:bodyPr/>
          <a:lstStyle/>
          <a:p>
            <a:r>
              <a:rPr lang="en-US" dirty="0"/>
              <a:t>Benefits to KNP structure </a:t>
            </a:r>
          </a:p>
        </p:txBody>
      </p:sp>
      <p:sp>
        <p:nvSpPr>
          <p:cNvPr id="5" name="Content Placeholder 4">
            <a:extLst>
              <a:ext uri="{FF2B5EF4-FFF2-40B4-BE49-F238E27FC236}">
                <a16:creationId xmlns:a16="http://schemas.microsoft.com/office/drawing/2014/main" id="{AF0CBA4B-475C-E1C6-0BB5-52ACD7CBE56B}"/>
              </a:ext>
            </a:extLst>
          </p:cNvPr>
          <p:cNvSpPr>
            <a:spLocks noGrp="1"/>
          </p:cNvSpPr>
          <p:nvPr>
            <p:ph idx="1"/>
          </p:nvPr>
        </p:nvSpPr>
        <p:spPr/>
        <p:txBody>
          <a:bodyPr>
            <a:normAutofit/>
          </a:bodyPr>
          <a:lstStyle/>
          <a:p>
            <a:r>
              <a:rPr lang="en-US" sz="3600" dirty="0"/>
              <a:t>Serving all Kinship Caregivers</a:t>
            </a:r>
          </a:p>
          <a:p>
            <a:r>
              <a:rPr lang="en-US" sz="3600" dirty="0"/>
              <a:t>Navigators with lived experience</a:t>
            </a:r>
          </a:p>
          <a:p>
            <a:r>
              <a:rPr lang="en-US" sz="3600" dirty="0"/>
              <a:t>Navigators build trust with caregivers</a:t>
            </a:r>
          </a:p>
        </p:txBody>
      </p:sp>
      <p:pic>
        <p:nvPicPr>
          <p:cNvPr id="7" name="Picture 6" descr="A group of people standing on a beach with boats in the background&#10;&#10;Description automatically generated with medium confidence">
            <a:extLst>
              <a:ext uri="{FF2B5EF4-FFF2-40B4-BE49-F238E27FC236}">
                <a16:creationId xmlns:a16="http://schemas.microsoft.com/office/drawing/2014/main" id="{2464B241-001B-CBF5-FEDD-482269792F1B}"/>
              </a:ext>
            </a:extLst>
          </p:cNvPr>
          <p:cNvPicPr>
            <a:picLocks noChangeAspect="1"/>
          </p:cNvPicPr>
          <p:nvPr/>
        </p:nvPicPr>
        <p:blipFill rotWithShape="1">
          <a:blip r:embed="rId3"/>
          <a:srcRect l="18011" t="-88" r="13020"/>
          <a:stretch/>
        </p:blipFill>
        <p:spPr>
          <a:xfrm>
            <a:off x="609601" y="2209800"/>
            <a:ext cx="3044893" cy="29458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8146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Where we are going: Come to our presentation Thursday July 27</a:t>
            </a:r>
            <a:r>
              <a:rPr lang="en-US" baseline="30000" dirty="0"/>
              <a:t>th</a:t>
            </a:r>
            <a:r>
              <a:rPr lang="en-US" dirty="0"/>
              <a:t> 10:15-11:00 </a:t>
            </a:r>
          </a:p>
        </p:txBody>
      </p:sp>
      <p:sp>
        <p:nvSpPr>
          <p:cNvPr id="2" name="TextBox 1">
            <a:extLst>
              <a:ext uri="{FF2B5EF4-FFF2-40B4-BE49-F238E27FC236}">
                <a16:creationId xmlns:a16="http://schemas.microsoft.com/office/drawing/2014/main" id="{A2C4ED3B-BD82-DE26-081A-AE4FAB731213}"/>
              </a:ext>
            </a:extLst>
          </p:cNvPr>
          <p:cNvSpPr txBox="1"/>
          <p:nvPr/>
        </p:nvSpPr>
        <p:spPr>
          <a:xfrm>
            <a:off x="4876800" y="2590800"/>
            <a:ext cx="68580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Currently in the fifth year of an evaluation research project</a:t>
            </a:r>
          </a:p>
          <a:p>
            <a:pPr marL="285750" indent="-285750">
              <a:buFont typeface="Arial" panose="020B0604020202020204" pitchFamily="34" charset="0"/>
              <a:buChar char="•"/>
            </a:pPr>
            <a:r>
              <a:rPr lang="en-US" sz="2800" dirty="0"/>
              <a:t>We will be presenting on our six month findings and first submission to the IV-E Prevention Services Clearinghouse for the Case Management Model </a:t>
            </a:r>
          </a:p>
        </p:txBody>
      </p:sp>
      <p:pic>
        <p:nvPicPr>
          <p:cNvPr id="3" name="Picture 2" descr="Graphical user interface, chart, application&#10;&#10;Description automatically generated">
            <a:extLst>
              <a:ext uri="{FF2B5EF4-FFF2-40B4-BE49-F238E27FC236}">
                <a16:creationId xmlns:a16="http://schemas.microsoft.com/office/drawing/2014/main" id="{74A7D6FA-9908-A20A-F067-948AB3338FDB}"/>
              </a:ext>
            </a:extLst>
          </p:cNvPr>
          <p:cNvPicPr>
            <a:picLocks noChangeAspect="1"/>
          </p:cNvPicPr>
          <p:nvPr/>
        </p:nvPicPr>
        <p:blipFill rotWithShape="1">
          <a:blip r:embed="rId3"/>
          <a:srcRect l="22227" t="12181" r="73856" b="72584"/>
          <a:stretch/>
        </p:blipFill>
        <p:spPr bwMode="auto">
          <a:xfrm>
            <a:off x="1209240" y="2286001"/>
            <a:ext cx="3291979" cy="2400739"/>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28312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glasses&#10;&#10;Description automatically generated with medium confidence">
            <a:extLst>
              <a:ext uri="{FF2B5EF4-FFF2-40B4-BE49-F238E27FC236}">
                <a16:creationId xmlns:a16="http://schemas.microsoft.com/office/drawing/2014/main" id="{D669ED5F-4AA8-71B7-3485-11847019EAF1}"/>
              </a:ext>
            </a:extLst>
          </p:cNvPr>
          <p:cNvPicPr>
            <a:picLocks noChangeAspect="1"/>
          </p:cNvPicPr>
          <p:nvPr/>
        </p:nvPicPr>
        <p:blipFill>
          <a:blip r:embed="rId2"/>
          <a:srcRect l="7268" r="7268"/>
          <a:stretch>
            <a:fillRect/>
          </a:stretch>
        </p:blipFill>
        <p:spPr>
          <a:xfrm>
            <a:off x="5252723" y="2133600"/>
            <a:ext cx="1686554" cy="23245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 Placeholder 26">
            <a:extLst>
              <a:ext uri="{FF2B5EF4-FFF2-40B4-BE49-F238E27FC236}">
                <a16:creationId xmlns:a16="http://schemas.microsoft.com/office/drawing/2014/main" id="{4F022938-2AB6-3934-1928-73823CC1A4DA}"/>
              </a:ext>
            </a:extLst>
          </p:cNvPr>
          <p:cNvSpPr txBox="1">
            <a:spLocks/>
          </p:cNvSpPr>
          <p:nvPr/>
        </p:nvSpPr>
        <p:spPr>
          <a:xfrm>
            <a:off x="4267201" y="4652954"/>
            <a:ext cx="4639705" cy="18937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Rosalyn Alber</a:t>
            </a:r>
          </a:p>
          <a:p>
            <a:pPr marL="285750" indent="-285750">
              <a:buFont typeface="Arial" panose="020B0604020202020204" pitchFamily="34" charset="0"/>
              <a:buChar char="•"/>
            </a:pPr>
            <a:r>
              <a:rPr lang="en-US" sz="1600" dirty="0"/>
              <a:t>ALTSA Kinship Program Manager </a:t>
            </a:r>
          </a:p>
          <a:p>
            <a:pPr marL="285750" indent="-285750">
              <a:buFont typeface="Arial" panose="020B0604020202020204" pitchFamily="34" charset="0"/>
              <a:buChar char="•"/>
            </a:pPr>
            <a:r>
              <a:rPr lang="en-US" sz="1600" dirty="0"/>
              <a:t>rosalyn.alber@dshs.wa.gov</a:t>
            </a:r>
          </a:p>
        </p:txBody>
      </p:sp>
      <p:pic>
        <p:nvPicPr>
          <p:cNvPr id="4" name="Picture 3" descr="Qr code&#10;&#10;Description automatically generated">
            <a:extLst>
              <a:ext uri="{FF2B5EF4-FFF2-40B4-BE49-F238E27FC236}">
                <a16:creationId xmlns:a16="http://schemas.microsoft.com/office/drawing/2014/main" id="{F9F9FBA2-81E3-BC89-E086-427A8DD56F40}"/>
              </a:ext>
            </a:extLst>
          </p:cNvPr>
          <p:cNvPicPr>
            <a:picLocks noChangeAspect="1"/>
          </p:cNvPicPr>
          <p:nvPr/>
        </p:nvPicPr>
        <p:blipFill>
          <a:blip r:embed="rId3"/>
          <a:stretch>
            <a:fillRect/>
          </a:stretch>
        </p:blipFill>
        <p:spPr>
          <a:xfrm>
            <a:off x="8991600" y="4652954"/>
            <a:ext cx="1317914" cy="1317914"/>
          </a:xfrm>
          <a:prstGeom prst="rect">
            <a:avLst/>
          </a:prstGeom>
        </p:spPr>
      </p:pic>
      <p:sp>
        <p:nvSpPr>
          <p:cNvPr id="5" name="TextBox 4">
            <a:extLst>
              <a:ext uri="{FF2B5EF4-FFF2-40B4-BE49-F238E27FC236}">
                <a16:creationId xmlns:a16="http://schemas.microsoft.com/office/drawing/2014/main" id="{DE60CAE0-E28B-397C-1428-9CF94B88E9CB}"/>
              </a:ext>
            </a:extLst>
          </p:cNvPr>
          <p:cNvSpPr txBox="1"/>
          <p:nvPr/>
        </p:nvSpPr>
        <p:spPr>
          <a:xfrm>
            <a:off x="7772400" y="5970868"/>
            <a:ext cx="4191000" cy="369332"/>
          </a:xfrm>
          <a:prstGeom prst="rect">
            <a:avLst/>
          </a:prstGeom>
          <a:noFill/>
        </p:spPr>
        <p:txBody>
          <a:bodyPr wrap="square" rtlCol="0">
            <a:spAutoFit/>
          </a:bodyPr>
          <a:lstStyle/>
          <a:p>
            <a:r>
              <a:rPr lang="en-US" sz="1800" dirty="0"/>
              <a:t>Scan QR code for contact information </a:t>
            </a:r>
          </a:p>
        </p:txBody>
      </p:sp>
      <p:sp>
        <p:nvSpPr>
          <p:cNvPr id="6" name="Title 5">
            <a:extLst>
              <a:ext uri="{FF2B5EF4-FFF2-40B4-BE49-F238E27FC236}">
                <a16:creationId xmlns:a16="http://schemas.microsoft.com/office/drawing/2014/main" id="{CDC5A2B1-9187-B577-66E2-E09BBF1095AE}"/>
              </a:ext>
            </a:extLst>
          </p:cNvPr>
          <p:cNvSpPr>
            <a:spLocks noGrp="1"/>
          </p:cNvSpPr>
          <p:nvPr>
            <p:ph type="title"/>
          </p:nvPr>
        </p:nvSpPr>
        <p:spPr/>
        <p:txBody>
          <a:bodyPr/>
          <a:lstStyle/>
          <a:p>
            <a:r>
              <a:rPr lang="en-US" dirty="0"/>
              <a:t>Contact information </a:t>
            </a:r>
          </a:p>
        </p:txBody>
      </p:sp>
    </p:spTree>
    <p:extLst>
      <p:ext uri="{BB962C8B-B14F-4D97-AF65-F5344CB8AC3E}">
        <p14:creationId xmlns:p14="http://schemas.microsoft.com/office/powerpoint/2010/main" val="711459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0" y="1436688"/>
            <a:ext cx="7772400" cy="1470025"/>
          </a:xfrm>
        </p:spPr>
        <p:txBody>
          <a:bodyPr>
            <a:normAutofit/>
          </a:bodyPr>
          <a:lstStyle/>
          <a:p>
            <a:r>
              <a:rPr lang="en-US" dirty="0"/>
              <a:t>Kinship Navigator Program</a:t>
            </a:r>
            <a:br>
              <a:rPr lang="en-US" dirty="0"/>
            </a:br>
            <a:r>
              <a:rPr lang="en-US" dirty="0"/>
              <a:t>KIN-TECH</a:t>
            </a:r>
            <a:r>
              <a:rPr lang="en-US" baseline="30000" dirty="0"/>
              <a:t>TM</a:t>
            </a:r>
            <a:endParaRPr lang="en-US" dirty="0"/>
          </a:p>
        </p:txBody>
      </p:sp>
      <p:sp>
        <p:nvSpPr>
          <p:cNvPr id="5" name="Subtitle 4"/>
          <p:cNvSpPr>
            <a:spLocks noGrp="1"/>
          </p:cNvSpPr>
          <p:nvPr>
            <p:ph type="subTitle" idx="1"/>
          </p:nvPr>
        </p:nvSpPr>
        <p:spPr>
          <a:xfrm>
            <a:off x="2971800" y="3276600"/>
            <a:ext cx="6400800" cy="1752600"/>
          </a:xfrm>
        </p:spPr>
        <p:txBody>
          <a:bodyPr>
            <a:normAutofit fontScale="62500" lnSpcReduction="20000"/>
          </a:bodyPr>
          <a:lstStyle/>
          <a:p>
            <a:r>
              <a:rPr lang="en-US" sz="4600" dirty="0"/>
              <a:t>Peer to Peer Navigation</a:t>
            </a:r>
          </a:p>
          <a:p>
            <a:endParaRPr lang="en-US" dirty="0"/>
          </a:p>
          <a:p>
            <a:endParaRPr lang="en-US" dirty="0"/>
          </a:p>
          <a:p>
            <a:endParaRPr lang="en-US" dirty="0"/>
          </a:p>
          <a:p>
            <a:r>
              <a:rPr lang="en-US" dirty="0"/>
              <a:t>Presenter:  Larry Cooper, MSW, LCSW</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76200"/>
            <a:ext cx="3543458" cy="1066800"/>
          </a:xfrm>
          <a:prstGeom prst="rect">
            <a:avLst/>
          </a:prstGeom>
        </p:spPr>
      </p:pic>
    </p:spTree>
    <p:extLst>
      <p:ext uri="{BB962C8B-B14F-4D97-AF65-F5344CB8AC3E}">
        <p14:creationId xmlns:p14="http://schemas.microsoft.com/office/powerpoint/2010/main" val="458697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Children’s Home Network</a:t>
            </a:r>
            <a:br>
              <a:rPr lang="en-US" dirty="0"/>
            </a:br>
            <a:r>
              <a:rPr lang="en-US" dirty="0"/>
              <a:t>Florida</a:t>
            </a:r>
          </a:p>
        </p:txBody>
      </p:sp>
      <p:sp>
        <p:nvSpPr>
          <p:cNvPr id="5" name="Date Placeholder 4"/>
          <p:cNvSpPr>
            <a:spLocks noGrp="1"/>
          </p:cNvSpPr>
          <p:nvPr>
            <p:ph type="dt" sz="half" idx="10"/>
          </p:nvPr>
        </p:nvSpPr>
        <p:spPr/>
        <p:txBody>
          <a:bodyPr/>
          <a:lstStyle/>
          <a:p>
            <a:fld id="{732130ED-30D7-4210-9C43-89C71A26EBFF}" type="datetime1">
              <a:rPr lang="en-US" smtClean="0"/>
              <a:t>7/25/2023</a:t>
            </a:fld>
            <a:endParaRPr lang="en-US"/>
          </a:p>
        </p:txBody>
      </p:sp>
      <p:sp>
        <p:nvSpPr>
          <p:cNvPr id="9" name="Slide Number Placeholder 8"/>
          <p:cNvSpPr>
            <a:spLocks noGrp="1"/>
          </p:cNvSpPr>
          <p:nvPr>
            <p:ph type="sldNum" sz="quarter" idx="12"/>
          </p:nvPr>
        </p:nvSpPr>
        <p:spPr/>
        <p:txBody>
          <a:bodyPr/>
          <a:lstStyle/>
          <a:p>
            <a:fld id="{DFF5BC2E-58CF-4351-B2D9-00DFC527A3E1}" type="slidenum">
              <a:rPr lang="en-US" smtClean="0"/>
              <a:t>55</a:t>
            </a:fld>
            <a:endParaRPr lang="en-US"/>
          </a:p>
        </p:txBody>
      </p:sp>
      <p:pic>
        <p:nvPicPr>
          <p:cNvPr id="3" name="Picture 2"/>
          <p:cNvPicPr>
            <a:picLocks noChangeAspect="1"/>
          </p:cNvPicPr>
          <p:nvPr/>
        </p:nvPicPr>
        <p:blipFill>
          <a:blip r:embed="rId3"/>
          <a:stretch>
            <a:fillRect/>
          </a:stretch>
        </p:blipFill>
        <p:spPr>
          <a:xfrm>
            <a:off x="8001001" y="1066801"/>
            <a:ext cx="2447925" cy="2085975"/>
          </a:xfrm>
          <a:prstGeom prst="rect">
            <a:avLst/>
          </a:prstGeom>
        </p:spPr>
      </p:pic>
      <p:sp>
        <p:nvSpPr>
          <p:cNvPr id="6" name="Content Placeholder 2"/>
          <p:cNvSpPr txBox="1">
            <a:spLocks/>
          </p:cNvSpPr>
          <p:nvPr/>
        </p:nvSpPr>
        <p:spPr>
          <a:xfrm>
            <a:off x="2819401" y="1946608"/>
            <a:ext cx="6487955" cy="38807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9113" indent="-519113">
              <a:lnSpc>
                <a:spcPct val="90000"/>
              </a:lnSpc>
              <a:buFont typeface="Courier New" panose="02070309020205020404" pitchFamily="49" charset="0"/>
              <a:buChar char="o"/>
              <a:defRPr/>
            </a:pPr>
            <a:r>
              <a:rPr lang="en-US" sz="1800" b="1" dirty="0">
                <a:cs typeface="Arial" panose="020B0604020202020204" pitchFamily="34" charset="0"/>
              </a:rPr>
              <a:t>Two Decades </a:t>
            </a:r>
            <a:r>
              <a:rPr lang="en-US" sz="1800" dirty="0">
                <a:cs typeface="Arial" panose="020B0604020202020204" pitchFamily="34" charset="0"/>
              </a:rPr>
              <a:t>of experience with kinship systems of care</a:t>
            </a:r>
          </a:p>
          <a:p>
            <a:pPr marL="519113" indent="-519113">
              <a:lnSpc>
                <a:spcPct val="90000"/>
              </a:lnSpc>
              <a:buFont typeface="Courier New" panose="02070309020205020404" pitchFamily="49" charset="0"/>
              <a:buChar char="o"/>
              <a:defRPr/>
            </a:pPr>
            <a:r>
              <a:rPr lang="en-US" sz="1800" dirty="0"/>
              <a:t>KIN-TECH</a:t>
            </a:r>
            <a:r>
              <a:rPr lang="en-US" sz="1800" baseline="30000" dirty="0"/>
              <a:t>TM</a:t>
            </a:r>
            <a:r>
              <a:rPr lang="en-US" sz="1800" dirty="0"/>
              <a:t> implemented in </a:t>
            </a:r>
            <a:r>
              <a:rPr lang="en-US" sz="1800" b="1" dirty="0"/>
              <a:t>8  counties in Florida</a:t>
            </a:r>
          </a:p>
          <a:p>
            <a:pPr marL="519113" indent="-519113">
              <a:lnSpc>
                <a:spcPct val="90000"/>
              </a:lnSpc>
              <a:buFont typeface="Courier New" panose="02070309020205020404" pitchFamily="49" charset="0"/>
              <a:buChar char="o"/>
              <a:defRPr/>
            </a:pPr>
            <a:r>
              <a:rPr lang="en-US" sz="1800" dirty="0"/>
              <a:t>KIN-TECH</a:t>
            </a:r>
            <a:r>
              <a:rPr lang="en-US" sz="1800" baseline="30000" dirty="0"/>
              <a:t>TM</a:t>
            </a:r>
            <a:r>
              <a:rPr lang="en-US" sz="1800" dirty="0"/>
              <a:t> replicated in </a:t>
            </a:r>
            <a:r>
              <a:rPr lang="en-US" sz="1800" b="1" dirty="0"/>
              <a:t>Delaware</a:t>
            </a:r>
          </a:p>
          <a:p>
            <a:pPr marL="519113" indent="-519113">
              <a:lnSpc>
                <a:spcPct val="90000"/>
              </a:lnSpc>
              <a:buFont typeface="Courier New" panose="02070309020205020404" pitchFamily="49" charset="0"/>
              <a:buChar char="o"/>
              <a:defRPr/>
            </a:pPr>
            <a:r>
              <a:rPr lang="en-US" sz="1800" dirty="0"/>
              <a:t>Rated as </a:t>
            </a:r>
            <a:r>
              <a:rPr lang="en-US" sz="1800" b="1" dirty="0"/>
              <a:t>“Supported” </a:t>
            </a:r>
            <a:r>
              <a:rPr lang="en-US" sz="1800" dirty="0"/>
              <a:t>by Research in the </a:t>
            </a:r>
            <a:r>
              <a:rPr lang="en-US" sz="1800" b="1" dirty="0"/>
              <a:t>California Evidence Based Clearinghouse </a:t>
            </a:r>
            <a:r>
              <a:rPr lang="en-US" sz="1800" dirty="0"/>
              <a:t>for Kinship Navigator Program with Informal and Formal Kinship Families</a:t>
            </a:r>
          </a:p>
          <a:p>
            <a:pPr marL="519113" indent="-519113">
              <a:lnSpc>
                <a:spcPct val="90000"/>
              </a:lnSpc>
              <a:buFont typeface="Courier New" panose="02070309020205020404" pitchFamily="49" charset="0"/>
              <a:buChar char="o"/>
              <a:defRPr/>
            </a:pPr>
            <a:r>
              <a:rPr lang="en-US" sz="1800" dirty="0"/>
              <a:t>Informal and Formal, Peer-to-Peer, and case management and family support</a:t>
            </a:r>
          </a:p>
          <a:p>
            <a:pPr>
              <a:lnSpc>
                <a:spcPct val="90000"/>
              </a:lnSpc>
            </a:pPr>
            <a:r>
              <a:rPr lang="en-US" sz="1800" b="1" dirty="0">
                <a:cs typeface="Arial" panose="020B0604020202020204" pitchFamily="34" charset="0"/>
              </a:rPr>
              <a:t>Over 100 national </a:t>
            </a:r>
            <a:r>
              <a:rPr lang="en-US" sz="1800" dirty="0">
                <a:cs typeface="Arial" panose="020B0604020202020204" pitchFamily="34" charset="0"/>
              </a:rPr>
              <a:t>presentations, publications and other dissemination activities</a:t>
            </a:r>
          </a:p>
          <a:p>
            <a:pPr>
              <a:lnSpc>
                <a:spcPct val="90000"/>
              </a:lnSpc>
            </a:pPr>
            <a:r>
              <a:rPr lang="en-US" sz="1800" b="1" dirty="0">
                <a:cs typeface="Arial" panose="020B0604020202020204" pitchFamily="34" charset="0"/>
              </a:rPr>
              <a:t>National Leadership: </a:t>
            </a:r>
            <a:r>
              <a:rPr lang="en-US" sz="1800" dirty="0">
                <a:cs typeface="Arial" panose="020B0604020202020204" pitchFamily="34" charset="0"/>
              </a:rPr>
              <a:t>National </a:t>
            </a:r>
            <a:r>
              <a:rPr lang="en-US" sz="1800" dirty="0" err="1">
                <a:cs typeface="Arial" panose="020B0604020202020204" pitchFamily="34" charset="0"/>
              </a:rPr>
              <a:t>Grandfamilies</a:t>
            </a:r>
            <a:r>
              <a:rPr lang="en-US" sz="1800" dirty="0">
                <a:cs typeface="Arial" panose="020B0604020202020204" pitchFamily="34" charset="0"/>
              </a:rPr>
              <a:t> Advisory Board (GU), National </a:t>
            </a:r>
            <a:r>
              <a:rPr lang="en-US" sz="1800" dirty="0" err="1">
                <a:cs typeface="Arial" panose="020B0604020202020204" pitchFamily="34" charset="0"/>
              </a:rPr>
              <a:t>Grandfamilies</a:t>
            </a:r>
            <a:r>
              <a:rPr lang="en-US" sz="1800" dirty="0">
                <a:cs typeface="Arial" panose="020B0604020202020204" pitchFamily="34" charset="0"/>
              </a:rPr>
              <a:t> and COVID 19 Study, </a:t>
            </a:r>
            <a:r>
              <a:rPr lang="en-US" sz="1800" dirty="0" err="1">
                <a:cs typeface="Arial" panose="020B0604020202020204" pitchFamily="34" charset="0"/>
              </a:rPr>
              <a:t>Grandfamilies</a:t>
            </a:r>
            <a:r>
              <a:rPr lang="en-US" sz="1800" dirty="0">
                <a:cs typeface="Arial" panose="020B0604020202020204" pitchFamily="34" charset="0"/>
              </a:rPr>
              <a:t> Outcome Workgroup (</a:t>
            </a:r>
            <a:r>
              <a:rPr lang="en-US" sz="1800" dirty="0" err="1">
                <a:cs typeface="Arial" panose="020B0604020202020204" pitchFamily="34" charset="0"/>
              </a:rPr>
              <a:t>GrOW</a:t>
            </a:r>
            <a:r>
              <a:rPr lang="en-US" sz="1800" dirty="0">
                <a:cs typeface="Arial" panose="020B0604020202020204" pitchFamily="34" charset="0"/>
              </a:rPr>
              <a:t>), and Editorial Board of </a:t>
            </a:r>
            <a:r>
              <a:rPr lang="en-US" sz="1800" i="1" dirty="0" err="1">
                <a:cs typeface="Arial" panose="020B0604020202020204" pitchFamily="34" charset="0"/>
              </a:rPr>
              <a:t>Grandfamilies</a:t>
            </a:r>
            <a:r>
              <a:rPr lang="en-US" sz="1800" i="1" dirty="0">
                <a:cs typeface="Arial" panose="020B0604020202020204" pitchFamily="34" charset="0"/>
              </a:rPr>
              <a:t> Journal, Research, Policy and Practice. </a:t>
            </a:r>
          </a:p>
          <a:p>
            <a:pPr>
              <a:lnSpc>
                <a:spcPct val="90000"/>
              </a:lnSpc>
              <a:buFont typeface="Courier New" panose="02070309020205020404" pitchFamily="49" charset="0"/>
              <a:buChar char="o"/>
              <a:defRPr/>
            </a:pPr>
            <a:endParaRPr lang="en-US" sz="1500" dirty="0"/>
          </a:p>
        </p:txBody>
      </p:sp>
    </p:spTree>
    <p:extLst>
      <p:ext uri="{BB962C8B-B14F-4D97-AF65-F5344CB8AC3E}">
        <p14:creationId xmlns:p14="http://schemas.microsoft.com/office/powerpoint/2010/main" val="1479332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target-eco-umbrella.jpg"/>
          <p:cNvPicPr>
            <a:picLocks noChangeAspect="1"/>
          </p:cNvPicPr>
          <p:nvPr/>
        </p:nvPicPr>
        <p:blipFill>
          <a:blip r:embed="rId2" cstate="print">
            <a:duotone>
              <a:srgbClr val="ED7D31">
                <a:shade val="45000"/>
                <a:satMod val="135000"/>
              </a:srgbClr>
              <a:prstClr val="white"/>
            </a:duotone>
          </a:blip>
          <a:stretch>
            <a:fillRect/>
          </a:stretch>
        </p:blipFill>
        <p:spPr bwMode="auto">
          <a:xfrm>
            <a:off x="4012575" y="1557339"/>
            <a:ext cx="3991461" cy="2143125"/>
          </a:xfrm>
          <a:prstGeom prst="roundRect">
            <a:avLst>
              <a:gd name="adj" fmla="val 8594"/>
            </a:avLst>
          </a:prstGeom>
          <a:solidFill>
            <a:srgbClr val="FFFFFF">
              <a:shade val="85000"/>
            </a:srgbClr>
          </a:solidFill>
          <a:ln w="25400" cap="flat" cmpd="sng" algn="ctr">
            <a:noFill/>
            <a:prstDash val="solid"/>
            <a:miter lim="800000"/>
            <a:headEnd/>
            <a:tailEnd/>
          </a:ln>
          <a:effectLst>
            <a:reflection blurRad="12700" stA="38000" endPos="28000" dist="5000" dir="5400000" sy="-100000" algn="bl" rotWithShape="0"/>
          </a:effectLst>
        </p:spPr>
      </p:pic>
      <p:sp>
        <p:nvSpPr>
          <p:cNvPr id="6" name="TextBox 5"/>
          <p:cNvSpPr txBox="1">
            <a:spLocks noChangeArrowheads="1"/>
          </p:cNvSpPr>
          <p:nvPr/>
        </p:nvSpPr>
        <p:spPr bwMode="auto">
          <a:xfrm>
            <a:off x="4433610" y="2004731"/>
            <a:ext cx="3210768" cy="384248"/>
          </a:xfrm>
          <a:prstGeom prst="rect">
            <a:avLst/>
          </a:prstGeom>
          <a:noFill/>
          <a:ln w="9525">
            <a:noFill/>
            <a:miter lim="800000"/>
            <a:headEnd/>
            <a:tailEnd/>
          </a:ln>
        </p:spPr>
        <p:txBody>
          <a:bodyPr wrap="square" lIns="76177" tIns="38088" rIns="76177" bIns="38088">
            <a:spAutoFit/>
          </a:bodyPr>
          <a:lstStyle/>
          <a:p>
            <a:pPr algn="ctr"/>
            <a:r>
              <a:rPr lang="en-US" altLang="en-US" sz="1997" dirty="0">
                <a:solidFill>
                  <a:srgbClr val="160753"/>
                </a:solidFill>
                <a:latin typeface="Arial" charset="0"/>
                <a:cs typeface="Arial" charset="0"/>
              </a:rPr>
              <a:t>Coordinated Central Intake</a:t>
            </a:r>
          </a:p>
        </p:txBody>
      </p:sp>
      <p:sp>
        <p:nvSpPr>
          <p:cNvPr id="8" name="TextBox 9"/>
          <p:cNvSpPr txBox="1">
            <a:spLocks noChangeArrowheads="1"/>
          </p:cNvSpPr>
          <p:nvPr/>
        </p:nvSpPr>
        <p:spPr bwMode="auto">
          <a:xfrm>
            <a:off x="2822258" y="3397162"/>
            <a:ext cx="2415679" cy="384248"/>
          </a:xfrm>
          <a:prstGeom prst="rect">
            <a:avLst/>
          </a:prstGeom>
          <a:noFill/>
          <a:ln w="9525">
            <a:noFill/>
            <a:miter lim="800000"/>
            <a:headEnd/>
            <a:tailEnd/>
          </a:ln>
        </p:spPr>
        <p:txBody>
          <a:bodyPr wrap="square" lIns="76177" tIns="38088" rIns="76177" bIns="38088">
            <a:spAutoFit/>
          </a:bodyPr>
          <a:lstStyle/>
          <a:p>
            <a:r>
              <a:rPr lang="en-US" altLang="en-US" sz="1997" dirty="0">
                <a:solidFill>
                  <a:srgbClr val="160753"/>
                </a:solidFill>
                <a:latin typeface="Arial" charset="0"/>
                <a:cs typeface="Arial" charset="0"/>
              </a:rPr>
              <a:t>Navigation Services</a:t>
            </a:r>
          </a:p>
        </p:txBody>
      </p:sp>
      <p:sp>
        <p:nvSpPr>
          <p:cNvPr id="9" name="TextBox 7"/>
          <p:cNvSpPr txBox="1">
            <a:spLocks noChangeArrowheads="1"/>
          </p:cNvSpPr>
          <p:nvPr/>
        </p:nvSpPr>
        <p:spPr bwMode="auto">
          <a:xfrm>
            <a:off x="6602475" y="3870420"/>
            <a:ext cx="2803120" cy="384248"/>
          </a:xfrm>
          <a:prstGeom prst="rect">
            <a:avLst/>
          </a:prstGeom>
          <a:noFill/>
          <a:ln w="9525">
            <a:noFill/>
            <a:miter lim="800000"/>
            <a:headEnd/>
            <a:tailEnd/>
          </a:ln>
        </p:spPr>
        <p:txBody>
          <a:bodyPr wrap="square" lIns="76177" tIns="38088" rIns="76177" bIns="38088">
            <a:spAutoFit/>
          </a:bodyPr>
          <a:lstStyle/>
          <a:p>
            <a:pPr algn="ctr"/>
            <a:r>
              <a:rPr lang="en-US" altLang="en-US" sz="1997" dirty="0">
                <a:solidFill>
                  <a:srgbClr val="160753"/>
                </a:solidFill>
                <a:latin typeface="Arial" charset="0"/>
                <a:cs typeface="Arial" charset="0"/>
              </a:rPr>
              <a:t> Health and Wellness</a:t>
            </a:r>
          </a:p>
        </p:txBody>
      </p:sp>
      <p:sp>
        <p:nvSpPr>
          <p:cNvPr id="10" name="TextBox 9"/>
          <p:cNvSpPr txBox="1"/>
          <p:nvPr/>
        </p:nvSpPr>
        <p:spPr>
          <a:xfrm>
            <a:off x="2272805" y="3870420"/>
            <a:ext cx="4141271" cy="384248"/>
          </a:xfrm>
          <a:prstGeom prst="rect">
            <a:avLst/>
          </a:prstGeom>
          <a:noFill/>
        </p:spPr>
        <p:txBody>
          <a:bodyPr wrap="square" lIns="76177" tIns="38088" rIns="76177" bIns="38088" rtlCol="0">
            <a:spAutoFit/>
          </a:bodyPr>
          <a:lstStyle/>
          <a:p>
            <a:r>
              <a:rPr lang="en-US" sz="1997" dirty="0">
                <a:solidFill>
                  <a:srgbClr val="160753"/>
                </a:solidFill>
                <a:latin typeface="Arial" panose="020B0604020202020204" pitchFamily="34" charset="0"/>
                <a:cs typeface="Arial" panose="020B0604020202020204" pitchFamily="34" charset="0"/>
              </a:rPr>
              <a:t>Early Childhood Interventions</a:t>
            </a:r>
          </a:p>
        </p:txBody>
      </p:sp>
      <p:sp>
        <p:nvSpPr>
          <p:cNvPr id="11" name="TextBox 1"/>
          <p:cNvSpPr txBox="1">
            <a:spLocks noChangeArrowheads="1"/>
          </p:cNvSpPr>
          <p:nvPr/>
        </p:nvSpPr>
        <p:spPr bwMode="auto">
          <a:xfrm>
            <a:off x="6602476" y="4360827"/>
            <a:ext cx="3343275" cy="384248"/>
          </a:xfrm>
          <a:prstGeom prst="rect">
            <a:avLst/>
          </a:prstGeom>
          <a:noFill/>
          <a:ln w="9525">
            <a:noFill/>
            <a:miter lim="800000"/>
            <a:headEnd/>
            <a:tailEnd/>
          </a:ln>
        </p:spPr>
        <p:txBody>
          <a:bodyPr wrap="square" lIns="76177" tIns="38088" rIns="76177" bIns="38088">
            <a:spAutoFit/>
          </a:bodyPr>
          <a:lstStyle/>
          <a:p>
            <a:pPr algn="ctr"/>
            <a:r>
              <a:rPr lang="en-US" altLang="en-US" sz="1997" dirty="0">
                <a:solidFill>
                  <a:srgbClr val="160753"/>
                </a:solidFill>
                <a:latin typeface="Arial" charset="0"/>
                <a:cs typeface="Arial" charset="0"/>
              </a:rPr>
              <a:t> Community Collaboration</a:t>
            </a:r>
          </a:p>
        </p:txBody>
      </p:sp>
      <p:sp>
        <p:nvSpPr>
          <p:cNvPr id="12" name="TextBox 12"/>
          <p:cNvSpPr txBox="1">
            <a:spLocks noChangeArrowheads="1"/>
          </p:cNvSpPr>
          <p:nvPr/>
        </p:nvSpPr>
        <p:spPr bwMode="auto">
          <a:xfrm>
            <a:off x="1578343" y="4332982"/>
            <a:ext cx="4639646" cy="384248"/>
          </a:xfrm>
          <a:prstGeom prst="rect">
            <a:avLst/>
          </a:prstGeom>
          <a:noFill/>
          <a:ln w="9525">
            <a:noFill/>
            <a:miter lim="800000"/>
            <a:headEnd/>
            <a:tailEnd/>
          </a:ln>
        </p:spPr>
        <p:txBody>
          <a:bodyPr wrap="square" lIns="76177" tIns="38088" rIns="76177" bIns="38088">
            <a:spAutoFit/>
          </a:bodyPr>
          <a:lstStyle/>
          <a:p>
            <a:pPr algn="ctr"/>
            <a:r>
              <a:rPr lang="en-US" altLang="en-US" sz="1997" dirty="0">
                <a:solidFill>
                  <a:srgbClr val="160753"/>
                </a:solidFill>
                <a:latin typeface="Arial" charset="0"/>
                <a:cs typeface="Arial" charset="0"/>
              </a:rPr>
              <a:t>Benefits Connection and Enrollment</a:t>
            </a:r>
          </a:p>
        </p:txBody>
      </p:sp>
      <p:sp>
        <p:nvSpPr>
          <p:cNvPr id="13" name="TextBox 12"/>
          <p:cNvSpPr txBox="1">
            <a:spLocks noChangeArrowheads="1"/>
          </p:cNvSpPr>
          <p:nvPr/>
        </p:nvSpPr>
        <p:spPr bwMode="auto">
          <a:xfrm>
            <a:off x="7949871" y="896511"/>
            <a:ext cx="2147977" cy="384248"/>
          </a:xfrm>
          <a:prstGeom prst="rect">
            <a:avLst/>
          </a:prstGeom>
          <a:noFill/>
          <a:ln w="9525">
            <a:noFill/>
            <a:miter lim="800000"/>
            <a:headEnd/>
            <a:tailEnd/>
          </a:ln>
        </p:spPr>
        <p:txBody>
          <a:bodyPr wrap="square" lIns="76177" tIns="38088" rIns="76177" bIns="38088">
            <a:spAutoFit/>
          </a:bodyPr>
          <a:lstStyle/>
          <a:p>
            <a:r>
              <a:rPr lang="en-US" altLang="en-US" sz="1997" dirty="0">
                <a:solidFill>
                  <a:srgbClr val="160753"/>
                </a:solidFill>
                <a:latin typeface="Arial" charset="0"/>
                <a:cs typeface="Arial" charset="0"/>
              </a:rPr>
              <a:t>Prevention Focus</a:t>
            </a:r>
          </a:p>
        </p:txBody>
      </p:sp>
      <p:sp>
        <p:nvSpPr>
          <p:cNvPr id="2" name="TextBox 1"/>
          <p:cNvSpPr txBox="1"/>
          <p:nvPr/>
        </p:nvSpPr>
        <p:spPr>
          <a:xfrm>
            <a:off x="6217989" y="3406182"/>
            <a:ext cx="2805870" cy="400110"/>
          </a:xfrm>
          <a:prstGeom prst="rect">
            <a:avLst/>
          </a:prstGeom>
          <a:noFill/>
        </p:spPr>
        <p:txBody>
          <a:bodyPr wrap="square" rtlCol="0">
            <a:spAutoFit/>
          </a:bodyPr>
          <a:lstStyle/>
          <a:p>
            <a:pPr algn="ctr"/>
            <a:r>
              <a:rPr lang="en-US" sz="2000" dirty="0">
                <a:solidFill>
                  <a:srgbClr val="002060"/>
                </a:solidFill>
                <a:latin typeface="Arial" panose="020B0604020202020204" pitchFamily="34" charset="0"/>
                <a:cs typeface="Arial" panose="020B0604020202020204" pitchFamily="34" charset="0"/>
              </a:rPr>
              <a:t>    Support Groups</a:t>
            </a:r>
          </a:p>
        </p:txBody>
      </p:sp>
      <p:sp>
        <p:nvSpPr>
          <p:cNvPr id="3" name="Rectangle 2"/>
          <p:cNvSpPr/>
          <p:nvPr/>
        </p:nvSpPr>
        <p:spPr>
          <a:xfrm>
            <a:off x="4559559" y="2557153"/>
            <a:ext cx="3084820" cy="692497"/>
          </a:xfrm>
          <a:prstGeom prst="rect">
            <a:avLst/>
          </a:prstGeom>
          <a:noFill/>
        </p:spPr>
        <p:txBody>
          <a:bodyPr wrap="square" lIns="68580" tIns="34290" rIns="68580" bIns="34290">
            <a:spAutoFit/>
          </a:bodyPr>
          <a:lstStyle/>
          <a:p>
            <a:pPr algn="ctr"/>
            <a:r>
              <a:rPr lang="en-US" sz="4050" dirty="0">
                <a:ln w="0"/>
                <a:effectLst>
                  <a:outerShdw blurRad="38100" dist="19050" dir="2700000" algn="tl" rotWithShape="0">
                    <a:schemeClr val="dk1">
                      <a:alpha val="40000"/>
                    </a:schemeClr>
                  </a:outerShdw>
                </a:effectLst>
              </a:rPr>
              <a:t>888-920-8761</a:t>
            </a:r>
            <a:endParaRPr lang="en-US" sz="4050" b="1" dirty="0">
              <a:ln w="22225">
                <a:solidFill>
                  <a:schemeClr val="accent2"/>
                </a:solidFill>
                <a:prstDash val="solid"/>
              </a:ln>
              <a:solidFill>
                <a:schemeClr val="accent2">
                  <a:lumMod val="40000"/>
                  <a:lumOff val="60000"/>
                </a:schemeClr>
              </a:solidFill>
            </a:endParaRPr>
          </a:p>
        </p:txBody>
      </p:sp>
      <p:sp>
        <p:nvSpPr>
          <p:cNvPr id="4" name="TextBox 3"/>
          <p:cNvSpPr txBox="1"/>
          <p:nvPr/>
        </p:nvSpPr>
        <p:spPr>
          <a:xfrm>
            <a:off x="3505201" y="5049264"/>
            <a:ext cx="5257799" cy="1754326"/>
          </a:xfrm>
          <a:prstGeom prst="rect">
            <a:avLst/>
          </a:prstGeom>
          <a:noFill/>
        </p:spPr>
        <p:txBody>
          <a:bodyPr wrap="square" rtlCol="0">
            <a:spAutoFit/>
          </a:bodyPr>
          <a:lstStyle/>
          <a:p>
            <a:pPr algn="ctr"/>
            <a:r>
              <a:rPr lang="en-US" sz="2100" dirty="0">
                <a:hlinkClick r:id="rId3"/>
              </a:rPr>
              <a:t>www.childrenshomenetwork.org</a:t>
            </a:r>
            <a:endParaRPr lang="en-US" sz="2100" dirty="0"/>
          </a:p>
          <a:p>
            <a:pPr algn="ctr"/>
            <a:endParaRPr lang="en-US" sz="2100" dirty="0"/>
          </a:p>
          <a:p>
            <a:pPr algn="ctr"/>
            <a:r>
              <a:rPr lang="en-US" sz="2100" dirty="0"/>
              <a:t>Children’s Home Network-Kinship Navigation model- </a:t>
            </a:r>
            <a:r>
              <a:rPr lang="en-US" altLang="en-US" sz="2000" dirty="0">
                <a:solidFill>
                  <a:srgbClr val="160753"/>
                </a:solidFill>
                <a:latin typeface="Arial" charset="0"/>
                <a:cs typeface="Arial" charset="0"/>
              </a:rPr>
              <a:t>KIN TECH</a:t>
            </a:r>
            <a:r>
              <a:rPr lang="en-US" altLang="en-US" sz="2000" baseline="30000" dirty="0">
                <a:solidFill>
                  <a:srgbClr val="160753"/>
                </a:solidFill>
                <a:latin typeface="Arial" charset="0"/>
                <a:cs typeface="Arial" charset="0"/>
              </a:rPr>
              <a:t>TM</a:t>
            </a:r>
          </a:p>
          <a:p>
            <a:pPr algn="ctr"/>
            <a:endParaRPr lang="en-US" sz="2100" dirty="0"/>
          </a:p>
        </p:txBody>
      </p:sp>
      <p:pic>
        <p:nvPicPr>
          <p:cNvPr id="5" name="Picture 4"/>
          <p:cNvPicPr>
            <a:picLocks noChangeAspect="1"/>
          </p:cNvPicPr>
          <p:nvPr/>
        </p:nvPicPr>
        <p:blipFill>
          <a:blip r:embed="rId4"/>
          <a:stretch>
            <a:fillRect/>
          </a:stretch>
        </p:blipFill>
        <p:spPr>
          <a:xfrm>
            <a:off x="1752601" y="533535"/>
            <a:ext cx="3107143" cy="942857"/>
          </a:xfrm>
          <a:prstGeom prst="rect">
            <a:avLst/>
          </a:prstGeom>
        </p:spPr>
      </p:pic>
    </p:spTree>
    <p:extLst>
      <p:ext uri="{BB962C8B-B14F-4D97-AF65-F5344CB8AC3E}">
        <p14:creationId xmlns:p14="http://schemas.microsoft.com/office/powerpoint/2010/main" val="3533384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lang="en-US" b="1" dirty="0"/>
              <a:t>Children’s Home Network</a:t>
            </a:r>
            <a:br>
              <a:rPr lang="en-US" b="1" dirty="0"/>
            </a:br>
            <a:r>
              <a:rPr lang="en-US" b="1" dirty="0"/>
              <a:t>Kinship Navigation model </a:t>
            </a:r>
            <a:br>
              <a:rPr lang="en-US" b="1" dirty="0"/>
            </a:br>
            <a:r>
              <a:rPr lang="en-US" b="1" dirty="0"/>
              <a:t>KIN-TECH</a:t>
            </a:r>
            <a:r>
              <a:rPr lang="en-US" b="1" baseline="30000" dirty="0"/>
              <a:t>TM</a:t>
            </a:r>
            <a:endParaRPr lang="en-US" dirty="0"/>
          </a:p>
        </p:txBody>
      </p:sp>
      <p:pic>
        <p:nvPicPr>
          <p:cNvPr id="4" name="Content Placeholder 3"/>
          <p:cNvPicPr>
            <a:picLocks noGrp="1" noChangeAspect="1"/>
          </p:cNvPicPr>
          <p:nvPr>
            <p:ph idx="1"/>
          </p:nvPr>
        </p:nvPicPr>
        <p:blipFill>
          <a:blip r:embed="rId2"/>
          <a:stretch>
            <a:fillRect/>
          </a:stretch>
        </p:blipFill>
        <p:spPr>
          <a:xfrm>
            <a:off x="1981200" y="2160179"/>
            <a:ext cx="8229600" cy="3406007"/>
          </a:xfrm>
          <a:prstGeom prst="rect">
            <a:avLst/>
          </a:prstGeom>
        </p:spPr>
      </p:pic>
      <p:sp>
        <p:nvSpPr>
          <p:cNvPr id="8" name="Date Placeholder 7"/>
          <p:cNvSpPr>
            <a:spLocks noGrp="1"/>
          </p:cNvSpPr>
          <p:nvPr>
            <p:ph type="dt" sz="half" idx="10"/>
          </p:nvPr>
        </p:nvSpPr>
        <p:spPr/>
        <p:txBody>
          <a:bodyPr/>
          <a:lstStyle/>
          <a:p>
            <a:fld id="{050017B8-E173-4B01-808D-BE66B6E60B38}" type="datetime1">
              <a:rPr lang="en-US" smtClean="0"/>
              <a:t>7/25/2023</a:t>
            </a:fld>
            <a:endParaRPr lang="en-US"/>
          </a:p>
        </p:txBody>
      </p:sp>
      <p:sp>
        <p:nvSpPr>
          <p:cNvPr id="9" name="Slide Number Placeholder 8"/>
          <p:cNvSpPr>
            <a:spLocks noGrp="1"/>
          </p:cNvSpPr>
          <p:nvPr>
            <p:ph type="sldNum" sz="quarter" idx="12"/>
          </p:nvPr>
        </p:nvSpPr>
        <p:spPr/>
        <p:txBody>
          <a:bodyPr/>
          <a:lstStyle/>
          <a:p>
            <a:fld id="{DFF5BC2E-58CF-4351-B2D9-00DFC527A3E1}" type="slidenum">
              <a:rPr lang="en-US" smtClean="0"/>
              <a:t>57</a:t>
            </a:fld>
            <a:endParaRPr lang="en-US"/>
          </a:p>
        </p:txBody>
      </p:sp>
    </p:spTree>
    <p:extLst>
      <p:ext uri="{BB962C8B-B14F-4D97-AF65-F5344CB8AC3E}">
        <p14:creationId xmlns:p14="http://schemas.microsoft.com/office/powerpoint/2010/main" val="4187120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113" y="1125053"/>
            <a:ext cx="7680698" cy="55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576" y="1884043"/>
            <a:ext cx="4122236" cy="324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677" y="2628901"/>
            <a:ext cx="3769713" cy="10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FF5BC2E-58CF-4351-B2D9-00DFC527A3E1}" type="slidenum">
              <a:rPr lang="en-US" smtClean="0"/>
              <a:t>58</a:t>
            </a:fld>
            <a:endParaRPr lang="en-US" dirty="0"/>
          </a:p>
        </p:txBody>
      </p:sp>
    </p:spTree>
    <p:extLst>
      <p:ext uri="{BB962C8B-B14F-4D97-AF65-F5344CB8AC3E}">
        <p14:creationId xmlns:p14="http://schemas.microsoft.com/office/powerpoint/2010/main" val="4153091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5117" y="2832747"/>
            <a:ext cx="3488635" cy="104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p:cNvSpPr txBox="1">
            <a:spLocks/>
          </p:cNvSpPr>
          <p:nvPr/>
        </p:nvSpPr>
        <p:spPr>
          <a:xfrm>
            <a:off x="5779700" y="2000251"/>
            <a:ext cx="4205417" cy="2971800"/>
          </a:xfrm>
          <a:prstGeom prst="rect">
            <a:avLst/>
          </a:prstGeom>
          <a:solidFill>
            <a:schemeClr val="accent1">
              <a:lumMod val="75000"/>
            </a:schemeClr>
          </a:solidFill>
        </p:spPr>
        <p:txBody>
          <a:bodyPr lIns="76177" tIns="38088" rIns="76177" bIns="38088"/>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4" dirty="0">
                <a:solidFill>
                  <a:schemeClr val="bg1"/>
                </a:solidFill>
              </a:rPr>
              <a:t>Kinship Navigators work shoulder to shoulder with kinship caregivers to apply and enroll in benefits, and follow up to ensure these supports are secured and in place for the family. </a:t>
            </a:r>
          </a:p>
          <a:p>
            <a:endParaRPr lang="en-US" sz="2204" dirty="0"/>
          </a:p>
        </p:txBody>
      </p:sp>
      <p:sp>
        <p:nvSpPr>
          <p:cNvPr id="6" name="Title 3"/>
          <p:cNvSpPr txBox="1">
            <a:spLocks/>
          </p:cNvSpPr>
          <p:nvPr/>
        </p:nvSpPr>
        <p:spPr>
          <a:xfrm>
            <a:off x="2548037" y="1036712"/>
            <a:ext cx="7023269" cy="623513"/>
          </a:xfrm>
          <a:prstGeom prst="rect">
            <a:avLst/>
          </a:prstGeom>
          <a:solidFill>
            <a:srgbClr val="4472C4">
              <a:lumMod val="75000"/>
            </a:srgbClr>
          </a:solidFill>
        </p:spPr>
        <p:txBody>
          <a:bodyPr vert="horz" lIns="76177" tIns="38088" rIns="76177" bIns="38088" rtlCol="0" anchor="ctr">
            <a:normAutofit fontScale="45000" lnSpcReduction="20000"/>
          </a:bodyPr>
          <a:lstStyle>
            <a:lvl1pPr algn="l" defTabSz="914400" rtl="0" eaLnBrk="1" latinLnBrk="0" hangingPunct="1">
              <a:lnSpc>
                <a:spcPct val="90000"/>
              </a:lnSpc>
              <a:spcBef>
                <a:spcPct val="0"/>
              </a:spcBef>
              <a:buNone/>
              <a:defRPr sz="4000" b="1" kern="1200" cap="all" baseline="0">
                <a:solidFill>
                  <a:srgbClr val="160753"/>
                </a:solidFill>
                <a:latin typeface="Gotham Book (Body)"/>
                <a:ea typeface="+mj-ea"/>
                <a:cs typeface="+mj-cs"/>
              </a:defRPr>
            </a:lvl1pPr>
          </a:lstStyle>
          <a:p>
            <a:pPr algn="ctr" defTabSz="761790"/>
            <a:br>
              <a:rPr lang="en-US" sz="3306">
                <a:solidFill>
                  <a:sysClr val="window" lastClr="FFFFFF"/>
                </a:solidFill>
              </a:rPr>
            </a:br>
            <a:r>
              <a:rPr lang="en-US" sz="3306">
                <a:solidFill>
                  <a:sysClr val="window" lastClr="FFFFFF"/>
                </a:solidFill>
              </a:rPr>
              <a:t>Benefits Application and Enrollment</a:t>
            </a:r>
            <a:br>
              <a:rPr lang="en-US" sz="3306"/>
            </a:br>
            <a:endParaRPr lang="en-US" sz="3306" dirty="0"/>
          </a:p>
        </p:txBody>
      </p:sp>
      <p:sp>
        <p:nvSpPr>
          <p:cNvPr id="2" name="Slide Number Placeholder 1"/>
          <p:cNvSpPr>
            <a:spLocks noGrp="1"/>
          </p:cNvSpPr>
          <p:nvPr>
            <p:ph type="sldNum" sz="quarter" idx="12"/>
          </p:nvPr>
        </p:nvSpPr>
        <p:spPr/>
        <p:txBody>
          <a:bodyPr/>
          <a:lstStyle/>
          <a:p>
            <a:fld id="{DFF5BC2E-58CF-4351-B2D9-00DFC527A3E1}" type="slidenum">
              <a:rPr lang="en-US" smtClean="0"/>
              <a:t>59</a:t>
            </a:fld>
            <a:endParaRPr lang="en-US" dirty="0"/>
          </a:p>
        </p:txBody>
      </p:sp>
    </p:spTree>
    <p:extLst>
      <p:ext uri="{BB962C8B-B14F-4D97-AF65-F5344CB8AC3E}">
        <p14:creationId xmlns:p14="http://schemas.microsoft.com/office/powerpoint/2010/main" val="375227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n &quot;umbrella&quot; graphic featuring the words &quot;Grandfamilies &amp; Kinship Support Network&quot; arching over icons and words for eight systems: Aging, Child Welfare, Disability, Education, Housing, Medicaid and Medicare, Nutrition, and TANF. The systems icons (which are connected by lines) arch over a diverse graphic of a grandfamily/kinship family.">
            <a:extLst>
              <a:ext uri="{FF2B5EF4-FFF2-40B4-BE49-F238E27FC236}">
                <a16:creationId xmlns:a16="http://schemas.microsoft.com/office/drawing/2014/main" id="{40C5A58D-9F0C-42A7-A5FC-67A82876EF69}"/>
              </a:ext>
            </a:extLst>
          </p:cNvPr>
          <p:cNvPicPr>
            <a:picLocks noGrp="1" noChangeAspect="1"/>
          </p:cNvPicPr>
          <p:nvPr>
            <p:ph sz="quarter" idx="10"/>
          </p:nvPr>
        </p:nvPicPr>
        <p:blipFill>
          <a:blip r:embed="rId2"/>
          <a:stretch>
            <a:fillRect/>
          </a:stretch>
        </p:blipFill>
        <p:spPr>
          <a:xfrm>
            <a:off x="5933908" y="2013631"/>
            <a:ext cx="6008365" cy="2830737"/>
          </a:xfrm>
        </p:spPr>
      </p:pic>
      <p:pic>
        <p:nvPicPr>
          <p:cNvPr id="15" name="Content Placeholder 14" descr="Grandfamilies &amp; Kinship Support Network: A National Technical Assistance Center logo">
            <a:extLst>
              <a:ext uri="{FF2B5EF4-FFF2-40B4-BE49-F238E27FC236}">
                <a16:creationId xmlns:a16="http://schemas.microsoft.com/office/drawing/2014/main" id="{836BD4A4-A514-4062-BAE0-5D1DF13E4211}"/>
              </a:ext>
            </a:extLst>
          </p:cNvPr>
          <p:cNvPicPr>
            <a:picLocks noGrp="1" noChangeAspect="1"/>
          </p:cNvPicPr>
          <p:nvPr>
            <p:ph sz="quarter" idx="11"/>
          </p:nvPr>
        </p:nvPicPr>
        <p:blipFill>
          <a:blip r:embed="rId3"/>
          <a:stretch>
            <a:fillRect/>
          </a:stretch>
        </p:blipFill>
        <p:spPr>
          <a:xfrm>
            <a:off x="3541564" y="39144"/>
            <a:ext cx="5108871" cy="1226129"/>
          </a:xfrm>
        </p:spPr>
      </p:pic>
      <p:sp>
        <p:nvSpPr>
          <p:cNvPr id="6" name="Content Placeholder 5">
            <a:extLst>
              <a:ext uri="{FF2B5EF4-FFF2-40B4-BE49-F238E27FC236}">
                <a16:creationId xmlns:a16="http://schemas.microsoft.com/office/drawing/2014/main" id="{BB656846-0159-40B9-AC8B-8F8BE8C399F1}"/>
              </a:ext>
            </a:extLst>
          </p:cNvPr>
          <p:cNvSpPr>
            <a:spLocks noGrp="1"/>
          </p:cNvSpPr>
          <p:nvPr>
            <p:ph sz="quarter" idx="13"/>
          </p:nvPr>
        </p:nvSpPr>
        <p:spPr>
          <a:xfrm>
            <a:off x="374309" y="1400185"/>
            <a:ext cx="5442024" cy="4603899"/>
          </a:xfrm>
        </p:spPr>
        <p:txBody>
          <a:bodyPr>
            <a:normAutofit fontScale="85000" lnSpcReduction="10000"/>
          </a:bodyPr>
          <a:lstStyle/>
          <a:p>
            <a:pPr marL="342900" indent="-342900">
              <a:lnSpc>
                <a:spcPct val="120000"/>
              </a:lnSpc>
              <a:buFont typeface="Arial" panose="020B0604020202020204" pitchFamily="34" charset="0"/>
              <a:buChar char="•"/>
            </a:pPr>
            <a:r>
              <a:rPr lang="en-US" sz="2400" b="0" dirty="0">
                <a:cs typeface="Calibri"/>
              </a:rPr>
              <a:t>$10 million for 5 years, awarded as a cooperative agreement in September 2021, overseen by the</a:t>
            </a:r>
            <a:r>
              <a:rPr lang="en-US" sz="2400" b="0" dirty="0">
                <a:effectLst/>
                <a:ea typeface="Calibri" panose="020F0502020204030204" pitchFamily="34" charset="0"/>
                <a:cs typeface="Calibri"/>
              </a:rPr>
              <a:t> </a:t>
            </a:r>
            <a:r>
              <a:rPr lang="en-US" sz="2400" b="0" dirty="0">
                <a:ea typeface="Calibri" panose="020F0502020204030204" pitchFamily="34" charset="0"/>
                <a:cs typeface="Calibri"/>
              </a:rPr>
              <a:t>Administration</a:t>
            </a:r>
            <a:r>
              <a:rPr lang="en-US" sz="2400" b="0" dirty="0">
                <a:effectLst/>
                <a:ea typeface="Calibri" panose="020F0502020204030204" pitchFamily="34" charset="0"/>
                <a:cs typeface="Calibri"/>
              </a:rPr>
              <a:t> for Community Living (ACL)</a:t>
            </a:r>
            <a:r>
              <a:rPr lang="en-US" sz="2400" b="0" dirty="0">
                <a:ea typeface="Calibri" panose="020F0502020204030204" pitchFamily="34" charset="0"/>
                <a:cs typeface="Calibri"/>
              </a:rPr>
              <a:t> </a:t>
            </a:r>
          </a:p>
          <a:p>
            <a:pPr marL="342900" indent="-342900">
              <a:lnSpc>
                <a:spcPct val="120000"/>
              </a:lnSpc>
              <a:buFont typeface="Arial" panose="020B0604020202020204" pitchFamily="34" charset="0"/>
              <a:buChar char="•"/>
            </a:pPr>
            <a:r>
              <a:rPr lang="en-US" sz="2400" b="0" dirty="0">
                <a:ea typeface="Calibri" panose="020F0502020204030204" pitchFamily="34" charset="0"/>
                <a:cs typeface="Calibri"/>
              </a:rPr>
              <a:t>Generations United has worked on behalf of and with grandfamilies/kinship families since 1997</a:t>
            </a:r>
          </a:p>
          <a:p>
            <a:pPr marL="342900" indent="-342900">
              <a:lnSpc>
                <a:spcPct val="120000"/>
              </a:lnSpc>
              <a:buFont typeface="Arial" panose="020B0604020202020204" pitchFamily="34" charset="0"/>
              <a:buChar char="•"/>
            </a:pPr>
            <a:r>
              <a:rPr lang="en-US" sz="2400" b="0" dirty="0">
                <a:ea typeface="Calibri" panose="020F0502020204030204" pitchFamily="34" charset="0"/>
                <a:cs typeface="Calibri"/>
              </a:rPr>
              <a:t>Purpose is to provide </a:t>
            </a:r>
            <a:r>
              <a:rPr lang="en-US" sz="2400" b="0" dirty="0">
                <a:effectLst/>
                <a:ea typeface="Calibri" panose="020F0502020204030204" pitchFamily="34" charset="0"/>
                <a:cs typeface="Calibri"/>
              </a:rPr>
              <a:t>technical assistance to the array of state, tribal, and territorial government agencies and nonprofit organizations that serve kinship families</a:t>
            </a:r>
            <a:endParaRPr lang="en-US" sz="2400" dirty="0">
              <a:effectLst/>
              <a:ea typeface="Calibri" panose="020F0502020204030204" pitchFamily="34" charset="0"/>
              <a:cs typeface="Calibri"/>
            </a:endParaRPr>
          </a:p>
          <a:p>
            <a:pPr marL="342900" indent="-342900">
              <a:lnSpc>
                <a:spcPct val="120000"/>
              </a:lnSpc>
              <a:buFont typeface="Arial" panose="020B0604020202020204" pitchFamily="34" charset="0"/>
              <a:buChar char="•"/>
            </a:pPr>
            <a:r>
              <a:rPr lang="en-US" sz="2400" b="0" dirty="0">
                <a:effectLst/>
                <a:ea typeface="Calibri" panose="020F0502020204030204" pitchFamily="34" charset="0"/>
                <a:cs typeface="Calibri"/>
              </a:rPr>
              <a:t>Not designed to help the families directly</a:t>
            </a:r>
            <a:endParaRPr lang="en-US" dirty="0"/>
          </a:p>
        </p:txBody>
      </p:sp>
      <p:sp>
        <p:nvSpPr>
          <p:cNvPr id="7" name="Slide Number Placeholder 2">
            <a:extLst>
              <a:ext uri="{FF2B5EF4-FFF2-40B4-BE49-F238E27FC236}">
                <a16:creationId xmlns:a16="http://schemas.microsoft.com/office/drawing/2014/main" id="{5831DF30-9E85-F8AC-941B-EFE4CE083051}"/>
              </a:ext>
            </a:extLst>
          </p:cNvPr>
          <p:cNvSpPr txBox="1">
            <a:spLocks/>
          </p:cNvSpPr>
          <p:nvPr/>
        </p:nvSpPr>
        <p:spPr>
          <a:xfrm>
            <a:off x="807719" y="6363855"/>
            <a:ext cx="463260" cy="221672"/>
          </a:xfrm>
          <a:prstGeom prst="rect">
            <a:avLst/>
          </a:prstGeom>
        </p:spPr>
        <p:txBody>
          <a:bodyPr vert="horz" lIns="91440" tIns="45720" rIns="91440" bIns="45720" rtlCol="0">
            <a:normAutofit fontScale="77500" lnSpcReduction="20000"/>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A7B8A0EF-CE87-AF42-9969-68B25532AF96}" type="slidenum">
              <a:rPr lang="en-US" sz="1400" smtClean="0">
                <a:solidFill>
                  <a:schemeClr val="bg1"/>
                </a:solidFill>
              </a:rPr>
              <a:pPr algn="ctr"/>
              <a:t>6</a:t>
            </a:fld>
            <a:endParaRPr lang="en-US" dirty="0">
              <a:solidFill>
                <a:schemeClr val="bg1"/>
              </a:solidFill>
              <a:cs typeface="Arial" panose="020B0604020202020204"/>
            </a:endParaRPr>
          </a:p>
        </p:txBody>
      </p:sp>
    </p:spTree>
    <p:extLst>
      <p:ext uri="{BB962C8B-B14F-4D97-AF65-F5344CB8AC3E}">
        <p14:creationId xmlns:p14="http://schemas.microsoft.com/office/powerpoint/2010/main" val="4150767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83" y="1162454"/>
            <a:ext cx="7575291" cy="6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939" y="2199388"/>
            <a:ext cx="3737348" cy="297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216" y="2851669"/>
            <a:ext cx="3489139" cy="116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FF5BC2E-58CF-4351-B2D9-00DFC527A3E1}" type="slidenum">
              <a:rPr lang="en-US" smtClean="0"/>
              <a:t>60</a:t>
            </a:fld>
            <a:endParaRPr lang="en-US" dirty="0"/>
          </a:p>
        </p:txBody>
      </p:sp>
    </p:spTree>
    <p:extLst>
      <p:ext uri="{BB962C8B-B14F-4D97-AF65-F5344CB8AC3E}">
        <p14:creationId xmlns:p14="http://schemas.microsoft.com/office/powerpoint/2010/main" val="2768587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Publications</a:t>
            </a:r>
          </a:p>
        </p:txBody>
      </p:sp>
      <p:sp>
        <p:nvSpPr>
          <p:cNvPr id="8" name="Content Placeholder 7"/>
          <p:cNvSpPr>
            <a:spLocks noGrp="1"/>
          </p:cNvSpPr>
          <p:nvPr>
            <p:ph idx="1"/>
          </p:nvPr>
        </p:nvSpPr>
        <p:spPr>
          <a:xfrm>
            <a:off x="1981200" y="1433483"/>
            <a:ext cx="8229600" cy="4525963"/>
          </a:xfrm>
        </p:spPr>
        <p:txBody>
          <a:bodyPr>
            <a:normAutofit fontScale="77500" lnSpcReduction="20000"/>
          </a:bodyPr>
          <a:lstStyle/>
          <a:p>
            <a:r>
              <a:rPr lang="en-US" sz="3100" dirty="0"/>
              <a:t>Carter, S., Littlewood, K., Cooper, L., </a:t>
            </a:r>
            <a:r>
              <a:rPr lang="en-US" sz="3100" dirty="0" err="1"/>
              <a:t>Spadola</a:t>
            </a:r>
            <a:r>
              <a:rPr lang="en-US" sz="3100" dirty="0"/>
              <a:t>, C.E., Rosenthal, M., Bennett, R.L., &amp; Pandey, A. (2023). </a:t>
            </a:r>
            <a:r>
              <a:rPr lang="en-US" sz="3100" b="1" dirty="0"/>
              <a:t>Time for Me: Development and results of an RCT of a kinship navigator self-compassion and care toolkit for caregivers by caregivers. </a:t>
            </a:r>
            <a:r>
              <a:rPr lang="en-US" sz="3100" dirty="0"/>
              <a:t>Children and Youth Services Review, 152, 107076, </a:t>
            </a:r>
            <a:r>
              <a:rPr lang="en-US" sz="3100" dirty="0">
                <a:hlinkClick r:id="rId3"/>
              </a:rPr>
              <a:t>https://doi.org/10.1016/j.childyouth.2023.107076</a:t>
            </a:r>
            <a:endParaRPr lang="en-US" sz="3100" dirty="0"/>
          </a:p>
          <a:p>
            <a:endParaRPr lang="en-US" sz="3100" dirty="0"/>
          </a:p>
          <a:p>
            <a:r>
              <a:rPr lang="en-US" sz="3100" dirty="0"/>
              <a:t>Littlewood, K., Cooper, L., Rosenthal, M., </a:t>
            </a:r>
            <a:r>
              <a:rPr lang="en-US" sz="3100" dirty="0" err="1"/>
              <a:t>Averett</a:t>
            </a:r>
            <a:r>
              <a:rPr lang="en-US" sz="3100" dirty="0"/>
              <a:t>, P., </a:t>
            </a:r>
            <a:r>
              <a:rPr lang="en-US" sz="3100" dirty="0" err="1"/>
              <a:t>Pylant</a:t>
            </a:r>
            <a:r>
              <a:rPr lang="en-US" sz="3100" dirty="0"/>
              <a:t>, J., Bennett, R., &amp; </a:t>
            </a:r>
            <a:r>
              <a:rPr lang="en-US" sz="3100" dirty="0" err="1"/>
              <a:t>Spadola</a:t>
            </a:r>
            <a:r>
              <a:rPr lang="en-US" sz="3100" dirty="0"/>
              <a:t>, C.E. (2023) </a:t>
            </a:r>
            <a:r>
              <a:rPr lang="en-US" sz="3100" b="1" dirty="0"/>
              <a:t>Supporting the lived experience through the implementation of peer-to-peer kinship navigation services</a:t>
            </a:r>
            <a:r>
              <a:rPr lang="en-US" sz="3100" dirty="0"/>
              <a:t>, Journal of Human Behavior in the Social Environment, </a:t>
            </a:r>
            <a:r>
              <a:rPr lang="en-US" sz="3100" dirty="0">
                <a:hlinkClick r:id="rId4"/>
              </a:rPr>
              <a:t>https://doi.org/10.1080/10911359.2023.2187914</a:t>
            </a:r>
            <a:endParaRPr lang="en-US" sz="3100" dirty="0"/>
          </a:p>
          <a:p>
            <a:endParaRPr lang="en-US" dirty="0"/>
          </a:p>
        </p:txBody>
      </p:sp>
      <p:sp>
        <p:nvSpPr>
          <p:cNvPr id="5" name="Date Placeholder 4"/>
          <p:cNvSpPr>
            <a:spLocks noGrp="1"/>
          </p:cNvSpPr>
          <p:nvPr>
            <p:ph type="dt" sz="half" idx="10"/>
          </p:nvPr>
        </p:nvSpPr>
        <p:spPr/>
        <p:txBody>
          <a:bodyPr/>
          <a:lstStyle/>
          <a:p>
            <a:fld id="{732130ED-30D7-4210-9C43-89C71A26EBFF}" type="datetime1">
              <a:rPr lang="en-US" smtClean="0"/>
              <a:t>7/25/2023</a:t>
            </a:fld>
            <a:endParaRPr lang="en-US"/>
          </a:p>
        </p:txBody>
      </p:sp>
      <p:sp>
        <p:nvSpPr>
          <p:cNvPr id="9" name="Slide Number Placeholder 8"/>
          <p:cNvSpPr>
            <a:spLocks noGrp="1"/>
          </p:cNvSpPr>
          <p:nvPr>
            <p:ph type="sldNum" sz="quarter" idx="12"/>
          </p:nvPr>
        </p:nvSpPr>
        <p:spPr/>
        <p:txBody>
          <a:bodyPr/>
          <a:lstStyle/>
          <a:p>
            <a:fld id="{DFF5BC2E-58CF-4351-B2D9-00DFC527A3E1}" type="slidenum">
              <a:rPr lang="en-US" smtClean="0"/>
              <a:t>61</a:t>
            </a:fld>
            <a:endParaRPr lang="en-US"/>
          </a:p>
        </p:txBody>
      </p:sp>
    </p:spTree>
    <p:extLst>
      <p:ext uri="{BB962C8B-B14F-4D97-AF65-F5344CB8AC3E}">
        <p14:creationId xmlns:p14="http://schemas.microsoft.com/office/powerpoint/2010/main" val="3984827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Questions</a:t>
            </a:r>
          </a:p>
        </p:txBody>
      </p:sp>
      <p:sp>
        <p:nvSpPr>
          <p:cNvPr id="5" name="Date Placeholder 4"/>
          <p:cNvSpPr>
            <a:spLocks noGrp="1"/>
          </p:cNvSpPr>
          <p:nvPr>
            <p:ph type="dt" sz="half" idx="10"/>
          </p:nvPr>
        </p:nvSpPr>
        <p:spPr/>
        <p:txBody>
          <a:bodyPr/>
          <a:lstStyle/>
          <a:p>
            <a:fld id="{732130ED-30D7-4210-9C43-89C71A26EBFF}" type="datetime1">
              <a:rPr lang="en-US" smtClean="0"/>
              <a:t>7/25/2023</a:t>
            </a:fld>
            <a:endParaRPr lang="en-US"/>
          </a:p>
        </p:txBody>
      </p:sp>
      <p:sp>
        <p:nvSpPr>
          <p:cNvPr id="9" name="Slide Number Placeholder 8"/>
          <p:cNvSpPr>
            <a:spLocks noGrp="1"/>
          </p:cNvSpPr>
          <p:nvPr>
            <p:ph type="sldNum" sz="quarter" idx="12"/>
          </p:nvPr>
        </p:nvSpPr>
        <p:spPr/>
        <p:txBody>
          <a:bodyPr/>
          <a:lstStyle/>
          <a:p>
            <a:fld id="{DFF5BC2E-58CF-4351-B2D9-00DFC527A3E1}" type="slidenum">
              <a:rPr lang="en-US" smtClean="0"/>
              <a:t>62</a:t>
            </a:fld>
            <a:endParaRPr lang="en-US"/>
          </a:p>
        </p:txBody>
      </p:sp>
      <p:pic>
        <p:nvPicPr>
          <p:cNvPr id="10" name="Picture 4" descr="C:\Users\jshelton\AppData\Local\Microsoft\Windows\INetCache\IE\Q97P1XLO\question_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1" y="1524001"/>
            <a:ext cx="3428999" cy="36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723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Contact Information</a:t>
            </a:r>
          </a:p>
        </p:txBody>
      </p:sp>
      <p:sp>
        <p:nvSpPr>
          <p:cNvPr id="8" name="Content Placeholder 7"/>
          <p:cNvSpPr>
            <a:spLocks noGrp="1"/>
          </p:cNvSpPr>
          <p:nvPr>
            <p:ph idx="1"/>
          </p:nvPr>
        </p:nvSpPr>
        <p:spPr/>
        <p:txBody>
          <a:bodyPr>
            <a:normAutofit/>
          </a:bodyPr>
          <a:lstStyle/>
          <a:p>
            <a:pPr marL="0" indent="0">
              <a:buNone/>
            </a:pPr>
            <a:r>
              <a:rPr lang="en-US" dirty="0"/>
              <a:t>Larry Cooper, MSW, LCSW</a:t>
            </a:r>
          </a:p>
          <a:p>
            <a:pPr marL="0" indent="0">
              <a:buNone/>
            </a:pPr>
            <a:r>
              <a:rPr lang="en-US" dirty="0"/>
              <a:t>Executive VP of Innovation</a:t>
            </a:r>
          </a:p>
          <a:p>
            <a:pPr marL="0" indent="0">
              <a:buNone/>
            </a:pPr>
            <a:r>
              <a:rPr lang="en-US" dirty="0">
                <a:hlinkClick r:id="rId3"/>
              </a:rPr>
              <a:t>lcooper@childrenshomenetwork.org</a:t>
            </a:r>
            <a:endParaRPr lang="en-US" dirty="0"/>
          </a:p>
          <a:p>
            <a:pPr marL="0" indent="0">
              <a:buNone/>
            </a:pPr>
            <a:endParaRPr lang="en-US" dirty="0"/>
          </a:p>
          <a:p>
            <a:pPr marL="0" indent="0" algn="ctr">
              <a:buNone/>
            </a:pPr>
            <a:r>
              <a:rPr lang="en-US" dirty="0">
                <a:hlinkClick r:id="rId4"/>
              </a:rPr>
              <a:t>www.childrenshomenetwork.org</a:t>
            </a:r>
            <a:endParaRPr lang="en-US" dirty="0"/>
          </a:p>
          <a:p>
            <a:pPr marL="0" indent="0" algn="ctr">
              <a:buNone/>
            </a:pPr>
            <a:r>
              <a:rPr lang="en-US" dirty="0"/>
              <a:t>888-920-8761</a:t>
            </a:r>
          </a:p>
        </p:txBody>
      </p:sp>
      <p:sp>
        <p:nvSpPr>
          <p:cNvPr id="5" name="Date Placeholder 4"/>
          <p:cNvSpPr>
            <a:spLocks noGrp="1"/>
          </p:cNvSpPr>
          <p:nvPr>
            <p:ph type="dt" sz="half" idx="10"/>
          </p:nvPr>
        </p:nvSpPr>
        <p:spPr/>
        <p:txBody>
          <a:bodyPr/>
          <a:lstStyle/>
          <a:p>
            <a:fld id="{732130ED-30D7-4210-9C43-89C71A26EBFF}" type="datetime1">
              <a:rPr lang="en-US" smtClean="0"/>
              <a:t>7/25/2023</a:t>
            </a:fld>
            <a:endParaRPr lang="en-US"/>
          </a:p>
        </p:txBody>
      </p:sp>
      <p:sp>
        <p:nvSpPr>
          <p:cNvPr id="9" name="Slide Number Placeholder 8"/>
          <p:cNvSpPr>
            <a:spLocks noGrp="1"/>
          </p:cNvSpPr>
          <p:nvPr>
            <p:ph type="sldNum" sz="quarter" idx="12"/>
          </p:nvPr>
        </p:nvSpPr>
        <p:spPr/>
        <p:txBody>
          <a:bodyPr/>
          <a:lstStyle/>
          <a:p>
            <a:fld id="{DFF5BC2E-58CF-4351-B2D9-00DFC527A3E1}" type="slidenum">
              <a:rPr lang="en-US" smtClean="0"/>
              <a:t>63</a:t>
            </a:fld>
            <a:endParaRPr lang="en-US"/>
          </a:p>
        </p:txBody>
      </p:sp>
    </p:spTree>
    <p:extLst>
      <p:ext uri="{BB962C8B-B14F-4D97-AF65-F5344CB8AC3E}">
        <p14:creationId xmlns:p14="http://schemas.microsoft.com/office/powerpoint/2010/main" val="199336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5" name="Google Shape;155;p1"/>
          <p:cNvGrpSpPr/>
          <p:nvPr/>
        </p:nvGrpSpPr>
        <p:grpSpPr>
          <a:xfrm>
            <a:off x="3397997" y="487277"/>
            <a:ext cx="5486400" cy="5991727"/>
            <a:chOff x="7272165" y="490897"/>
            <a:chExt cx="5486400" cy="5991727"/>
          </a:xfrm>
        </p:grpSpPr>
        <p:sp>
          <p:nvSpPr>
            <p:cNvPr id="156" name="Google Shape;156;p1"/>
            <p:cNvSpPr/>
            <p:nvPr/>
          </p:nvSpPr>
          <p:spPr>
            <a:xfrm>
              <a:off x="7272165" y="490897"/>
              <a:ext cx="5486400" cy="59917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157" name="Google Shape;157;p1" descr="https://lh5.googleusercontent.com/1VgitoSZ3WFMFqwBQnCnffksbYH3xE6Z9EIQE0ecOAaUQXzY0A8AmfUdR3Gw1Tld-EI20jKLWVoxl7yyH_LYx4ZFIHEDgDEPQBfnrqU2CVp0Bp4E0r-iJIod_KHTN8IfJtrIXJ60"/>
            <p:cNvPicPr preferRelativeResize="0"/>
            <p:nvPr/>
          </p:nvPicPr>
          <p:blipFill rotWithShape="1">
            <a:blip r:embed="rId3">
              <a:alphaModFix/>
            </a:blip>
            <a:srcRect t="5413" b="4146"/>
            <a:stretch/>
          </p:blipFill>
          <p:spPr>
            <a:xfrm>
              <a:off x="7443615" y="1094873"/>
              <a:ext cx="5143500" cy="5065295"/>
            </a:xfrm>
            <a:prstGeom prst="rect">
              <a:avLst/>
            </a:prstGeom>
            <a:noFill/>
            <a:ln>
              <a:noFill/>
            </a:ln>
          </p:spPr>
        </p:pic>
      </p:grpSp>
      <p:sp>
        <p:nvSpPr>
          <p:cNvPr id="158" name="Google Shape;158;p1"/>
          <p:cNvSpPr txBox="1"/>
          <p:nvPr/>
        </p:nvSpPr>
        <p:spPr>
          <a:xfrm>
            <a:off x="3397997" y="260256"/>
            <a:ext cx="5486400"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dk1"/>
                </a:solidFill>
                <a:latin typeface="Twentieth Century"/>
                <a:ea typeface="Twentieth Century"/>
                <a:cs typeface="Twentieth Century"/>
                <a:sym typeface="Twentieth Century"/>
              </a:rPr>
              <a:t>The Kinship Program</a:t>
            </a:r>
            <a:endParaRPr sz="40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766968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a:spLocks noGrp="1"/>
          </p:cNvSpPr>
          <p:nvPr>
            <p:ph type="title"/>
          </p:nvPr>
        </p:nvSpPr>
        <p:spPr>
          <a:xfrm>
            <a:off x="0" y="365125"/>
            <a:ext cx="8961120" cy="1325563"/>
          </a:xfrm>
          <a:prstGeom prst="rect">
            <a:avLst/>
          </a:prstGeom>
          <a:solidFill>
            <a:srgbClr val="EB7D3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solidFill>
                  <a:schemeClr val="lt1"/>
                </a:solidFill>
              </a:rPr>
              <a:t>  OUTREACH, INFORMATION AND REFERRAL</a:t>
            </a:r>
            <a:endParaRPr>
              <a:solidFill>
                <a:schemeClr val="lt1"/>
              </a:solidFill>
            </a:endParaRPr>
          </a:p>
        </p:txBody>
      </p:sp>
      <p:sp>
        <p:nvSpPr>
          <p:cNvPr id="164" name="Google Shape;164;p2"/>
          <p:cNvSpPr txBox="1"/>
          <p:nvPr/>
        </p:nvSpPr>
        <p:spPr>
          <a:xfrm>
            <a:off x="315725" y="1873450"/>
            <a:ext cx="5551800" cy="12006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Email list serve</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Constant contact/Marketing clou</a:t>
            </a:r>
            <a:r>
              <a:rPr lang="en-US" sz="2400">
                <a:solidFill>
                  <a:schemeClr val="lt1"/>
                </a:solidFill>
                <a:latin typeface="Twentieth Century"/>
                <a:ea typeface="Twentieth Century"/>
                <a:cs typeface="Twentieth Century"/>
                <a:sym typeface="Twentieth Century"/>
              </a:rPr>
              <a:t>d</a:t>
            </a:r>
            <a:endParaRPr sz="2400">
              <a:solidFill>
                <a:schemeClr val="lt1"/>
              </a:solidFill>
              <a:latin typeface="Twentieth Century"/>
              <a:ea typeface="Twentieth Century"/>
              <a:cs typeface="Twentieth Century"/>
              <a:sym typeface="Twentieth Century"/>
            </a:endParaRPr>
          </a:p>
          <a:p>
            <a:pPr marL="742950" marR="0" lvl="1" indent="-285750" algn="l" rtl="0">
              <a:spcBef>
                <a:spcPts val="0"/>
              </a:spcBef>
              <a:spcAft>
                <a:spcPts val="0"/>
              </a:spcAft>
              <a:buClr>
                <a:schemeClr val="lt1"/>
              </a:buClr>
              <a:buSzPts val="2400"/>
              <a:buFont typeface="Twentieth Century"/>
              <a:buChar char="•"/>
            </a:pPr>
            <a:r>
              <a:rPr lang="en-US" sz="2400">
                <a:solidFill>
                  <a:schemeClr val="lt1"/>
                </a:solidFill>
                <a:latin typeface="Twentieth Century"/>
                <a:ea typeface="Twentieth Century"/>
                <a:cs typeface="Twentieth Century"/>
                <a:sym typeface="Twentieth Century"/>
              </a:rPr>
              <a:t>Bi-Monthly e-newsletter</a:t>
            </a:r>
            <a:endParaRPr sz="2400">
              <a:solidFill>
                <a:schemeClr val="lt1"/>
              </a:solidFill>
              <a:latin typeface="Twentieth Century"/>
              <a:ea typeface="Twentieth Century"/>
              <a:cs typeface="Twentieth Century"/>
              <a:sym typeface="Twentieth Century"/>
            </a:endParaRPr>
          </a:p>
        </p:txBody>
      </p:sp>
      <p:sp>
        <p:nvSpPr>
          <p:cNvPr id="165" name="Google Shape;165;p2"/>
          <p:cNvSpPr/>
          <p:nvPr/>
        </p:nvSpPr>
        <p:spPr>
          <a:xfrm>
            <a:off x="6035050" y="3658999"/>
            <a:ext cx="5826000" cy="23184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FFFF"/>
              </a:buClr>
              <a:buSzPts val="2400"/>
              <a:buFont typeface="Arial"/>
              <a:buChar char="•"/>
            </a:pPr>
            <a:r>
              <a:rPr lang="en-US" sz="2400" b="0" i="0" u="none" strike="noStrike" cap="none">
                <a:solidFill>
                  <a:srgbClr val="FFFFFF"/>
                </a:solidFill>
                <a:latin typeface="Twentieth Century"/>
                <a:ea typeface="Twentieth Century"/>
                <a:cs typeface="Twentieth Century"/>
                <a:sym typeface="Twentieth Century"/>
              </a:rPr>
              <a:t>Referrals</a:t>
            </a:r>
            <a:endParaRPr/>
          </a:p>
          <a:p>
            <a:pPr marL="914400" lvl="1" indent="-438150" algn="l" rtl="0">
              <a:spcBef>
                <a:spcPts val="0"/>
              </a:spcBef>
              <a:spcAft>
                <a:spcPts val="0"/>
              </a:spcAft>
              <a:buClr>
                <a:srgbClr val="FFFFFF"/>
              </a:buClr>
              <a:buSzPts val="3300"/>
              <a:buChar char="•"/>
            </a:pPr>
            <a:r>
              <a:rPr lang="en-US" sz="2400">
                <a:solidFill>
                  <a:schemeClr val="lt1"/>
                </a:solidFill>
                <a:latin typeface="Twentieth Century"/>
                <a:ea typeface="Twentieth Century"/>
                <a:cs typeface="Twentieth Century"/>
                <a:sym typeface="Twentieth Century"/>
              </a:rPr>
              <a:t>211, WIC, DHHS, VLP, AAA’s, TANF, SNAP, food banks, probate court’s, community agencies, and school districts.</a:t>
            </a:r>
            <a:endParaRPr sz="2300"/>
          </a:p>
        </p:txBody>
      </p:sp>
      <p:sp>
        <p:nvSpPr>
          <p:cNvPr id="166" name="Google Shape;166;p2"/>
          <p:cNvSpPr txBox="1"/>
          <p:nvPr/>
        </p:nvSpPr>
        <p:spPr>
          <a:xfrm>
            <a:off x="1018834" y="3215204"/>
            <a:ext cx="3976200" cy="19395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Social media</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Facebook</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Instagram</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Twitter</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LinkedIn </a:t>
            </a:r>
            <a:endParaRPr/>
          </a:p>
        </p:txBody>
      </p:sp>
      <p:sp>
        <p:nvSpPr>
          <p:cNvPr id="167" name="Google Shape;167;p2"/>
          <p:cNvSpPr/>
          <p:nvPr/>
        </p:nvSpPr>
        <p:spPr>
          <a:xfrm>
            <a:off x="6397608" y="2228706"/>
            <a:ext cx="5100900" cy="12003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Website</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Contact forms</a:t>
            </a:r>
            <a:endParaRPr/>
          </a:p>
          <a:p>
            <a:pPr marL="742950" marR="0" lvl="1" indent="-285750" algn="l" rtl="0">
              <a:spcBef>
                <a:spcPts val="0"/>
              </a:spcBef>
              <a:spcAft>
                <a:spcPts val="0"/>
              </a:spcAft>
              <a:buClr>
                <a:schemeClr val="lt1"/>
              </a:buClr>
              <a:buSzPts val="2400"/>
              <a:buFont typeface="Arial"/>
              <a:buChar char="•"/>
            </a:pPr>
            <a:r>
              <a:rPr lang="en-US" sz="2400" b="0" i="0" u="none" strike="noStrike" cap="none">
                <a:solidFill>
                  <a:schemeClr val="lt1"/>
                </a:solidFill>
                <a:latin typeface="Twentieth Century"/>
                <a:ea typeface="Twentieth Century"/>
                <a:cs typeface="Twentieth Century"/>
                <a:sym typeface="Twentieth Century"/>
              </a:rPr>
              <a:t>Interactive county contact map</a:t>
            </a:r>
            <a:endParaRPr/>
          </a:p>
        </p:txBody>
      </p:sp>
      <p:sp>
        <p:nvSpPr>
          <p:cNvPr id="168" name="Google Shape;168;p2"/>
          <p:cNvSpPr txBox="1"/>
          <p:nvPr/>
        </p:nvSpPr>
        <p:spPr>
          <a:xfrm>
            <a:off x="315725" y="5295850"/>
            <a:ext cx="5551800" cy="14775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Arial"/>
              <a:buChar char="•"/>
            </a:pPr>
            <a:r>
              <a:rPr lang="en-US" sz="2400">
                <a:solidFill>
                  <a:schemeClr val="lt1"/>
                </a:solidFill>
                <a:latin typeface="Twentieth Century"/>
                <a:ea typeface="Twentieth Century"/>
                <a:cs typeface="Twentieth Century"/>
                <a:sym typeface="Twentieth Century"/>
              </a:rPr>
              <a:t>Tangible Materials</a:t>
            </a:r>
            <a:endParaRPr/>
          </a:p>
          <a:p>
            <a:pPr marL="914400" lvl="1" indent="-368300" algn="l" rtl="0">
              <a:spcBef>
                <a:spcPts val="0"/>
              </a:spcBef>
              <a:spcAft>
                <a:spcPts val="0"/>
              </a:spcAft>
              <a:buClr>
                <a:schemeClr val="lt1"/>
              </a:buClr>
              <a:buSzPts val="2200"/>
              <a:buFont typeface="Twentieth Century"/>
              <a:buChar char="•"/>
            </a:pPr>
            <a:r>
              <a:rPr lang="en-US" sz="2200">
                <a:solidFill>
                  <a:schemeClr val="lt1"/>
                </a:solidFill>
                <a:latin typeface="Twentieth Century"/>
                <a:ea typeface="Twentieth Century"/>
                <a:cs typeface="Twentieth Century"/>
                <a:sym typeface="Twentieth Century"/>
              </a:rPr>
              <a:t>Fliers &amp; posters</a:t>
            </a:r>
            <a:endParaRPr sz="2200">
              <a:solidFill>
                <a:schemeClr val="lt1"/>
              </a:solidFill>
              <a:latin typeface="Twentieth Century"/>
              <a:ea typeface="Twentieth Century"/>
              <a:cs typeface="Twentieth Century"/>
              <a:sym typeface="Twentieth Century"/>
            </a:endParaRPr>
          </a:p>
          <a:p>
            <a:pPr marL="914400" lvl="1" indent="-368300" algn="l" rtl="0">
              <a:spcBef>
                <a:spcPts val="0"/>
              </a:spcBef>
              <a:spcAft>
                <a:spcPts val="0"/>
              </a:spcAft>
              <a:buClr>
                <a:schemeClr val="lt1"/>
              </a:buClr>
              <a:buSzPts val="2200"/>
              <a:buFont typeface="Twentieth Century"/>
              <a:buChar char="•"/>
            </a:pPr>
            <a:r>
              <a:rPr lang="en-US" sz="2200">
                <a:solidFill>
                  <a:schemeClr val="lt1"/>
                </a:solidFill>
                <a:latin typeface="Twentieth Century"/>
                <a:ea typeface="Twentieth Century"/>
                <a:cs typeface="Twentieth Century"/>
                <a:sym typeface="Twentieth Century"/>
              </a:rPr>
              <a:t>Welcome letters &amp; packets</a:t>
            </a:r>
            <a:endParaRPr sz="2200">
              <a:solidFill>
                <a:schemeClr val="lt1"/>
              </a:solidFill>
              <a:latin typeface="Twentieth Century"/>
              <a:ea typeface="Twentieth Century"/>
              <a:cs typeface="Twentieth Century"/>
              <a:sym typeface="Twentieth Century"/>
            </a:endParaRPr>
          </a:p>
          <a:p>
            <a:pPr marL="914400" lvl="1" indent="-368300" algn="l" rtl="0">
              <a:spcBef>
                <a:spcPts val="0"/>
              </a:spcBef>
              <a:spcAft>
                <a:spcPts val="0"/>
              </a:spcAft>
              <a:buClr>
                <a:schemeClr val="lt1"/>
              </a:buClr>
              <a:buSzPts val="2200"/>
              <a:buFont typeface="Twentieth Century"/>
              <a:buChar char="•"/>
            </a:pPr>
            <a:r>
              <a:rPr lang="en-US" sz="2200">
                <a:solidFill>
                  <a:schemeClr val="lt1"/>
                </a:solidFill>
                <a:latin typeface="Twentieth Century"/>
                <a:ea typeface="Twentieth Century"/>
                <a:cs typeface="Twentieth Century"/>
                <a:sym typeface="Twentieth Century"/>
              </a:rPr>
              <a:t>Quarterly newsletter</a:t>
            </a:r>
            <a:endParaRPr sz="3100">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176472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title"/>
          </p:nvPr>
        </p:nvSpPr>
        <p:spPr>
          <a:xfrm>
            <a:off x="0" y="505096"/>
            <a:ext cx="8273143" cy="1480457"/>
          </a:xfrm>
          <a:prstGeom prst="rect">
            <a:avLst/>
          </a:prstGeom>
          <a:solidFill>
            <a:srgbClr val="BE071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Twentieth Century"/>
              <a:buNone/>
            </a:pPr>
            <a:r>
              <a:rPr lang="en-US">
                <a:solidFill>
                  <a:schemeClr val="lt1"/>
                </a:solidFill>
              </a:rPr>
              <a:t>     NEEDS ASSESSMENT AND </a:t>
            </a:r>
            <a:br>
              <a:rPr lang="en-US">
                <a:solidFill>
                  <a:schemeClr val="lt1"/>
                </a:solidFill>
              </a:rPr>
            </a:br>
            <a:r>
              <a:rPr lang="en-US">
                <a:solidFill>
                  <a:schemeClr val="lt1"/>
                </a:solidFill>
              </a:rPr>
              <a:t>     CASE MANAGEMENT (NAVIGATION)</a:t>
            </a:r>
            <a:endParaRPr>
              <a:solidFill>
                <a:schemeClr val="lt1"/>
              </a:solidFill>
            </a:endParaRPr>
          </a:p>
        </p:txBody>
      </p:sp>
      <p:sp>
        <p:nvSpPr>
          <p:cNvPr id="174" name="Google Shape;174;p3"/>
          <p:cNvSpPr txBox="1">
            <a:spLocks noGrp="1"/>
          </p:cNvSpPr>
          <p:nvPr>
            <p:ph type="body" idx="1"/>
          </p:nvPr>
        </p:nvSpPr>
        <p:spPr>
          <a:xfrm>
            <a:off x="1827750" y="2750275"/>
            <a:ext cx="8536500" cy="3193500"/>
          </a:xfrm>
          <a:prstGeom prst="rect">
            <a:avLst/>
          </a:prstGeom>
          <a:solidFill>
            <a:srgbClr val="BE0712"/>
          </a:solidFill>
          <a:ln>
            <a:noFill/>
          </a:ln>
        </p:spPr>
        <p:txBody>
          <a:bodyPr spcFirstLastPara="1" wrap="square" lIns="91425" tIns="45700" rIns="91425" bIns="45700" anchor="t" anchorCtr="0">
            <a:normAutofit/>
          </a:bodyPr>
          <a:lstStyle/>
          <a:p>
            <a:pPr marL="228600" lvl="0" indent="-266700" algn="l" rtl="0">
              <a:lnSpc>
                <a:spcPct val="120000"/>
              </a:lnSpc>
              <a:spcBef>
                <a:spcPts val="0"/>
              </a:spcBef>
              <a:spcAft>
                <a:spcPts val="0"/>
              </a:spcAft>
              <a:buClr>
                <a:schemeClr val="lt1"/>
              </a:buClr>
              <a:buSzPts val="2600"/>
              <a:buChar char="•"/>
            </a:pPr>
            <a:r>
              <a:rPr lang="en-US" sz="2600">
                <a:solidFill>
                  <a:schemeClr val="lt1"/>
                </a:solidFill>
              </a:rPr>
              <a:t>Intake, Prescreen, Needs Assessment, Goal Setting, FIdelity Tracking Sheet have been built into the data system</a:t>
            </a:r>
            <a:endParaRPr sz="2600">
              <a:solidFill>
                <a:schemeClr val="lt1"/>
              </a:solidFill>
            </a:endParaRPr>
          </a:p>
          <a:p>
            <a:pPr marL="228600" lvl="0" indent="-266700" algn="l" rtl="0">
              <a:lnSpc>
                <a:spcPct val="120000"/>
              </a:lnSpc>
              <a:spcBef>
                <a:spcPts val="0"/>
              </a:spcBef>
              <a:spcAft>
                <a:spcPts val="0"/>
              </a:spcAft>
              <a:buClr>
                <a:schemeClr val="lt1"/>
              </a:buClr>
              <a:buSzPts val="2600"/>
              <a:buChar char="•"/>
            </a:pPr>
            <a:r>
              <a:rPr lang="en-US" sz="2600">
                <a:solidFill>
                  <a:schemeClr val="lt1"/>
                </a:solidFill>
              </a:rPr>
              <a:t>Database automation was created to help provide task reminders and reduce documentation. </a:t>
            </a:r>
            <a:endParaRPr sz="2600"/>
          </a:p>
          <a:p>
            <a:pPr marL="228600" lvl="0" indent="-241300" algn="l" rtl="0">
              <a:lnSpc>
                <a:spcPct val="120000"/>
              </a:lnSpc>
              <a:spcBef>
                <a:spcPts val="1000"/>
              </a:spcBef>
              <a:spcAft>
                <a:spcPts val="0"/>
              </a:spcAft>
              <a:buClr>
                <a:schemeClr val="lt1"/>
              </a:buClr>
              <a:buSzPts val="2200"/>
              <a:buChar char="•"/>
            </a:pPr>
            <a:r>
              <a:rPr lang="en-US" sz="2600">
                <a:solidFill>
                  <a:schemeClr val="lt1"/>
                </a:solidFill>
              </a:rPr>
              <a:t>Designated staff to do case closure surveys and and 6 month post closure surveys</a:t>
            </a:r>
            <a:r>
              <a:rPr lang="en-US" sz="2200">
                <a:solidFill>
                  <a:schemeClr val="lt1"/>
                </a:solidFill>
              </a:rPr>
              <a:t>.</a:t>
            </a:r>
            <a:endParaRPr sz="2200"/>
          </a:p>
        </p:txBody>
      </p:sp>
    </p:spTree>
    <p:extLst>
      <p:ext uri="{BB962C8B-B14F-4D97-AF65-F5344CB8AC3E}">
        <p14:creationId xmlns:p14="http://schemas.microsoft.com/office/powerpoint/2010/main" val="258250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title"/>
          </p:nvPr>
        </p:nvSpPr>
        <p:spPr>
          <a:xfrm>
            <a:off x="0" y="757011"/>
            <a:ext cx="6069875" cy="1325563"/>
          </a:xfrm>
          <a:prstGeom prst="rect">
            <a:avLst/>
          </a:prstGeom>
          <a:solidFill>
            <a:srgbClr val="02225E"/>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solidFill>
                  <a:schemeClr val="lt1"/>
                </a:solidFill>
              </a:rPr>
              <a:t>CAREGIVER EDUCATION</a:t>
            </a:r>
            <a:endParaRPr>
              <a:solidFill>
                <a:schemeClr val="lt1"/>
              </a:solidFill>
            </a:endParaRPr>
          </a:p>
        </p:txBody>
      </p:sp>
      <p:sp>
        <p:nvSpPr>
          <p:cNvPr id="180" name="Google Shape;180;p4"/>
          <p:cNvSpPr txBox="1">
            <a:spLocks noGrp="1"/>
          </p:cNvSpPr>
          <p:nvPr>
            <p:ph type="body" idx="1"/>
          </p:nvPr>
        </p:nvSpPr>
        <p:spPr>
          <a:xfrm>
            <a:off x="2632200" y="2809700"/>
            <a:ext cx="6927600" cy="2318100"/>
          </a:xfrm>
          <a:prstGeom prst="rect">
            <a:avLst/>
          </a:prstGeom>
          <a:solidFill>
            <a:srgbClr val="02225E"/>
          </a:solidFill>
          <a:ln>
            <a:noFill/>
          </a:ln>
        </p:spPr>
        <p:txBody>
          <a:bodyPr spcFirstLastPara="1" wrap="square" lIns="91425" tIns="45700" rIns="91425" bIns="45700" anchor="t" anchorCtr="0">
            <a:spAutoFit/>
          </a:bodyPr>
          <a:lstStyle/>
          <a:p>
            <a:pPr marL="285750" lvl="0" indent="-298450" algn="l" rtl="0">
              <a:lnSpc>
                <a:spcPct val="120000"/>
              </a:lnSpc>
              <a:spcBef>
                <a:spcPts val="0"/>
              </a:spcBef>
              <a:spcAft>
                <a:spcPts val="0"/>
              </a:spcAft>
              <a:buClr>
                <a:schemeClr val="lt1"/>
              </a:buClr>
              <a:buSzPts val="2600"/>
              <a:buFont typeface="Arial"/>
              <a:buChar char="•"/>
            </a:pPr>
            <a:r>
              <a:rPr lang="en-US" sz="2600">
                <a:solidFill>
                  <a:schemeClr val="lt1"/>
                </a:solidFill>
              </a:rPr>
              <a:t>National Training Development Curriculum  </a:t>
            </a:r>
            <a:endParaRPr sz="2600"/>
          </a:p>
          <a:p>
            <a:pPr marL="285750" lvl="0" indent="-298450" algn="l" rtl="0">
              <a:lnSpc>
                <a:spcPct val="120000"/>
              </a:lnSpc>
              <a:spcBef>
                <a:spcPts val="1000"/>
              </a:spcBef>
              <a:spcAft>
                <a:spcPts val="0"/>
              </a:spcAft>
              <a:buClr>
                <a:schemeClr val="lt1"/>
              </a:buClr>
              <a:buSzPts val="2600"/>
              <a:buFont typeface="Arial"/>
              <a:buChar char="•"/>
            </a:pPr>
            <a:r>
              <a:rPr lang="en-US" sz="2600">
                <a:solidFill>
                  <a:schemeClr val="lt1"/>
                </a:solidFill>
              </a:rPr>
              <a:t>Foster Parent College</a:t>
            </a:r>
            <a:endParaRPr sz="2600">
              <a:solidFill>
                <a:schemeClr val="lt1"/>
              </a:solidFill>
            </a:endParaRPr>
          </a:p>
          <a:p>
            <a:pPr marL="285750" lvl="0" indent="-298450" algn="l" rtl="0">
              <a:lnSpc>
                <a:spcPct val="120000"/>
              </a:lnSpc>
              <a:spcBef>
                <a:spcPts val="1000"/>
              </a:spcBef>
              <a:spcAft>
                <a:spcPts val="0"/>
              </a:spcAft>
              <a:buClr>
                <a:schemeClr val="lt1"/>
              </a:buClr>
              <a:buSzPts val="2600"/>
              <a:buFont typeface="Arial"/>
              <a:buChar char="•"/>
            </a:pPr>
            <a:r>
              <a:rPr lang="en-US" sz="2600">
                <a:solidFill>
                  <a:schemeClr val="lt1"/>
                </a:solidFill>
              </a:rPr>
              <a:t>Legal and public benefits</a:t>
            </a:r>
            <a:endParaRPr sz="2600">
              <a:solidFill>
                <a:schemeClr val="lt1"/>
              </a:solidFill>
            </a:endParaRPr>
          </a:p>
          <a:p>
            <a:pPr marL="228600" lvl="0" indent="-279400" algn="l" rtl="0">
              <a:spcBef>
                <a:spcPts val="1000"/>
              </a:spcBef>
              <a:spcAft>
                <a:spcPts val="0"/>
              </a:spcAft>
              <a:buClr>
                <a:schemeClr val="lt1"/>
              </a:buClr>
              <a:buSzPts val="2600"/>
              <a:buChar char="•"/>
            </a:pPr>
            <a:r>
              <a:rPr lang="en-US" sz="2600">
                <a:solidFill>
                  <a:schemeClr val="lt1"/>
                </a:solidFill>
              </a:rPr>
              <a:t>Unique state approved trainings</a:t>
            </a:r>
            <a:endParaRPr sz="2600">
              <a:solidFill>
                <a:schemeClr val="lt1"/>
              </a:solidFill>
            </a:endParaRPr>
          </a:p>
        </p:txBody>
      </p:sp>
    </p:spTree>
    <p:extLst>
      <p:ext uri="{BB962C8B-B14F-4D97-AF65-F5344CB8AC3E}">
        <p14:creationId xmlns:p14="http://schemas.microsoft.com/office/powerpoint/2010/main" val="41277834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0" y="1018903"/>
            <a:ext cx="4963886" cy="1335128"/>
          </a:xfrm>
          <a:prstGeom prst="rect">
            <a:avLst/>
          </a:prstGeom>
          <a:solidFill>
            <a:srgbClr val="FDBF2D"/>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wentieth Century"/>
              <a:buNone/>
            </a:pPr>
            <a:r>
              <a:rPr lang="en-US"/>
              <a:t>         PEER SUPPORT</a:t>
            </a:r>
            <a:endParaRPr/>
          </a:p>
        </p:txBody>
      </p:sp>
      <p:sp>
        <p:nvSpPr>
          <p:cNvPr id="186" name="Google Shape;186;p5"/>
          <p:cNvSpPr txBox="1"/>
          <p:nvPr/>
        </p:nvSpPr>
        <p:spPr>
          <a:xfrm>
            <a:off x="3168635" y="3273197"/>
            <a:ext cx="6175800" cy="2493600"/>
          </a:xfrm>
          <a:prstGeom prst="rect">
            <a:avLst/>
          </a:prstGeom>
          <a:solidFill>
            <a:srgbClr val="FDBF2D"/>
          </a:solid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2600"/>
              <a:buFont typeface="Arial"/>
              <a:buChar char="•"/>
            </a:pPr>
            <a:r>
              <a:rPr lang="en-US" sz="2600" b="0" i="0" u="none" strike="noStrike" cap="none">
                <a:solidFill>
                  <a:schemeClr val="dk1"/>
                </a:solidFill>
                <a:latin typeface="Twentieth Century"/>
                <a:ea typeface="Twentieth Century"/>
                <a:cs typeface="Twentieth Century"/>
                <a:sym typeface="Twentieth Century"/>
              </a:rPr>
              <a:t>Lived </a:t>
            </a:r>
            <a:r>
              <a:rPr lang="en-US" sz="2600">
                <a:solidFill>
                  <a:schemeClr val="dk1"/>
                </a:solidFill>
                <a:latin typeface="Twentieth Century"/>
                <a:ea typeface="Twentieth Century"/>
                <a:cs typeface="Twentieth Century"/>
                <a:sym typeface="Twentieth Century"/>
              </a:rPr>
              <a:t>e</a:t>
            </a:r>
            <a:r>
              <a:rPr lang="en-US" sz="2600" b="0" i="0" u="none" strike="noStrike" cap="none">
                <a:solidFill>
                  <a:schemeClr val="dk1"/>
                </a:solidFill>
                <a:latin typeface="Twentieth Century"/>
                <a:ea typeface="Twentieth Century"/>
                <a:cs typeface="Twentieth Century"/>
                <a:sym typeface="Twentieth Century"/>
              </a:rPr>
              <a:t>xperience</a:t>
            </a:r>
            <a:endParaRPr sz="2600"/>
          </a:p>
          <a:p>
            <a:pPr marL="285750" marR="0" lvl="0" indent="-298450" algn="l" rtl="0">
              <a:spcBef>
                <a:spcPts val="0"/>
              </a:spcBef>
              <a:spcAft>
                <a:spcPts val="0"/>
              </a:spcAft>
              <a:buClr>
                <a:schemeClr val="dk1"/>
              </a:buClr>
              <a:buSzPts val="2600"/>
              <a:buFont typeface="Arial"/>
              <a:buChar char="•"/>
            </a:pPr>
            <a:r>
              <a:rPr lang="en-US" sz="2600" b="0" i="0" u="none" strike="noStrike" cap="none">
                <a:solidFill>
                  <a:schemeClr val="dk1"/>
                </a:solidFill>
                <a:latin typeface="Twentieth Century"/>
                <a:ea typeface="Twentieth Century"/>
                <a:cs typeface="Twentieth Century"/>
                <a:sym typeface="Twentieth Century"/>
              </a:rPr>
              <a:t>C.A.R.E.S. Meetings (Connecting, Advice, Resources, Education, Support) </a:t>
            </a:r>
            <a:endParaRPr sz="2600"/>
          </a:p>
          <a:p>
            <a:pPr marL="285750" marR="0" lvl="0" indent="-298450" algn="l" rtl="0">
              <a:spcBef>
                <a:spcPts val="0"/>
              </a:spcBef>
              <a:spcAft>
                <a:spcPts val="0"/>
              </a:spcAft>
              <a:buClr>
                <a:schemeClr val="dk1"/>
              </a:buClr>
              <a:buSzPts val="2600"/>
              <a:buFont typeface="Arial"/>
              <a:buChar char="•"/>
            </a:pPr>
            <a:r>
              <a:rPr lang="en-US" sz="2600" b="0" i="0" u="none" strike="noStrike" cap="none">
                <a:solidFill>
                  <a:schemeClr val="dk1"/>
                </a:solidFill>
                <a:latin typeface="Twentieth Century"/>
                <a:ea typeface="Twentieth Century"/>
                <a:cs typeface="Twentieth Century"/>
                <a:sym typeface="Twentieth Century"/>
              </a:rPr>
              <a:t>Additional </a:t>
            </a:r>
            <a:r>
              <a:rPr lang="en-US" sz="2600">
                <a:solidFill>
                  <a:schemeClr val="dk1"/>
                </a:solidFill>
                <a:latin typeface="Twentieth Century"/>
                <a:ea typeface="Twentieth Century"/>
                <a:cs typeface="Twentieth Century"/>
                <a:sym typeface="Twentieth Century"/>
              </a:rPr>
              <a:t>p</a:t>
            </a:r>
            <a:r>
              <a:rPr lang="en-US" sz="2600" b="0" i="0" u="none" strike="noStrike" cap="none">
                <a:solidFill>
                  <a:schemeClr val="dk1"/>
                </a:solidFill>
                <a:latin typeface="Twentieth Century"/>
                <a:ea typeface="Twentieth Century"/>
                <a:cs typeface="Twentieth Century"/>
                <a:sym typeface="Twentieth Century"/>
              </a:rPr>
              <a:t>eer support</a:t>
            </a:r>
            <a:endParaRPr sz="2600"/>
          </a:p>
          <a:p>
            <a:pPr marL="742950" marR="0" lvl="1" indent="-298450" algn="l" rtl="0">
              <a:spcBef>
                <a:spcPts val="0"/>
              </a:spcBef>
              <a:spcAft>
                <a:spcPts val="0"/>
              </a:spcAft>
              <a:buClr>
                <a:schemeClr val="dk1"/>
              </a:buClr>
              <a:buSzPts val="2600"/>
              <a:buFont typeface="Arial"/>
              <a:buChar char="•"/>
            </a:pPr>
            <a:r>
              <a:rPr lang="en-US" sz="2600" b="0" i="0" u="none" strike="noStrike" cap="none">
                <a:solidFill>
                  <a:schemeClr val="dk1"/>
                </a:solidFill>
                <a:latin typeface="Twentieth Century"/>
                <a:ea typeface="Twentieth Century"/>
                <a:cs typeface="Twentieth Century"/>
                <a:sym typeface="Twentieth Century"/>
              </a:rPr>
              <a:t>Mentors</a:t>
            </a:r>
            <a:endParaRPr sz="2600"/>
          </a:p>
          <a:p>
            <a:pPr marL="742950" marR="0" lvl="1" indent="-298450" algn="l" rtl="0">
              <a:spcBef>
                <a:spcPts val="0"/>
              </a:spcBef>
              <a:spcAft>
                <a:spcPts val="0"/>
              </a:spcAft>
              <a:buClr>
                <a:schemeClr val="dk1"/>
              </a:buClr>
              <a:buSzPts val="2600"/>
              <a:buFont typeface="Arial"/>
              <a:buChar char="•"/>
            </a:pPr>
            <a:r>
              <a:rPr lang="en-US" sz="2600" b="0" i="0" u="none" strike="noStrike" cap="none">
                <a:solidFill>
                  <a:schemeClr val="dk1"/>
                </a:solidFill>
                <a:latin typeface="Twentieth Century"/>
                <a:ea typeface="Twentieth Century"/>
                <a:cs typeface="Twentieth Century"/>
                <a:sym typeface="Twentieth Century"/>
              </a:rPr>
              <a:t>Family events</a:t>
            </a:r>
            <a:endParaRPr sz="2600"/>
          </a:p>
        </p:txBody>
      </p:sp>
    </p:spTree>
    <p:extLst>
      <p:ext uri="{BB962C8B-B14F-4D97-AF65-F5344CB8AC3E}">
        <p14:creationId xmlns:p14="http://schemas.microsoft.com/office/powerpoint/2010/main" val="959481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
          <p:cNvSpPr txBox="1">
            <a:spLocks noGrp="1"/>
          </p:cNvSpPr>
          <p:nvPr>
            <p:ph type="title"/>
          </p:nvPr>
        </p:nvSpPr>
        <p:spPr>
          <a:xfrm>
            <a:off x="0" y="714311"/>
            <a:ext cx="8874034" cy="1596177"/>
          </a:xfrm>
          <a:prstGeom prst="rect">
            <a:avLst/>
          </a:prstGeom>
          <a:solidFill>
            <a:srgbClr val="1072BD"/>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solidFill>
                  <a:schemeClr val="lt1"/>
                </a:solidFill>
              </a:rPr>
              <a:t>    URGENT NEEDS AND CONCRETE GOODS</a:t>
            </a:r>
            <a:endParaRPr>
              <a:solidFill>
                <a:schemeClr val="lt1"/>
              </a:solidFill>
            </a:endParaRPr>
          </a:p>
        </p:txBody>
      </p:sp>
      <p:sp>
        <p:nvSpPr>
          <p:cNvPr id="192" name="Google Shape;192;p6"/>
          <p:cNvSpPr txBox="1"/>
          <p:nvPr/>
        </p:nvSpPr>
        <p:spPr>
          <a:xfrm>
            <a:off x="3283200" y="2767929"/>
            <a:ext cx="5625600" cy="3170700"/>
          </a:xfrm>
          <a:prstGeom prst="rect">
            <a:avLst/>
          </a:prstGeom>
          <a:solidFill>
            <a:srgbClr val="1072BD"/>
          </a:solid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Community Grants</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Private Funders</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In-Kind donations</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Resource Rooms &amp; Clothing Closets</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Discount Card Program</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BackPack Programs</a:t>
            </a:r>
            <a:endParaRPr sz="2600"/>
          </a:p>
          <a:p>
            <a:pPr marL="285750" marR="0" lvl="0" indent="-298450" algn="l" rtl="0">
              <a:spcBef>
                <a:spcPts val="0"/>
              </a:spcBef>
              <a:spcAft>
                <a:spcPts val="0"/>
              </a:spcAft>
              <a:buClr>
                <a:schemeClr val="lt1"/>
              </a:buClr>
              <a:buSzPts val="2600"/>
              <a:buFont typeface="Arial"/>
              <a:buChar char="•"/>
            </a:pPr>
            <a:r>
              <a:rPr lang="en-US" sz="2600" b="0" i="0" u="none" strike="noStrike" cap="none">
                <a:solidFill>
                  <a:schemeClr val="lt1"/>
                </a:solidFill>
                <a:latin typeface="Twentieth Century"/>
                <a:ea typeface="Twentieth Century"/>
                <a:cs typeface="Twentieth Century"/>
                <a:sym typeface="Twentieth Century"/>
              </a:rPr>
              <a:t>Holiday Gift Giving Program</a:t>
            </a:r>
            <a:endParaRPr sz="2600"/>
          </a:p>
          <a:p>
            <a:pPr marL="285750" marR="0" lvl="0" indent="-171450" algn="l" rtl="0">
              <a:spcBef>
                <a:spcPts val="0"/>
              </a:spcBef>
              <a:spcAft>
                <a:spcPts val="0"/>
              </a:spcAft>
              <a:buClr>
                <a:schemeClr val="dk1"/>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587416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CE90-5A84-47A2-930D-CAAC7127295C}"/>
              </a:ext>
            </a:extLst>
          </p:cNvPr>
          <p:cNvSpPr>
            <a:spLocks noGrp="1"/>
          </p:cNvSpPr>
          <p:nvPr>
            <p:ph type="title"/>
          </p:nvPr>
        </p:nvSpPr>
        <p:spPr/>
        <p:txBody>
          <a:bodyPr/>
          <a:lstStyle/>
          <a:p>
            <a:r>
              <a:rPr lang="en-US" dirty="0"/>
              <a:t>National Partners</a:t>
            </a:r>
          </a:p>
        </p:txBody>
      </p:sp>
      <p:pic>
        <p:nvPicPr>
          <p:cNvPr id="10" name="Content Placeholder 9" descr="Child Trends logo">
            <a:extLst>
              <a:ext uri="{FF2B5EF4-FFF2-40B4-BE49-F238E27FC236}">
                <a16:creationId xmlns:a16="http://schemas.microsoft.com/office/drawing/2014/main" id="{E06EA5EC-E2D2-427D-A516-9560ABE76491}"/>
              </a:ext>
            </a:extLst>
          </p:cNvPr>
          <p:cNvPicPr>
            <a:picLocks noGrp="1" noChangeAspect="1"/>
          </p:cNvPicPr>
          <p:nvPr>
            <p:ph sz="quarter" idx="10"/>
          </p:nvPr>
        </p:nvPicPr>
        <p:blipFill>
          <a:blip r:embed="rId3"/>
          <a:stretch>
            <a:fillRect/>
          </a:stretch>
        </p:blipFill>
        <p:spPr>
          <a:xfrm>
            <a:off x="1558413" y="1554692"/>
            <a:ext cx="3565748" cy="1051560"/>
          </a:xfrm>
        </p:spPr>
      </p:pic>
      <p:pic>
        <p:nvPicPr>
          <p:cNvPr id="12" name="Content Placeholder 11" descr="NCBA &#10;[National Caucus and Center on Black Aging] logo">
            <a:extLst>
              <a:ext uri="{FF2B5EF4-FFF2-40B4-BE49-F238E27FC236}">
                <a16:creationId xmlns:a16="http://schemas.microsoft.com/office/drawing/2014/main" id="{F59F935C-7F36-40F3-A783-312584CC7655}"/>
              </a:ext>
            </a:extLst>
          </p:cNvPr>
          <p:cNvPicPr>
            <a:picLocks noGrp="1" noChangeAspect="1"/>
          </p:cNvPicPr>
          <p:nvPr>
            <p:ph sz="quarter" idx="11"/>
          </p:nvPr>
        </p:nvPicPr>
        <p:blipFill>
          <a:blip r:embed="rId4"/>
          <a:stretch>
            <a:fillRect/>
          </a:stretch>
        </p:blipFill>
        <p:spPr>
          <a:xfrm>
            <a:off x="1558413" y="3296307"/>
            <a:ext cx="4017894" cy="923544"/>
          </a:xfrm>
        </p:spPr>
      </p:pic>
      <p:pic>
        <p:nvPicPr>
          <p:cNvPr id="14" name="Content Placeholder 13" descr="NICWA&#10;National Indian Child Welfare Association: Protecting Our Children - Preserving Our Culture logo">
            <a:extLst>
              <a:ext uri="{FF2B5EF4-FFF2-40B4-BE49-F238E27FC236}">
                <a16:creationId xmlns:a16="http://schemas.microsoft.com/office/drawing/2014/main" id="{C855B9D9-5EAC-4339-AE41-C31B6B424051}"/>
              </a:ext>
            </a:extLst>
          </p:cNvPr>
          <p:cNvPicPr>
            <a:picLocks noGrp="1" noChangeAspect="1"/>
          </p:cNvPicPr>
          <p:nvPr>
            <p:ph sz="quarter" idx="12"/>
          </p:nvPr>
        </p:nvPicPr>
        <p:blipFill>
          <a:blip r:embed="rId5"/>
          <a:stretch>
            <a:fillRect/>
          </a:stretch>
        </p:blipFill>
        <p:spPr>
          <a:xfrm>
            <a:off x="6615694" y="1554110"/>
            <a:ext cx="3451125" cy="1188720"/>
          </a:xfrm>
        </p:spPr>
      </p:pic>
      <p:pic>
        <p:nvPicPr>
          <p:cNvPr id="16" name="Content Placeholder 15" descr="USAging: Leaders in Aging Well at Home logo">
            <a:extLst>
              <a:ext uri="{FF2B5EF4-FFF2-40B4-BE49-F238E27FC236}">
                <a16:creationId xmlns:a16="http://schemas.microsoft.com/office/drawing/2014/main" id="{3498F834-0D01-4845-8E2F-C2FAAC3A40F5}"/>
              </a:ext>
            </a:extLst>
          </p:cNvPr>
          <p:cNvPicPr>
            <a:picLocks noGrp="1" noChangeAspect="1"/>
          </p:cNvPicPr>
          <p:nvPr>
            <p:ph sz="quarter" idx="13"/>
          </p:nvPr>
        </p:nvPicPr>
        <p:blipFill>
          <a:blip r:embed="rId6"/>
          <a:stretch>
            <a:fillRect/>
          </a:stretch>
        </p:blipFill>
        <p:spPr>
          <a:xfrm>
            <a:off x="6615694" y="3296307"/>
            <a:ext cx="4949047" cy="978408"/>
          </a:xfrm>
        </p:spPr>
      </p:pic>
      <p:pic>
        <p:nvPicPr>
          <p:cNvPr id="18" name="Content Placeholder 17" descr="ZERO TO THREE: Early connections last a lifetime logo">
            <a:extLst>
              <a:ext uri="{FF2B5EF4-FFF2-40B4-BE49-F238E27FC236}">
                <a16:creationId xmlns:a16="http://schemas.microsoft.com/office/drawing/2014/main" id="{CEB2F038-48EB-4F9D-ACE1-3956D1556F34}"/>
              </a:ext>
            </a:extLst>
          </p:cNvPr>
          <p:cNvPicPr>
            <a:picLocks noGrp="1" noChangeAspect="1"/>
          </p:cNvPicPr>
          <p:nvPr>
            <p:ph sz="quarter" idx="14"/>
          </p:nvPr>
        </p:nvPicPr>
        <p:blipFill>
          <a:blip r:embed="rId7"/>
          <a:stretch>
            <a:fillRect/>
          </a:stretch>
        </p:blipFill>
        <p:spPr>
          <a:xfrm>
            <a:off x="4362823" y="4773891"/>
            <a:ext cx="4040792" cy="1014984"/>
          </a:xfrm>
        </p:spPr>
      </p:pic>
      <p:sp>
        <p:nvSpPr>
          <p:cNvPr id="8" name="Slide Number Placeholder 2">
            <a:extLst>
              <a:ext uri="{FF2B5EF4-FFF2-40B4-BE49-F238E27FC236}">
                <a16:creationId xmlns:a16="http://schemas.microsoft.com/office/drawing/2014/main" id="{77EA04E0-E572-CC7B-7D6B-05AC9544BF11}"/>
              </a:ext>
            </a:extLst>
          </p:cNvPr>
          <p:cNvSpPr txBox="1">
            <a:spLocks/>
          </p:cNvSpPr>
          <p:nvPr/>
        </p:nvSpPr>
        <p:spPr>
          <a:xfrm>
            <a:off x="807719" y="6363855"/>
            <a:ext cx="463260" cy="221672"/>
          </a:xfrm>
          <a:prstGeom prst="rect">
            <a:avLst/>
          </a:prstGeom>
        </p:spPr>
        <p:txBody>
          <a:bodyPr vert="horz" lIns="91440" tIns="45720" rIns="91440" bIns="45720" rtlCol="0">
            <a:normAutofit fontScale="77500" lnSpcReduction="20000"/>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A7B8A0EF-CE87-AF42-9969-68B25532AF96}" type="slidenum">
              <a:rPr lang="en-US" sz="1400" smtClean="0">
                <a:solidFill>
                  <a:schemeClr val="bg1"/>
                </a:solidFill>
              </a:rPr>
              <a:pPr algn="ctr"/>
              <a:t>7</a:t>
            </a:fld>
            <a:endParaRPr lang="en-US" dirty="0">
              <a:solidFill>
                <a:schemeClr val="bg1"/>
              </a:solidFill>
              <a:cs typeface="Arial" panose="020B0604020202020204"/>
            </a:endParaRPr>
          </a:p>
        </p:txBody>
      </p:sp>
    </p:spTree>
    <p:extLst>
      <p:ext uri="{BB962C8B-B14F-4D97-AF65-F5344CB8AC3E}">
        <p14:creationId xmlns:p14="http://schemas.microsoft.com/office/powerpoint/2010/main" val="2746398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7"/>
          <p:cNvSpPr txBox="1">
            <a:spLocks noGrp="1"/>
          </p:cNvSpPr>
          <p:nvPr>
            <p:ph type="title"/>
          </p:nvPr>
        </p:nvSpPr>
        <p:spPr>
          <a:xfrm>
            <a:off x="0" y="618517"/>
            <a:ext cx="9003995" cy="1596177"/>
          </a:xfrm>
          <a:prstGeom prst="rect">
            <a:avLst/>
          </a:prstGeom>
          <a:solidFill>
            <a:srgbClr val="72AC4D"/>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wentieth Century"/>
              <a:buNone/>
            </a:pPr>
            <a:r>
              <a:rPr lang="en-US"/>
              <a:t>      PARTNERSHIP WITH KINSHIP FAMILIES </a:t>
            </a:r>
            <a:br>
              <a:rPr lang="en-US"/>
            </a:br>
            <a:r>
              <a:rPr lang="en-US"/>
              <a:t>      AND ORGANIZATIONS</a:t>
            </a:r>
            <a:endParaRPr/>
          </a:p>
        </p:txBody>
      </p:sp>
      <p:sp>
        <p:nvSpPr>
          <p:cNvPr id="198" name="Google Shape;198;p7"/>
          <p:cNvSpPr txBox="1"/>
          <p:nvPr/>
        </p:nvSpPr>
        <p:spPr>
          <a:xfrm>
            <a:off x="3396344" y="2957698"/>
            <a:ext cx="5607600" cy="3294000"/>
          </a:xfrm>
          <a:prstGeom prst="rect">
            <a:avLst/>
          </a:prstGeom>
          <a:solidFill>
            <a:srgbClr val="72AC4D"/>
          </a:solidFill>
          <a:ln>
            <a:noFill/>
          </a:ln>
        </p:spPr>
        <p:txBody>
          <a:bodyPr spcFirstLastPara="1" wrap="square" lIns="91425" tIns="45700" rIns="91425" bIns="45700" anchor="t" anchorCtr="0">
            <a:spAutoFit/>
          </a:bodyPr>
          <a:lstStyle/>
          <a:p>
            <a:pPr marL="285750" marR="0" lvl="0"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Advisory counsel (quarterly meetings)</a:t>
            </a:r>
            <a:endParaRPr sz="2600">
              <a:latin typeface="Twentieth Century"/>
              <a:ea typeface="Twentieth Century"/>
              <a:cs typeface="Twentieth Century"/>
              <a:sym typeface="Twentieth Century"/>
            </a:endParaRPr>
          </a:p>
          <a:p>
            <a:pPr marL="285750" marR="0" lvl="0"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Employees with lived experience</a:t>
            </a:r>
            <a:endParaRPr sz="2600">
              <a:latin typeface="Twentieth Century"/>
              <a:ea typeface="Twentieth Century"/>
              <a:cs typeface="Twentieth Century"/>
              <a:sym typeface="Twentieth Century"/>
            </a:endParaRPr>
          </a:p>
          <a:p>
            <a:pPr marL="285750" marR="0" lvl="0"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UMO School of Social Work </a:t>
            </a:r>
            <a:endParaRPr sz="2600">
              <a:latin typeface="Twentieth Century"/>
              <a:ea typeface="Twentieth Century"/>
              <a:cs typeface="Twentieth Century"/>
              <a:sym typeface="Twentieth Century"/>
            </a:endParaRPr>
          </a:p>
          <a:p>
            <a:pPr marL="742950" marR="0" lvl="1"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Research projects</a:t>
            </a:r>
            <a:endParaRPr sz="2600">
              <a:latin typeface="Twentieth Century"/>
              <a:ea typeface="Twentieth Century"/>
              <a:cs typeface="Twentieth Century"/>
              <a:sym typeface="Twentieth Century"/>
            </a:endParaRPr>
          </a:p>
          <a:p>
            <a:pPr marL="285750" marR="0" lvl="0"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On going survey feedback</a:t>
            </a:r>
            <a:endParaRPr sz="2600">
              <a:latin typeface="Twentieth Century"/>
              <a:ea typeface="Twentieth Century"/>
              <a:cs typeface="Twentieth Century"/>
              <a:sym typeface="Twentieth Century"/>
            </a:endParaRPr>
          </a:p>
          <a:p>
            <a:pPr marL="742950" marR="0" lvl="1"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Trainings</a:t>
            </a:r>
            <a:endParaRPr sz="2600">
              <a:latin typeface="Twentieth Century"/>
              <a:ea typeface="Twentieth Century"/>
              <a:cs typeface="Twentieth Century"/>
              <a:sym typeface="Twentieth Century"/>
            </a:endParaRPr>
          </a:p>
          <a:p>
            <a:pPr marL="742950" marR="0" lvl="1"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C.A.R.E.S. </a:t>
            </a:r>
            <a:endParaRPr sz="2600">
              <a:latin typeface="Twentieth Century"/>
              <a:ea typeface="Twentieth Century"/>
              <a:cs typeface="Twentieth Century"/>
              <a:sym typeface="Twentieth Century"/>
            </a:endParaRPr>
          </a:p>
          <a:p>
            <a:pPr marL="742950" marR="0" lvl="1" indent="-298450" algn="l" rtl="0">
              <a:spcBef>
                <a:spcPts val="0"/>
              </a:spcBef>
              <a:spcAft>
                <a:spcPts val="0"/>
              </a:spcAft>
              <a:buClr>
                <a:schemeClr val="dk1"/>
              </a:buClr>
              <a:buSzPts val="2600"/>
              <a:buFont typeface="Twentieth Century"/>
              <a:buChar char="•"/>
            </a:pPr>
            <a:r>
              <a:rPr lang="en-US" sz="2600" i="0" u="none" strike="noStrike" cap="none">
                <a:solidFill>
                  <a:schemeClr val="dk1"/>
                </a:solidFill>
                <a:latin typeface="Twentieth Century"/>
                <a:ea typeface="Twentieth Century"/>
                <a:cs typeface="Twentieth Century"/>
                <a:sym typeface="Twentieth Century"/>
              </a:rPr>
              <a:t>Satisfaction Survey</a:t>
            </a:r>
            <a:endParaRPr sz="2600">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7215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8" descr="https://lh5.googleusercontent.com/1VgitoSZ3WFMFqwBQnCnffksbYH3xE6Z9EIQE0ecOAaUQXzY0A8AmfUdR3Gw1Tld-EI20jKLWVoxl7yyH_LYx4ZFIHEDgDEPQBfnrqU2CVp0Bp4E0r-iJIod_KHTN8IfJtrIXJ60"/>
          <p:cNvPicPr preferRelativeResize="0"/>
          <p:nvPr/>
        </p:nvPicPr>
        <p:blipFill rotWithShape="1">
          <a:blip r:embed="rId3">
            <a:alphaModFix/>
          </a:blip>
          <a:srcRect/>
          <a:stretch/>
        </p:blipFill>
        <p:spPr>
          <a:xfrm>
            <a:off x="3286671" y="869536"/>
            <a:ext cx="5143500" cy="5600701"/>
          </a:xfrm>
          <a:prstGeom prst="rect">
            <a:avLst/>
          </a:prstGeom>
          <a:noFill/>
          <a:ln>
            <a:noFill/>
          </a:ln>
        </p:spPr>
      </p:pic>
      <p:sp>
        <p:nvSpPr>
          <p:cNvPr id="204" name="Google Shape;204;p8"/>
          <p:cNvSpPr txBox="1"/>
          <p:nvPr/>
        </p:nvSpPr>
        <p:spPr>
          <a:xfrm>
            <a:off x="78376" y="70202"/>
            <a:ext cx="4423200" cy="2062500"/>
          </a:xfrm>
          <a:prstGeom prst="rect">
            <a:avLst/>
          </a:prstGeom>
          <a:solidFill>
            <a:srgbClr val="72AC4D"/>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Advisory counsel (quarterly meetings)</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Employees with lived experience</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UMO School of Social Work </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Research projects</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On going survey feedback</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Trainings</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C.A.R.E.S. </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Satisfaction Survey</a:t>
            </a:r>
            <a:endParaRPr/>
          </a:p>
        </p:txBody>
      </p:sp>
      <p:sp>
        <p:nvSpPr>
          <p:cNvPr id="205" name="Google Shape;205;p8"/>
          <p:cNvSpPr txBox="1"/>
          <p:nvPr/>
        </p:nvSpPr>
        <p:spPr>
          <a:xfrm>
            <a:off x="5925431" y="66452"/>
            <a:ext cx="2637691" cy="1323439"/>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Social media</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Facebook</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Instagram</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Twitter</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LinkedIn </a:t>
            </a:r>
            <a:endParaRPr/>
          </a:p>
        </p:txBody>
      </p:sp>
      <p:sp>
        <p:nvSpPr>
          <p:cNvPr id="206" name="Google Shape;206;p8"/>
          <p:cNvSpPr txBox="1"/>
          <p:nvPr/>
        </p:nvSpPr>
        <p:spPr>
          <a:xfrm>
            <a:off x="8451300" y="70200"/>
            <a:ext cx="3636000" cy="3555600"/>
          </a:xfrm>
          <a:prstGeom prst="rect">
            <a:avLst/>
          </a:prstGeom>
          <a:solidFill>
            <a:srgbClr val="EB7D3C"/>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Email list serve</a:t>
            </a:r>
            <a:endParaRPr/>
          </a:p>
          <a:p>
            <a:pPr marL="742950" marR="0" lvl="1"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Constant contact/M</a:t>
            </a:r>
            <a:r>
              <a:rPr lang="en-US" sz="1500">
                <a:solidFill>
                  <a:schemeClr val="lt1"/>
                </a:solidFill>
                <a:latin typeface="Twentieth Century"/>
                <a:ea typeface="Twentieth Century"/>
                <a:cs typeface="Twentieth Century"/>
                <a:sym typeface="Twentieth Century"/>
              </a:rPr>
              <a:t>a</a:t>
            </a:r>
            <a:r>
              <a:rPr lang="en-US" sz="1500" b="0" i="0" u="none" strike="noStrike" cap="none">
                <a:solidFill>
                  <a:schemeClr val="lt1"/>
                </a:solidFill>
                <a:latin typeface="Twentieth Century"/>
                <a:ea typeface="Twentieth Century"/>
                <a:cs typeface="Twentieth Century"/>
                <a:sym typeface="Twentieth Century"/>
              </a:rPr>
              <a:t>rketing Cloud</a:t>
            </a:r>
            <a:endParaRPr sz="1500">
              <a:solidFill>
                <a:schemeClr val="lt1"/>
              </a:solidFill>
              <a:latin typeface="Twentieth Century"/>
              <a:ea typeface="Twentieth Century"/>
              <a:cs typeface="Twentieth Century"/>
              <a:sym typeface="Twentieth Century"/>
            </a:endParaRPr>
          </a:p>
          <a:p>
            <a:pPr marL="742950" marR="0" lvl="1" indent="-285750" algn="l" rtl="0">
              <a:spcBef>
                <a:spcPts val="0"/>
              </a:spcBef>
              <a:spcAft>
                <a:spcPts val="0"/>
              </a:spcAft>
              <a:buClr>
                <a:schemeClr val="lt1"/>
              </a:buClr>
              <a:buSzPts val="1500"/>
              <a:buFont typeface="Twentieth Century"/>
              <a:buChar char="•"/>
            </a:pPr>
            <a:r>
              <a:rPr lang="en-US" sz="1500">
                <a:solidFill>
                  <a:schemeClr val="lt1"/>
                </a:solidFill>
                <a:latin typeface="Twentieth Century"/>
                <a:ea typeface="Twentieth Century"/>
                <a:cs typeface="Twentieth Century"/>
                <a:sym typeface="Twentieth Century"/>
              </a:rPr>
              <a:t>Bi-Monthly e-newsletter</a:t>
            </a:r>
            <a:endParaRPr sz="1500">
              <a:solidFill>
                <a:schemeClr val="lt1"/>
              </a:solidFill>
              <a:latin typeface="Twentieth Century"/>
              <a:ea typeface="Twentieth Century"/>
              <a:cs typeface="Twentieth Century"/>
              <a:sym typeface="Twentieth Century"/>
            </a:endParaRPr>
          </a:p>
          <a:p>
            <a:pPr marL="285750" lvl="0" indent="-323850" algn="l" rtl="0">
              <a:spcBef>
                <a:spcPts val="0"/>
              </a:spcBef>
              <a:spcAft>
                <a:spcPts val="0"/>
              </a:spcAft>
              <a:buClr>
                <a:schemeClr val="lt1"/>
              </a:buClr>
              <a:buSzPts val="1500"/>
              <a:buFont typeface="Twentieth Century"/>
              <a:buChar char="•"/>
            </a:pPr>
            <a:r>
              <a:rPr lang="en-US" sz="1500">
                <a:solidFill>
                  <a:schemeClr val="lt1"/>
                </a:solidFill>
                <a:latin typeface="Twentieth Century"/>
                <a:ea typeface="Twentieth Century"/>
                <a:cs typeface="Twentieth Century"/>
                <a:sym typeface="Twentieth Century"/>
              </a:rPr>
              <a:t>Tangible Materials</a:t>
            </a:r>
            <a:endParaRPr sz="1500">
              <a:solidFill>
                <a:schemeClr val="lt1"/>
              </a:solidFill>
              <a:latin typeface="Twentieth Century"/>
              <a:ea typeface="Twentieth Century"/>
              <a:cs typeface="Twentieth Century"/>
              <a:sym typeface="Twentieth Century"/>
            </a:endParaRPr>
          </a:p>
          <a:p>
            <a:pPr marL="742950" lvl="1" indent="-323850" algn="l" rtl="0">
              <a:spcBef>
                <a:spcPts val="0"/>
              </a:spcBef>
              <a:spcAft>
                <a:spcPts val="0"/>
              </a:spcAft>
              <a:buClr>
                <a:schemeClr val="lt1"/>
              </a:buClr>
              <a:buSzPts val="1500"/>
              <a:buFont typeface="Twentieth Century"/>
              <a:buChar char="•"/>
            </a:pPr>
            <a:r>
              <a:rPr lang="en-US" sz="1500">
                <a:solidFill>
                  <a:schemeClr val="lt1"/>
                </a:solidFill>
                <a:latin typeface="Twentieth Century"/>
                <a:ea typeface="Twentieth Century"/>
                <a:cs typeface="Twentieth Century"/>
                <a:sym typeface="Twentieth Century"/>
              </a:rPr>
              <a:t>Fliers &amp; posters </a:t>
            </a:r>
            <a:endParaRPr sz="1500">
              <a:solidFill>
                <a:schemeClr val="lt1"/>
              </a:solidFill>
              <a:latin typeface="Twentieth Century"/>
              <a:ea typeface="Twentieth Century"/>
              <a:cs typeface="Twentieth Century"/>
              <a:sym typeface="Twentieth Century"/>
            </a:endParaRPr>
          </a:p>
          <a:p>
            <a:pPr marL="742950" lvl="1" indent="-323850" algn="l" rtl="0">
              <a:spcBef>
                <a:spcPts val="0"/>
              </a:spcBef>
              <a:spcAft>
                <a:spcPts val="0"/>
              </a:spcAft>
              <a:buClr>
                <a:schemeClr val="lt1"/>
              </a:buClr>
              <a:buSzPts val="1500"/>
              <a:buFont typeface="Twentieth Century"/>
              <a:buChar char="•"/>
            </a:pPr>
            <a:r>
              <a:rPr lang="en-US" sz="1500">
                <a:solidFill>
                  <a:schemeClr val="lt1"/>
                </a:solidFill>
                <a:latin typeface="Twentieth Century"/>
                <a:ea typeface="Twentieth Century"/>
                <a:cs typeface="Twentieth Century"/>
                <a:sym typeface="Twentieth Century"/>
              </a:rPr>
              <a:t>Welcome letter &amp; packet</a:t>
            </a:r>
            <a:endParaRPr sz="1500">
              <a:solidFill>
                <a:schemeClr val="lt1"/>
              </a:solidFill>
              <a:latin typeface="Twentieth Century"/>
              <a:ea typeface="Twentieth Century"/>
              <a:cs typeface="Twentieth Century"/>
              <a:sym typeface="Twentieth Century"/>
            </a:endParaRPr>
          </a:p>
          <a:p>
            <a:pPr marL="742950" marR="0" lvl="1" indent="-323850" algn="l" rtl="0">
              <a:spcBef>
                <a:spcPts val="0"/>
              </a:spcBef>
              <a:spcAft>
                <a:spcPts val="0"/>
              </a:spcAft>
              <a:buClr>
                <a:schemeClr val="lt1"/>
              </a:buClr>
              <a:buSzPts val="1500"/>
              <a:buFont typeface="Twentieth Century"/>
              <a:buChar char="•"/>
            </a:pPr>
            <a:r>
              <a:rPr lang="en-US" sz="1500">
                <a:solidFill>
                  <a:schemeClr val="lt1"/>
                </a:solidFill>
                <a:latin typeface="Twentieth Century"/>
                <a:ea typeface="Twentieth Century"/>
                <a:cs typeface="Twentieth Century"/>
                <a:sym typeface="Twentieth Century"/>
              </a:rPr>
              <a:t>Quarterly Newsletter</a:t>
            </a:r>
            <a:endParaRPr sz="1500">
              <a:solidFill>
                <a:schemeClr val="lt1"/>
              </a:solidFill>
              <a:latin typeface="Twentieth Century"/>
              <a:ea typeface="Twentieth Century"/>
              <a:cs typeface="Twentieth Century"/>
              <a:sym typeface="Twentieth Century"/>
            </a:endParaRPr>
          </a:p>
          <a:p>
            <a:pPr marL="285750" marR="0" lvl="0" indent="-323850" algn="l" rtl="0">
              <a:spcBef>
                <a:spcPts val="0"/>
              </a:spcBef>
              <a:spcAft>
                <a:spcPts val="0"/>
              </a:spcAft>
              <a:buClr>
                <a:schemeClr val="lt1"/>
              </a:buClr>
              <a:buSzPts val="1500"/>
              <a:buFont typeface="Twentieth Century"/>
              <a:buChar char="•"/>
            </a:pPr>
            <a:r>
              <a:rPr lang="en-US" sz="1500" b="0" i="0" u="none" strike="noStrike" cap="none">
                <a:solidFill>
                  <a:schemeClr val="lt1"/>
                </a:solidFill>
                <a:latin typeface="Twentieth Century"/>
                <a:ea typeface="Twentieth Century"/>
                <a:cs typeface="Twentieth Century"/>
                <a:sym typeface="Twentieth Century"/>
              </a:rPr>
              <a:t>Website</a:t>
            </a:r>
            <a:endParaRPr/>
          </a:p>
          <a:p>
            <a:pPr marL="742950" marR="0" lvl="1"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Contact forms</a:t>
            </a:r>
            <a:endParaRPr/>
          </a:p>
          <a:p>
            <a:pPr marL="742950" marR="0" lvl="1"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Interactive county contact map</a:t>
            </a:r>
            <a:endParaRPr/>
          </a:p>
          <a:p>
            <a:pPr marL="285750" marR="0" lvl="0"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Referrals</a:t>
            </a:r>
            <a:endParaRPr/>
          </a:p>
          <a:p>
            <a:pPr marL="742950" marR="0" lvl="1" indent="-285750" algn="l" rtl="0">
              <a:spcBef>
                <a:spcPts val="0"/>
              </a:spcBef>
              <a:spcAft>
                <a:spcPts val="0"/>
              </a:spcAft>
              <a:buClr>
                <a:schemeClr val="lt1"/>
              </a:buClr>
              <a:buSzPts val="1500"/>
              <a:buFont typeface="Arial"/>
              <a:buChar char="•"/>
            </a:pPr>
            <a:r>
              <a:rPr lang="en-US" sz="1500" b="0" i="0" u="none" strike="noStrike" cap="none">
                <a:solidFill>
                  <a:schemeClr val="lt1"/>
                </a:solidFill>
                <a:latin typeface="Twentieth Century"/>
                <a:ea typeface="Twentieth Century"/>
                <a:cs typeface="Twentieth Century"/>
                <a:sym typeface="Twentieth Century"/>
              </a:rPr>
              <a:t>211, WIC, DHHS, VLP,</a:t>
            </a:r>
            <a:r>
              <a:rPr lang="en-US" sz="1500">
                <a:solidFill>
                  <a:schemeClr val="lt1"/>
                </a:solidFill>
                <a:latin typeface="Twentieth Century"/>
                <a:ea typeface="Twentieth Century"/>
                <a:cs typeface="Twentieth Century"/>
                <a:sym typeface="Twentieth Century"/>
              </a:rPr>
              <a:t> TANF, SNAP AAA’s, food banks, p</a:t>
            </a:r>
            <a:r>
              <a:rPr lang="en-US" sz="1500" b="0" i="0" u="none" strike="noStrike" cap="none">
                <a:solidFill>
                  <a:schemeClr val="lt1"/>
                </a:solidFill>
                <a:latin typeface="Twentieth Century"/>
                <a:ea typeface="Twentieth Century"/>
                <a:cs typeface="Twentieth Century"/>
                <a:sym typeface="Twentieth Century"/>
              </a:rPr>
              <a:t>robate </a:t>
            </a:r>
            <a:r>
              <a:rPr lang="en-US" sz="1500">
                <a:solidFill>
                  <a:schemeClr val="lt1"/>
                </a:solidFill>
                <a:latin typeface="Twentieth Century"/>
                <a:ea typeface="Twentieth Century"/>
                <a:cs typeface="Twentieth Century"/>
                <a:sym typeface="Twentieth Century"/>
              </a:rPr>
              <a:t>c</a:t>
            </a:r>
            <a:r>
              <a:rPr lang="en-US" sz="1500" b="0" i="0" u="none" strike="noStrike" cap="none">
                <a:solidFill>
                  <a:schemeClr val="lt1"/>
                </a:solidFill>
                <a:latin typeface="Twentieth Century"/>
                <a:ea typeface="Twentieth Century"/>
                <a:cs typeface="Twentieth Century"/>
                <a:sym typeface="Twentieth Century"/>
              </a:rPr>
              <a:t>ourt</a:t>
            </a:r>
            <a:r>
              <a:rPr lang="en-US" sz="1500">
                <a:solidFill>
                  <a:schemeClr val="lt1"/>
                </a:solidFill>
                <a:latin typeface="Twentieth Century"/>
                <a:ea typeface="Twentieth Century"/>
                <a:cs typeface="Twentieth Century"/>
                <a:sym typeface="Twentieth Century"/>
              </a:rPr>
              <a:t>’s</a:t>
            </a:r>
            <a:r>
              <a:rPr lang="en-US" sz="1500" b="0" i="0" u="none" strike="noStrike" cap="none">
                <a:solidFill>
                  <a:schemeClr val="lt1"/>
                </a:solidFill>
                <a:latin typeface="Twentieth Century"/>
                <a:ea typeface="Twentieth Century"/>
                <a:cs typeface="Twentieth Century"/>
                <a:sym typeface="Twentieth Century"/>
              </a:rPr>
              <a:t>, community agencies,</a:t>
            </a:r>
            <a:r>
              <a:rPr lang="en-US" sz="1500">
                <a:solidFill>
                  <a:schemeClr val="lt1"/>
                </a:solidFill>
                <a:latin typeface="Twentieth Century"/>
                <a:ea typeface="Twentieth Century"/>
                <a:cs typeface="Twentieth Century"/>
                <a:sym typeface="Twentieth Century"/>
              </a:rPr>
              <a:t> </a:t>
            </a:r>
            <a:r>
              <a:rPr lang="en-US" sz="1500" b="0" i="0" u="none" strike="noStrike" cap="none">
                <a:solidFill>
                  <a:schemeClr val="lt1"/>
                </a:solidFill>
                <a:latin typeface="Twentieth Century"/>
                <a:ea typeface="Twentieth Century"/>
                <a:cs typeface="Twentieth Century"/>
                <a:sym typeface="Twentieth Century"/>
              </a:rPr>
              <a:t>and </a:t>
            </a:r>
            <a:r>
              <a:rPr lang="en-US" sz="1500">
                <a:solidFill>
                  <a:schemeClr val="lt1"/>
                </a:solidFill>
                <a:latin typeface="Twentieth Century"/>
                <a:ea typeface="Twentieth Century"/>
                <a:cs typeface="Twentieth Century"/>
                <a:sym typeface="Twentieth Century"/>
              </a:rPr>
              <a:t>s</a:t>
            </a:r>
            <a:r>
              <a:rPr lang="en-US" sz="1500" b="0" i="0" u="none" strike="noStrike" cap="none">
                <a:solidFill>
                  <a:schemeClr val="lt1"/>
                </a:solidFill>
                <a:latin typeface="Twentieth Century"/>
                <a:ea typeface="Twentieth Century"/>
                <a:cs typeface="Twentieth Century"/>
                <a:sym typeface="Twentieth Century"/>
              </a:rPr>
              <a:t>chool</a:t>
            </a:r>
            <a:r>
              <a:rPr lang="en-US" sz="1500">
                <a:solidFill>
                  <a:schemeClr val="lt1"/>
                </a:solidFill>
                <a:latin typeface="Twentieth Century"/>
                <a:ea typeface="Twentieth Century"/>
                <a:cs typeface="Twentieth Century"/>
                <a:sym typeface="Twentieth Century"/>
              </a:rPr>
              <a:t> districts</a:t>
            </a:r>
            <a:r>
              <a:rPr lang="en-US" sz="1500" b="0" i="0" u="none" strike="noStrike" cap="none">
                <a:solidFill>
                  <a:schemeClr val="lt1"/>
                </a:solidFill>
                <a:latin typeface="Twentieth Century"/>
                <a:ea typeface="Twentieth Century"/>
                <a:cs typeface="Twentieth Century"/>
                <a:sym typeface="Twentieth Century"/>
              </a:rPr>
              <a:t>.</a:t>
            </a:r>
            <a:endParaRPr/>
          </a:p>
        </p:txBody>
      </p:sp>
      <p:sp>
        <p:nvSpPr>
          <p:cNvPr id="207" name="Google Shape;207;p8"/>
          <p:cNvSpPr txBox="1"/>
          <p:nvPr/>
        </p:nvSpPr>
        <p:spPr>
          <a:xfrm>
            <a:off x="6165040" y="5780697"/>
            <a:ext cx="3982800" cy="1077300"/>
          </a:xfrm>
          <a:prstGeom prst="rect">
            <a:avLst/>
          </a:prstGeom>
          <a:solidFill>
            <a:srgbClr val="02225E"/>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NTDC </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Foster Parent College</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Legal and Public Benefits</a:t>
            </a:r>
            <a:endParaRPr sz="1600">
              <a:solidFill>
                <a:schemeClr val="lt1"/>
              </a:solidFill>
              <a:latin typeface="Twentieth Century"/>
              <a:ea typeface="Twentieth Century"/>
              <a:cs typeface="Twentieth Century"/>
              <a:sym typeface="Twentieth Century"/>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Twentieth Century"/>
                <a:ea typeface="Twentieth Century"/>
                <a:cs typeface="Twentieth Century"/>
                <a:sym typeface="Twentieth Century"/>
              </a:rPr>
              <a:t>Unique state approved trainings</a:t>
            </a:r>
            <a:endParaRPr sz="1600">
              <a:solidFill>
                <a:schemeClr val="lt1"/>
              </a:solidFill>
              <a:latin typeface="Twentieth Century"/>
              <a:ea typeface="Twentieth Century"/>
              <a:cs typeface="Twentieth Century"/>
              <a:sym typeface="Twentieth Century"/>
            </a:endParaRPr>
          </a:p>
        </p:txBody>
      </p:sp>
      <p:sp>
        <p:nvSpPr>
          <p:cNvPr id="208" name="Google Shape;208;p8"/>
          <p:cNvSpPr txBox="1"/>
          <p:nvPr/>
        </p:nvSpPr>
        <p:spPr>
          <a:xfrm>
            <a:off x="950371" y="5513722"/>
            <a:ext cx="3636000" cy="1015800"/>
          </a:xfrm>
          <a:prstGeom prst="rect">
            <a:avLst/>
          </a:prstGeom>
          <a:solidFill>
            <a:srgbClr val="FDBF2D"/>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Lived Experience</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C.A.R.E.S. Meetings </a:t>
            </a:r>
            <a:r>
              <a:rPr lang="en-US" sz="1200" b="0" i="0" u="none" strike="noStrike" cap="none">
                <a:solidFill>
                  <a:schemeClr val="lt1"/>
                </a:solidFill>
                <a:latin typeface="Twentieth Century"/>
                <a:ea typeface="Twentieth Century"/>
                <a:cs typeface="Twentieth Century"/>
                <a:sym typeface="Twentieth Century"/>
              </a:rPr>
              <a:t>(Connecting, Advice, Resources, Education, Support) </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Family </a:t>
            </a:r>
            <a:r>
              <a:rPr lang="en-US" sz="1600">
                <a:solidFill>
                  <a:schemeClr val="lt1"/>
                </a:solidFill>
                <a:latin typeface="Twentieth Century"/>
                <a:ea typeface="Twentieth Century"/>
                <a:cs typeface="Twentieth Century"/>
                <a:sym typeface="Twentieth Century"/>
              </a:rPr>
              <a:t>E</a:t>
            </a:r>
            <a:r>
              <a:rPr lang="en-US" sz="1600" b="0" i="0" u="none" strike="noStrike" cap="none">
                <a:solidFill>
                  <a:schemeClr val="lt1"/>
                </a:solidFill>
                <a:latin typeface="Twentieth Century"/>
                <a:ea typeface="Twentieth Century"/>
                <a:cs typeface="Twentieth Century"/>
                <a:sym typeface="Twentieth Century"/>
              </a:rPr>
              <a:t>vents</a:t>
            </a:r>
            <a:endParaRPr/>
          </a:p>
        </p:txBody>
      </p:sp>
      <p:sp>
        <p:nvSpPr>
          <p:cNvPr id="209" name="Google Shape;209;p8"/>
          <p:cNvSpPr txBox="1"/>
          <p:nvPr/>
        </p:nvSpPr>
        <p:spPr>
          <a:xfrm>
            <a:off x="78376" y="2515479"/>
            <a:ext cx="3467700" cy="2308800"/>
          </a:xfrm>
          <a:prstGeom prst="rect">
            <a:avLst/>
          </a:prstGeom>
          <a:solidFill>
            <a:srgbClr val="1072BD"/>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Community Grants</a:t>
            </a:r>
            <a:endParaRPr sz="1600"/>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Private Funders</a:t>
            </a:r>
            <a:endParaRPr sz="1600"/>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In-Kind donations</a:t>
            </a:r>
            <a:endParaRPr sz="1600"/>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Resource Rooms &amp; Clothing Closets</a:t>
            </a:r>
            <a:endParaRPr sz="1600"/>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Discount Card Program</a:t>
            </a:r>
            <a:endParaRPr sz="1600"/>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Twentieth Century"/>
                <a:ea typeface="Twentieth Century"/>
                <a:cs typeface="Twentieth Century"/>
                <a:sym typeface="Twentieth Century"/>
              </a:rPr>
              <a:t>Backpack</a:t>
            </a:r>
            <a:r>
              <a:rPr lang="en-US" sz="1600" b="0" i="0" u="none" strike="noStrike" cap="none">
                <a:solidFill>
                  <a:schemeClr val="lt1"/>
                </a:solidFill>
                <a:latin typeface="Twentieth Century"/>
                <a:ea typeface="Twentieth Century"/>
                <a:cs typeface="Twentieth Century"/>
                <a:sym typeface="Twentieth Century"/>
              </a:rPr>
              <a:t> Programs</a:t>
            </a:r>
            <a:endParaRPr sz="1600"/>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Holiday Gift Giving Program</a:t>
            </a:r>
            <a:endParaRPr sz="1600" b="0" i="0" u="none" strike="noStrike" cap="none">
              <a:solidFill>
                <a:schemeClr val="lt1"/>
              </a:solidFill>
              <a:latin typeface="Twentieth Century"/>
              <a:ea typeface="Twentieth Century"/>
              <a:cs typeface="Twentieth Century"/>
              <a:sym typeface="Twentieth Century"/>
            </a:endParaRPr>
          </a:p>
          <a:p>
            <a:pPr marL="285750" marR="0" lvl="0" indent="-285750" algn="l" rtl="0">
              <a:spcBef>
                <a:spcPts val="0"/>
              </a:spcBef>
              <a:spcAft>
                <a:spcPts val="0"/>
              </a:spcAft>
              <a:buClr>
                <a:schemeClr val="lt1"/>
              </a:buClr>
              <a:buSzPts val="1600"/>
              <a:buFont typeface="Twentieth Century"/>
              <a:buChar char="•"/>
            </a:pPr>
            <a:r>
              <a:rPr lang="en-US" sz="1600">
                <a:solidFill>
                  <a:schemeClr val="lt1"/>
                </a:solidFill>
                <a:latin typeface="Twentieth Century"/>
                <a:ea typeface="Twentieth Century"/>
                <a:cs typeface="Twentieth Century"/>
                <a:sym typeface="Twentieth Century"/>
              </a:rPr>
              <a:t>Emergency Financial Assistance</a:t>
            </a:r>
            <a:endParaRPr sz="1600">
              <a:solidFill>
                <a:schemeClr val="lt1"/>
              </a:solidFill>
              <a:latin typeface="Twentieth Century"/>
              <a:ea typeface="Twentieth Century"/>
              <a:cs typeface="Twentieth Century"/>
              <a:sym typeface="Twentieth Century"/>
            </a:endParaRPr>
          </a:p>
          <a:p>
            <a:pPr marL="285750" marR="0" lvl="0" indent="-285750" algn="l" rtl="0">
              <a:spcBef>
                <a:spcPts val="0"/>
              </a:spcBef>
              <a:spcAft>
                <a:spcPts val="0"/>
              </a:spcAft>
              <a:buClr>
                <a:schemeClr val="lt1"/>
              </a:buClr>
              <a:buSzPts val="1600"/>
              <a:buFont typeface="Twentieth Century"/>
              <a:buChar char="•"/>
            </a:pPr>
            <a:r>
              <a:rPr lang="en-US" sz="1600">
                <a:solidFill>
                  <a:schemeClr val="lt1"/>
                </a:solidFill>
                <a:latin typeface="Twentieth Century"/>
                <a:ea typeface="Twentieth Century"/>
                <a:cs typeface="Twentieth Century"/>
                <a:sym typeface="Twentieth Century"/>
              </a:rPr>
              <a:t>Camperships</a:t>
            </a:r>
            <a:endParaRPr sz="1600" b="0" i="0" u="none" strike="noStrike" cap="none">
              <a:solidFill>
                <a:schemeClr val="lt1"/>
              </a:solidFill>
              <a:latin typeface="Twentieth Century"/>
              <a:ea typeface="Twentieth Century"/>
              <a:cs typeface="Twentieth Century"/>
              <a:sym typeface="Twentieth Century"/>
            </a:endParaRPr>
          </a:p>
        </p:txBody>
      </p:sp>
      <p:sp>
        <p:nvSpPr>
          <p:cNvPr id="210" name="Google Shape;210;p8"/>
          <p:cNvSpPr txBox="1"/>
          <p:nvPr/>
        </p:nvSpPr>
        <p:spPr>
          <a:xfrm>
            <a:off x="8253275" y="3795151"/>
            <a:ext cx="3834000" cy="1816200"/>
          </a:xfrm>
          <a:prstGeom prst="rect">
            <a:avLst/>
          </a:prstGeom>
          <a:solidFill>
            <a:srgbClr val="BE0712"/>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Twentieth Century"/>
                <a:ea typeface="Twentieth Century"/>
                <a:cs typeface="Twentieth Century"/>
                <a:sym typeface="Twentieth Century"/>
              </a:rPr>
              <a:t>Data System with b</a:t>
            </a:r>
            <a:r>
              <a:rPr lang="en-US" sz="1600" b="0" i="0" u="none" strike="noStrike" cap="none">
                <a:solidFill>
                  <a:schemeClr val="lt1"/>
                </a:solidFill>
                <a:latin typeface="Twentieth Century"/>
                <a:ea typeface="Twentieth Century"/>
                <a:cs typeface="Twentieth Century"/>
                <a:sym typeface="Twentieth Century"/>
              </a:rPr>
              <a:t>uilt in, intake, prescreen, needs assessment, goal setting and fidelity tracking sheet</a:t>
            </a:r>
            <a:r>
              <a:rPr lang="en-US" sz="1600">
                <a:solidFill>
                  <a:schemeClr val="lt1"/>
                </a:solidFill>
                <a:latin typeface="Twentieth Century"/>
                <a:ea typeface="Twentieth Century"/>
                <a:cs typeface="Twentieth Century"/>
                <a:sym typeface="Twentieth Century"/>
              </a:rPr>
              <a:t>s</a:t>
            </a:r>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Twentieth Century"/>
                <a:ea typeface="Twentieth Century"/>
                <a:cs typeface="Twentieth Century"/>
                <a:sym typeface="Twentieth Century"/>
              </a:rPr>
              <a:t>A</a:t>
            </a:r>
            <a:r>
              <a:rPr lang="en-US" sz="1600" b="0" i="0" u="none" strike="noStrike" cap="none">
                <a:solidFill>
                  <a:schemeClr val="lt1"/>
                </a:solidFill>
                <a:latin typeface="Twentieth Century"/>
                <a:ea typeface="Twentieth Century"/>
                <a:cs typeface="Twentieth Century"/>
                <a:sym typeface="Twentieth Century"/>
              </a:rPr>
              <a:t>utomation to help Navigators with reminders and reduce time spent documenting.</a:t>
            </a:r>
            <a:endParaRPr/>
          </a:p>
          <a:p>
            <a:pPr marL="285750" marR="0" lvl="0"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Twentieth Century"/>
                <a:ea typeface="Twentieth Century"/>
                <a:cs typeface="Twentieth Century"/>
                <a:sym typeface="Twentieth Century"/>
              </a:rPr>
              <a:t>Designated staff to do surveys</a:t>
            </a:r>
            <a:endParaRPr sz="1600" b="0" i="0" u="none" strike="noStrike" cap="none">
              <a:solidFill>
                <a:schemeClr val="lt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537268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p:nvPr/>
        </p:nvSpPr>
        <p:spPr>
          <a:xfrm>
            <a:off x="2812200" y="4286425"/>
            <a:ext cx="65676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Poppins"/>
                <a:ea typeface="Poppins"/>
                <a:cs typeface="Poppins"/>
                <a:sym typeface="Poppins"/>
              </a:rPr>
              <a:t>The HALOS Community and Donor Engagement</a:t>
            </a:r>
            <a:endParaRPr sz="2000" b="1">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Poppins"/>
                <a:ea typeface="Poppins"/>
                <a:cs typeface="Poppins"/>
                <a:sym typeface="Poppins"/>
              </a:rPr>
              <a:t>Brennyn Colombo</a:t>
            </a:r>
            <a:endParaRPr sz="2000" b="1">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Poppins"/>
                <a:ea typeface="Poppins"/>
                <a:cs typeface="Poppins"/>
                <a:sym typeface="Poppins"/>
              </a:rPr>
              <a:t>July 26, 2023</a:t>
            </a:r>
            <a:endParaRPr sz="2000" b="1">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39176551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9"/>
          <p:cNvSpPr txBox="1"/>
          <p:nvPr/>
        </p:nvSpPr>
        <p:spPr>
          <a:xfrm>
            <a:off x="1588949" y="752957"/>
            <a:ext cx="6248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What is HALOS?</a:t>
            </a:r>
            <a:endParaRPr sz="1400" b="0" i="0" u="none" strike="noStrike" cap="none">
              <a:solidFill>
                <a:srgbClr val="000000"/>
              </a:solidFill>
              <a:latin typeface="Arial"/>
              <a:ea typeface="Arial"/>
              <a:cs typeface="Arial"/>
              <a:sym typeface="Arial"/>
            </a:endParaRPr>
          </a:p>
        </p:txBody>
      </p:sp>
      <p:sp>
        <p:nvSpPr>
          <p:cNvPr id="297" name="Google Shape;297;p29"/>
          <p:cNvSpPr txBox="1"/>
          <p:nvPr/>
        </p:nvSpPr>
        <p:spPr>
          <a:xfrm>
            <a:off x="1588949" y="1839463"/>
            <a:ext cx="9923400" cy="4833300"/>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chemeClr val="dk1"/>
              </a:buClr>
              <a:buSzPts val="2200"/>
              <a:buFont typeface="Libre Baskerville"/>
              <a:buChar char="●"/>
            </a:pPr>
            <a:r>
              <a:rPr lang="en-US" sz="2200" i="0" u="none" strike="noStrike" cap="none">
                <a:solidFill>
                  <a:schemeClr val="dk1"/>
                </a:solidFill>
                <a:latin typeface="Libre Baskerville"/>
                <a:ea typeface="Libre Baskerville"/>
                <a:cs typeface="Libre Baskerville"/>
                <a:sym typeface="Libre Baskerville"/>
              </a:rPr>
              <a:t>HALOS is a 501(c)(3) nonprofit organization that serves kinship caregivers and the children in their care in Berkeley, Charleston, and Dorchester counties of South Carolina</a:t>
            </a:r>
            <a:endParaRPr sz="2200" i="0" u="none" strike="noStrike" cap="none">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Clr>
                <a:srgbClr val="000000"/>
              </a:buClr>
              <a:buSzPts val="1800"/>
              <a:buFont typeface="Arial"/>
              <a:buNone/>
            </a:pPr>
            <a:endParaRPr sz="2200">
              <a:solidFill>
                <a:schemeClr val="dk1"/>
              </a:solidFill>
              <a:latin typeface="Libre Baskerville"/>
              <a:ea typeface="Libre Baskerville"/>
              <a:cs typeface="Libre Baskerville"/>
              <a:sym typeface="Libre Baskerville"/>
            </a:endParaRPr>
          </a:p>
          <a:p>
            <a:pPr marL="457200" lvl="0" indent="-368300" algn="l" rtl="0">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16 full time staff</a:t>
            </a:r>
            <a:endParaRPr sz="2200">
              <a:solidFill>
                <a:schemeClr val="dk1"/>
              </a:solidFill>
              <a:latin typeface="Libre Baskerville"/>
              <a:ea typeface="Libre Baskerville"/>
              <a:cs typeface="Libre Baskerville"/>
              <a:sym typeface="Libre Baskerville"/>
            </a:endParaRPr>
          </a:p>
          <a:p>
            <a:pPr marL="914400" lvl="1" indent="-368300" algn="l" rtl="0">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Doubled in size since 2017</a:t>
            </a:r>
            <a:endParaRPr sz="2200">
              <a:solidFill>
                <a:schemeClr val="dk1"/>
              </a:solidFill>
              <a:latin typeface="Libre Baskerville"/>
              <a:ea typeface="Libre Baskerville"/>
              <a:cs typeface="Libre Baskerville"/>
              <a:sym typeface="Libre Baskerville"/>
            </a:endParaRPr>
          </a:p>
          <a:p>
            <a:pPr marL="914400" lvl="1" indent="-368300" algn="l" rtl="0">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2 ½ full-time Kinship Navigators who together served almost 700 different families last year</a:t>
            </a:r>
            <a:endParaRPr sz="2200">
              <a:solidFill>
                <a:schemeClr val="dk1"/>
              </a:solidFill>
              <a:latin typeface="Libre Baskerville"/>
              <a:ea typeface="Libre Baskerville"/>
              <a:cs typeface="Libre Baskerville"/>
              <a:sym typeface="Libre Baskerville"/>
            </a:endParaRPr>
          </a:p>
          <a:p>
            <a:pPr marL="0" lvl="0" indent="0" algn="l" rtl="0">
              <a:spcBef>
                <a:spcPts val="0"/>
              </a:spcBef>
              <a:spcAft>
                <a:spcPts val="0"/>
              </a:spcAft>
              <a:buNone/>
            </a:pPr>
            <a:endParaRPr sz="2200">
              <a:solidFill>
                <a:schemeClr val="dk1"/>
              </a:solidFill>
              <a:latin typeface="Libre Baskerville"/>
              <a:ea typeface="Libre Baskerville"/>
              <a:cs typeface="Libre Baskerville"/>
              <a:sym typeface="Libre Baskerville"/>
            </a:endParaRPr>
          </a:p>
          <a:p>
            <a:pPr marL="457200" lvl="0" indent="-368300" algn="l" rtl="0">
              <a:spcBef>
                <a:spcPts val="0"/>
              </a:spcBef>
              <a:spcAft>
                <a:spcPts val="0"/>
              </a:spcAft>
              <a:buClr>
                <a:schemeClr val="dk1"/>
              </a:buClr>
              <a:buSzPts val="2200"/>
              <a:buFont typeface="Libre Baskerville"/>
              <a:buChar char="●"/>
            </a:pPr>
            <a:r>
              <a:rPr lang="en-US" sz="2200">
                <a:solidFill>
                  <a:schemeClr val="dk1"/>
                </a:solidFill>
                <a:latin typeface="Libre Baskerville"/>
                <a:ea typeface="Libre Baskerville"/>
                <a:cs typeface="Libre Baskerville"/>
                <a:sym typeface="Libre Baskerville"/>
              </a:rPr>
              <a:t>Providing Kinship Navigation and varied other supports       since 2008</a:t>
            </a:r>
            <a:endParaRPr sz="2200">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r>
              <a:rPr lang="en-US" sz="2200" b="0" i="0" u="none" strike="noStrike" cap="none">
                <a:solidFill>
                  <a:schemeClr val="dk1"/>
                </a:solidFill>
                <a:latin typeface="Libre Baskerville"/>
                <a:ea typeface="Libre Baskerville"/>
                <a:cs typeface="Libre Baskerville"/>
                <a:sym typeface="Libre Baskerville"/>
              </a:rPr>
              <a:t> </a:t>
            </a:r>
            <a:endParaRPr sz="2200" b="0" i="0" u="none" strike="noStrike" cap="none">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b="1" i="0" u="none" strike="noStrike" cap="none">
              <a:solidFill>
                <a:schemeClr val="dk1"/>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450047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0"/>
          <p:cNvSpPr txBox="1"/>
          <p:nvPr/>
        </p:nvSpPr>
        <p:spPr>
          <a:xfrm>
            <a:off x="1588949" y="752957"/>
            <a:ext cx="6248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COMMUNITY OUTREACH</a:t>
            </a:r>
            <a:endParaRPr sz="1400" b="0" i="0" u="none" strike="noStrike" cap="none">
              <a:solidFill>
                <a:srgbClr val="000000"/>
              </a:solidFill>
              <a:latin typeface="Arial"/>
              <a:ea typeface="Arial"/>
              <a:cs typeface="Arial"/>
              <a:sym typeface="Arial"/>
            </a:endParaRPr>
          </a:p>
        </p:txBody>
      </p:sp>
      <p:sp>
        <p:nvSpPr>
          <p:cNvPr id="303" name="Google Shape;303;p30"/>
          <p:cNvSpPr txBox="1"/>
          <p:nvPr/>
        </p:nvSpPr>
        <p:spPr>
          <a:xfrm>
            <a:off x="1588949" y="1605538"/>
            <a:ext cx="9923400" cy="5695200"/>
          </a:xfrm>
          <a:prstGeom prst="rect">
            <a:avLst/>
          </a:prstGeom>
          <a:noFill/>
          <a:ln>
            <a:noFill/>
          </a:ln>
        </p:spPr>
        <p:txBody>
          <a:bodyPr spcFirstLastPara="1" wrap="square" lIns="91425" tIns="45700" rIns="91425" bIns="45700" anchor="t" anchorCtr="0">
            <a:spAutoFit/>
          </a:bodyPr>
          <a:lstStyle/>
          <a:p>
            <a:pPr marL="457200" lvl="0" indent="-368300" algn="l" rtl="0">
              <a:spcBef>
                <a:spcPts val="0"/>
              </a:spcBef>
              <a:spcAft>
                <a:spcPts val="0"/>
              </a:spcAft>
              <a:buClr>
                <a:schemeClr val="dk1"/>
              </a:buClr>
              <a:buSzPts val="2200"/>
              <a:buFont typeface="Libre Baskerville"/>
              <a:buChar char="●"/>
            </a:pPr>
            <a:r>
              <a:rPr lang="en-US" sz="2100" b="1">
                <a:solidFill>
                  <a:schemeClr val="dk1"/>
                </a:solidFill>
                <a:latin typeface="Libre Baskerville"/>
                <a:ea typeface="Libre Baskerville"/>
                <a:cs typeface="Libre Baskerville"/>
                <a:sym typeface="Libre Baskerville"/>
              </a:rPr>
              <a:t>Outreach is a term used broadly to describe the community connections Navigators make in their daily work, which serves many purposes:</a:t>
            </a:r>
            <a:endParaRPr sz="1700" b="1">
              <a:solidFill>
                <a:schemeClr val="dk1"/>
              </a:solidFill>
              <a:latin typeface="Libre Baskerville"/>
              <a:ea typeface="Libre Baskerville"/>
              <a:cs typeface="Libre Baskerville"/>
              <a:sym typeface="Libre Baskerville"/>
            </a:endParaRPr>
          </a:p>
          <a:p>
            <a:pPr marL="457200" lvl="0" indent="0" algn="l" rtl="0">
              <a:spcBef>
                <a:spcPts val="0"/>
              </a:spcBef>
              <a:spcAft>
                <a:spcPts val="0"/>
              </a:spcAft>
              <a:buNone/>
            </a:pPr>
            <a:endParaRPr sz="1900">
              <a:solidFill>
                <a:schemeClr val="dk1"/>
              </a:solidFill>
              <a:latin typeface="Libre Baskerville"/>
              <a:ea typeface="Libre Baskerville"/>
              <a:cs typeface="Libre Baskerville"/>
              <a:sym typeface="Libre Baskerville"/>
            </a:endParaRPr>
          </a:p>
          <a:p>
            <a:pPr marL="457200" lvl="0" indent="-368300" algn="l" rtl="0">
              <a:spcBef>
                <a:spcPts val="0"/>
              </a:spcBef>
              <a:spcAft>
                <a:spcPts val="0"/>
              </a:spcAft>
              <a:buClr>
                <a:schemeClr val="dk1"/>
              </a:buClr>
              <a:buSzPts val="2200"/>
              <a:buFont typeface="Libre Baskerville"/>
              <a:buChar char="●"/>
            </a:pPr>
            <a:r>
              <a:rPr lang="en-US" sz="1900" b="1">
                <a:solidFill>
                  <a:schemeClr val="dk1"/>
                </a:solidFill>
                <a:latin typeface="Libre Baskerville"/>
                <a:ea typeface="Libre Baskerville"/>
                <a:cs typeface="Libre Baskerville"/>
                <a:sym typeface="Libre Baskerville"/>
              </a:rPr>
              <a:t>1. </a:t>
            </a:r>
            <a:r>
              <a:rPr lang="en-US" sz="1900">
                <a:solidFill>
                  <a:schemeClr val="dk1"/>
                </a:solidFill>
                <a:latin typeface="Libre Baskerville"/>
                <a:ea typeface="Libre Baskerville"/>
                <a:cs typeface="Libre Baskerville"/>
                <a:sym typeface="Libre Baskerville"/>
              </a:rPr>
              <a:t>Continuously explore and note resources and services available within the community that can be of any assistance to kinship families, in order to make the highest quality referrals</a:t>
            </a:r>
            <a:endParaRPr sz="1500">
              <a:solidFill>
                <a:schemeClr val="dk1"/>
              </a:solidFill>
              <a:latin typeface="Libre Baskerville"/>
              <a:ea typeface="Libre Baskerville"/>
              <a:cs typeface="Libre Baskerville"/>
              <a:sym typeface="Libre Baskerville"/>
            </a:endParaRPr>
          </a:p>
          <a:p>
            <a:pPr marL="457200" lvl="0" indent="0" algn="l" rtl="0">
              <a:spcBef>
                <a:spcPts val="0"/>
              </a:spcBef>
              <a:spcAft>
                <a:spcPts val="0"/>
              </a:spcAft>
              <a:buNone/>
            </a:pPr>
            <a:endParaRPr sz="1900">
              <a:solidFill>
                <a:schemeClr val="dk1"/>
              </a:solidFill>
              <a:latin typeface="Libre Baskerville"/>
              <a:ea typeface="Libre Baskerville"/>
              <a:cs typeface="Libre Baskerville"/>
              <a:sym typeface="Libre Baskerville"/>
            </a:endParaRPr>
          </a:p>
          <a:p>
            <a:pPr marL="457200" lvl="0" indent="-368300" algn="l" rtl="0">
              <a:spcBef>
                <a:spcPts val="0"/>
              </a:spcBef>
              <a:spcAft>
                <a:spcPts val="0"/>
              </a:spcAft>
              <a:buClr>
                <a:schemeClr val="dk1"/>
              </a:buClr>
              <a:buSzPts val="2200"/>
              <a:buFont typeface="Libre Baskerville"/>
              <a:buChar char="●"/>
            </a:pPr>
            <a:r>
              <a:rPr lang="en-US" sz="1900" b="1">
                <a:solidFill>
                  <a:schemeClr val="dk1"/>
                </a:solidFill>
                <a:latin typeface="Libre Baskerville"/>
                <a:ea typeface="Libre Baskerville"/>
                <a:cs typeface="Libre Baskerville"/>
                <a:sym typeface="Libre Baskerville"/>
              </a:rPr>
              <a:t>2.</a:t>
            </a:r>
            <a:r>
              <a:rPr lang="en-US" sz="1900">
                <a:solidFill>
                  <a:schemeClr val="dk1"/>
                </a:solidFill>
                <a:latin typeface="Libre Baskerville"/>
                <a:ea typeface="Libre Baskerville"/>
                <a:cs typeface="Libre Baskerville"/>
                <a:sym typeface="Libre Baskerville"/>
              </a:rPr>
              <a:t> Promote the organization’s services and other kinship support programs to community agencies and institutions, in order to raise awareness and inform providers of their ability to make referrals for their own clients; establish cross-referral systems</a:t>
            </a:r>
            <a:endParaRPr sz="1500">
              <a:solidFill>
                <a:schemeClr val="dk1"/>
              </a:solidFill>
              <a:latin typeface="Libre Baskerville"/>
              <a:ea typeface="Libre Baskerville"/>
              <a:cs typeface="Libre Baskerville"/>
              <a:sym typeface="Libre Baskerville"/>
            </a:endParaRPr>
          </a:p>
          <a:p>
            <a:pPr marL="457200" lvl="0" indent="0" algn="l" rtl="0">
              <a:spcBef>
                <a:spcPts val="0"/>
              </a:spcBef>
              <a:spcAft>
                <a:spcPts val="0"/>
              </a:spcAft>
              <a:buNone/>
            </a:pPr>
            <a:endParaRPr sz="1900">
              <a:solidFill>
                <a:schemeClr val="dk1"/>
              </a:solidFill>
              <a:latin typeface="Libre Baskerville"/>
              <a:ea typeface="Libre Baskerville"/>
              <a:cs typeface="Libre Baskerville"/>
              <a:sym typeface="Libre Baskerville"/>
            </a:endParaRPr>
          </a:p>
          <a:p>
            <a:pPr marL="457200" lvl="0" indent="-368300" algn="l" rtl="0">
              <a:spcBef>
                <a:spcPts val="0"/>
              </a:spcBef>
              <a:spcAft>
                <a:spcPts val="0"/>
              </a:spcAft>
              <a:buClr>
                <a:schemeClr val="dk1"/>
              </a:buClr>
              <a:buSzPts val="2200"/>
              <a:buFont typeface="Libre Baskerville"/>
              <a:buChar char="●"/>
            </a:pPr>
            <a:r>
              <a:rPr lang="en-US" sz="1900" b="1">
                <a:solidFill>
                  <a:schemeClr val="dk1"/>
                </a:solidFill>
                <a:latin typeface="Libre Baskerville"/>
                <a:ea typeface="Libre Baskerville"/>
                <a:cs typeface="Libre Baskerville"/>
                <a:sym typeface="Libre Baskerville"/>
              </a:rPr>
              <a:t>3. </a:t>
            </a:r>
            <a:r>
              <a:rPr lang="en-US" sz="1900">
                <a:solidFill>
                  <a:schemeClr val="dk1"/>
                </a:solidFill>
                <a:latin typeface="Libre Baskerville"/>
                <a:ea typeface="Libre Baskerville"/>
                <a:cs typeface="Libre Baskerville"/>
                <a:sym typeface="Libre Baskerville"/>
              </a:rPr>
              <a:t>Create and maintain partnerships with community agencies and institutions committed to improving the standard of care for children and families</a:t>
            </a:r>
            <a:endParaRPr sz="2200">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r>
              <a:rPr lang="en-US" sz="2200" b="0" i="0" u="none" strike="noStrike" cap="none">
                <a:solidFill>
                  <a:schemeClr val="dk1"/>
                </a:solidFill>
                <a:latin typeface="Libre Baskerville"/>
                <a:ea typeface="Libre Baskerville"/>
                <a:cs typeface="Libre Baskerville"/>
                <a:sym typeface="Libre Baskerville"/>
              </a:rPr>
              <a:t> </a:t>
            </a:r>
            <a:endParaRPr sz="2200" b="0" i="0" u="none" strike="noStrike" cap="none">
              <a:solidFill>
                <a:schemeClr val="dk1"/>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b="1" i="0" u="none" strike="noStrike" cap="none">
              <a:solidFill>
                <a:schemeClr val="dk1"/>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36571596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txBox="1"/>
          <p:nvPr/>
        </p:nvSpPr>
        <p:spPr>
          <a:xfrm>
            <a:off x="1588950" y="752950"/>
            <a:ext cx="849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START WITH EXISTING RESOURCES</a:t>
            </a:r>
            <a:endParaRPr sz="1400" b="0" i="0" u="none" strike="noStrike" cap="none">
              <a:solidFill>
                <a:srgbClr val="000000"/>
              </a:solidFill>
              <a:latin typeface="Arial"/>
              <a:ea typeface="Arial"/>
              <a:cs typeface="Arial"/>
              <a:sym typeface="Arial"/>
            </a:endParaRPr>
          </a:p>
        </p:txBody>
      </p:sp>
      <p:sp>
        <p:nvSpPr>
          <p:cNvPr id="309" name="Google Shape;309;p31"/>
          <p:cNvSpPr txBox="1"/>
          <p:nvPr/>
        </p:nvSpPr>
        <p:spPr>
          <a:xfrm>
            <a:off x="1588950" y="1565625"/>
            <a:ext cx="9357300" cy="9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latin typeface="Libre Baskerville"/>
                <a:ea typeface="Libre Baskerville"/>
                <a:cs typeface="Libre Baskerville"/>
                <a:sym typeface="Libre Baskerville"/>
              </a:rPr>
              <a:t>What organizations in your community aid clients with…?</a:t>
            </a:r>
            <a:endParaRPr sz="2200" b="1">
              <a:latin typeface="Libre Baskerville"/>
              <a:ea typeface="Libre Baskerville"/>
              <a:cs typeface="Libre Baskerville"/>
              <a:sym typeface="Libre Baskerville"/>
            </a:endParaRPr>
          </a:p>
          <a:p>
            <a:pPr marL="0" lvl="0" indent="0" algn="l" rtl="0">
              <a:spcBef>
                <a:spcPts val="0"/>
              </a:spcBef>
              <a:spcAft>
                <a:spcPts val="0"/>
              </a:spcAft>
              <a:buNone/>
            </a:pPr>
            <a:endParaRPr/>
          </a:p>
        </p:txBody>
      </p:sp>
      <p:sp>
        <p:nvSpPr>
          <p:cNvPr id="310" name="Google Shape;310;p31"/>
          <p:cNvSpPr txBox="1"/>
          <p:nvPr/>
        </p:nvSpPr>
        <p:spPr>
          <a:xfrm>
            <a:off x="1588950" y="2351650"/>
            <a:ext cx="3857100" cy="3801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Libre Baskerville"/>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Housing</a:t>
            </a: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Food pantries</a:t>
            </a:r>
            <a:endParaRPr sz="18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Clothing closets</a:t>
            </a:r>
            <a:endParaRPr sz="18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Financial assistance</a:t>
            </a:r>
            <a:endParaRPr sz="18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Medical and Dental </a:t>
            </a:r>
            <a:r>
              <a:rPr lang="en-US" sz="2200">
                <a:latin typeface="Libre Baskerville"/>
                <a:ea typeface="Libre Baskerville"/>
                <a:cs typeface="Libre Baskerville"/>
                <a:sym typeface="Libre Baskerville"/>
              </a:rPr>
              <a:t>services</a:t>
            </a:r>
            <a:endParaRPr sz="18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Clr>
                <a:srgbClr val="000000"/>
              </a:buClr>
              <a:buSzPts val="2200"/>
              <a:buFont typeface="Libre Baskerville"/>
              <a:buChar char="●"/>
            </a:pPr>
            <a:r>
              <a:rPr lang="en-US" sz="2200" i="0" u="none" strike="noStrike" cap="none">
                <a:solidFill>
                  <a:srgbClr val="000000"/>
                </a:solidFill>
                <a:latin typeface="Libre Baskerville"/>
                <a:ea typeface="Libre Baskerville"/>
                <a:cs typeface="Libre Baskerville"/>
                <a:sym typeface="Libre Baskerville"/>
              </a:rPr>
              <a:t>Mental Health services </a:t>
            </a:r>
            <a:endParaRPr sz="2200">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190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Libre Baskerville"/>
              <a:buNone/>
            </a:pPr>
            <a:endParaRPr>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Libre Baskerville"/>
              <a:buNone/>
            </a:pPr>
            <a:endParaRPr sz="1800" i="0" u="none" strike="noStrike" cap="none">
              <a:solidFill>
                <a:srgbClr val="000000"/>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1800"/>
              <a:buFont typeface="Libre Baskerville"/>
              <a:buNone/>
            </a:pPr>
            <a:endParaRPr>
              <a:latin typeface="Libre Baskerville"/>
              <a:ea typeface="Libre Baskerville"/>
              <a:cs typeface="Libre Baskerville"/>
              <a:sym typeface="Libre Baskerville"/>
            </a:endParaRPr>
          </a:p>
        </p:txBody>
      </p:sp>
      <p:sp>
        <p:nvSpPr>
          <p:cNvPr id="311" name="Google Shape;311;p31"/>
          <p:cNvSpPr txBox="1"/>
          <p:nvPr/>
        </p:nvSpPr>
        <p:spPr>
          <a:xfrm>
            <a:off x="6180700" y="2550525"/>
            <a:ext cx="4446900" cy="25704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School Support</a:t>
            </a:r>
            <a:endParaRPr sz="22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Legal services</a:t>
            </a:r>
            <a:endParaRPr sz="22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Childcare</a:t>
            </a:r>
            <a:endParaRPr sz="23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Respite</a:t>
            </a:r>
            <a:endParaRPr sz="22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Disability &amp; Special Needs</a:t>
            </a:r>
            <a:endParaRPr sz="22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Employment</a:t>
            </a:r>
            <a:endParaRPr sz="2200">
              <a:latin typeface="Libre Baskerville"/>
              <a:ea typeface="Libre Baskerville"/>
              <a:cs typeface="Libre Baskerville"/>
              <a:sym typeface="Libre Baskerville"/>
            </a:endParaRPr>
          </a:p>
          <a:p>
            <a:pPr marL="457200" lvl="0" indent="-368300" algn="l" rtl="0">
              <a:spcBef>
                <a:spcPts val="0"/>
              </a:spcBef>
              <a:spcAft>
                <a:spcPts val="0"/>
              </a:spcAft>
              <a:buSzPts val="2200"/>
              <a:buFont typeface="Libre Baskerville"/>
              <a:buChar char="●"/>
            </a:pPr>
            <a:r>
              <a:rPr lang="en-US" sz="2300">
                <a:solidFill>
                  <a:schemeClr val="dk1"/>
                </a:solidFill>
                <a:latin typeface="Libre Baskerville"/>
                <a:ea typeface="Libre Baskerville"/>
                <a:cs typeface="Libre Baskerville"/>
                <a:sym typeface="Libre Baskerville"/>
              </a:rPr>
              <a:t>Child advocacy </a:t>
            </a:r>
            <a:endParaRPr sz="2200">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038980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p:nvPr/>
        </p:nvSpPr>
        <p:spPr>
          <a:xfrm>
            <a:off x="1588950" y="752950"/>
            <a:ext cx="849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PARTNERING WITH CHILD WELFARE	</a:t>
            </a:r>
            <a:endParaRPr sz="1400" b="0" i="0" u="none" strike="noStrike" cap="none">
              <a:solidFill>
                <a:srgbClr val="000000"/>
              </a:solidFill>
              <a:latin typeface="Arial"/>
              <a:ea typeface="Arial"/>
              <a:cs typeface="Arial"/>
              <a:sym typeface="Arial"/>
            </a:endParaRPr>
          </a:p>
        </p:txBody>
      </p:sp>
      <p:sp>
        <p:nvSpPr>
          <p:cNvPr id="317" name="Google Shape;317;p32"/>
          <p:cNvSpPr txBox="1"/>
          <p:nvPr/>
        </p:nvSpPr>
        <p:spPr>
          <a:xfrm>
            <a:off x="1469025" y="1285150"/>
            <a:ext cx="10009500" cy="5402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Libre Baskerville"/>
              <a:buNone/>
            </a:pPr>
            <a:endParaRPr sz="2200" b="0" i="0" u="none" strike="noStrike" cap="none">
              <a:solidFill>
                <a:srgbClr val="000000"/>
              </a:solidFill>
              <a:latin typeface="Libre Baskerville"/>
              <a:ea typeface="Libre Baskerville"/>
              <a:cs typeface="Libre Baskerville"/>
              <a:sym typeface="Libre Baskerville"/>
            </a:endParaRPr>
          </a:p>
          <a:p>
            <a:pPr marL="285750" marR="0" lvl="0" indent="-298450" algn="l" rtl="0">
              <a:lnSpc>
                <a:spcPct val="100000"/>
              </a:lnSpc>
              <a:spcBef>
                <a:spcPts val="0"/>
              </a:spcBef>
              <a:spcAft>
                <a:spcPts val="0"/>
              </a:spcAft>
              <a:buClr>
                <a:srgbClr val="000000"/>
              </a:buClr>
              <a:buSzPts val="2200"/>
              <a:buFont typeface="Arial"/>
              <a:buChar char="•"/>
            </a:pPr>
            <a:r>
              <a:rPr lang="en-US" sz="2200">
                <a:latin typeface="Libre Baskerville"/>
                <a:ea typeface="Libre Baskerville"/>
                <a:cs typeface="Libre Baskerville"/>
                <a:sym typeface="Libre Baskerville"/>
              </a:rPr>
              <a:t>C</a:t>
            </a:r>
            <a:r>
              <a:rPr lang="en-US" sz="2200" b="0" i="0" u="none" strike="noStrike" cap="none">
                <a:solidFill>
                  <a:srgbClr val="000000"/>
                </a:solidFill>
                <a:latin typeface="Libre Baskerville"/>
                <a:ea typeface="Libre Baskerville"/>
                <a:cs typeface="Libre Baskerville"/>
                <a:sym typeface="Libre Baskerville"/>
              </a:rPr>
              <a:t>ollaboration with county and state DSS/DCFS is critical</a:t>
            </a:r>
            <a:endParaRPr sz="2200">
              <a:latin typeface="Libre Baskerville"/>
              <a:ea typeface="Libre Baskerville"/>
              <a:cs typeface="Libre Baskerville"/>
              <a:sym typeface="Libre Baskerville"/>
            </a:endParaRPr>
          </a:p>
          <a:p>
            <a:pPr marL="914400" marR="0" lvl="1" indent="-36830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Libre Baskerville"/>
                <a:ea typeface="Libre Baskerville"/>
                <a:cs typeface="Libre Baskerville"/>
                <a:sym typeface="Libre Baskerville"/>
              </a:rPr>
              <a:t>Regular contact with child welfare staff recommended </a:t>
            </a:r>
            <a:endParaRPr sz="2200" b="0" i="0" u="none" strike="noStrike" cap="none">
              <a:solidFill>
                <a:srgbClr val="000000"/>
              </a:solidFill>
              <a:latin typeface="Libre Baskerville"/>
              <a:ea typeface="Libre Baskerville"/>
              <a:cs typeface="Libre Baskerville"/>
              <a:sym typeface="Libre Baskerville"/>
            </a:endParaRPr>
          </a:p>
          <a:p>
            <a:pPr marL="914400" marR="0" lvl="1" indent="-368300" algn="l" rtl="0">
              <a:lnSpc>
                <a:spcPct val="100000"/>
              </a:lnSpc>
              <a:spcBef>
                <a:spcPts val="0"/>
              </a:spcBef>
              <a:spcAft>
                <a:spcPts val="0"/>
              </a:spcAft>
              <a:buSzPts val="2200"/>
              <a:buFont typeface="Libre Baskerville"/>
              <a:buChar char="•"/>
            </a:pPr>
            <a:r>
              <a:rPr lang="en-US" sz="2200">
                <a:latin typeface="Libre Baskerville"/>
                <a:ea typeface="Libre Baskerville"/>
                <a:cs typeface="Libre Baskerville"/>
                <a:sym typeface="Libre Baskerville"/>
              </a:rPr>
              <a:t>Highlighting how your organization support can reduce caseworker burden</a:t>
            </a:r>
            <a:endParaRPr sz="2200">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285750" marR="0" lvl="0" indent="-2984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Libre Baskerville"/>
                <a:ea typeface="Libre Baskerville"/>
                <a:cs typeface="Libre Baskerville"/>
                <a:sym typeface="Libre Baskerville"/>
              </a:rPr>
              <a:t>Understanding Economic Services</a:t>
            </a:r>
            <a:endParaRPr sz="2200">
              <a:latin typeface="Libre Baskerville"/>
              <a:ea typeface="Libre Baskerville"/>
              <a:cs typeface="Libre Baskerville"/>
              <a:sym typeface="Libre Baskerville"/>
            </a:endParaRPr>
          </a:p>
          <a:p>
            <a:pPr marL="914400" marR="0" lvl="1" indent="-36830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Libre Baskerville"/>
                <a:ea typeface="Libre Baskerville"/>
                <a:cs typeface="Libre Baskerville"/>
                <a:sym typeface="Libre Baskerville"/>
              </a:rPr>
              <a:t>SNAP</a:t>
            </a:r>
            <a:r>
              <a:rPr lang="en-US" sz="2200">
                <a:latin typeface="Libre Baskerville"/>
                <a:ea typeface="Libre Baskerville"/>
                <a:cs typeface="Libre Baskerville"/>
                <a:sym typeface="Libre Baskerville"/>
              </a:rPr>
              <a:t>, TANF, ABC, Child Support</a:t>
            </a:r>
            <a:endParaRPr sz="2200" b="0" i="0" u="none" strike="noStrike" cap="none">
              <a:solidFill>
                <a:srgbClr val="000000"/>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285750" marR="0" lvl="0" indent="-2984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Libre Baskerville"/>
                <a:ea typeface="Libre Baskerville"/>
                <a:cs typeface="Libre Baskerville"/>
                <a:sym typeface="Libre Baskerville"/>
              </a:rPr>
              <a:t>Individual, team, and department relationships – build trust </a:t>
            </a:r>
            <a:r>
              <a:rPr lang="en-US" sz="2200">
                <a:latin typeface="Libre Baskerville"/>
                <a:ea typeface="Libre Baskerville"/>
                <a:cs typeface="Libre Baskerville"/>
                <a:sym typeface="Libre Baskerville"/>
              </a:rPr>
              <a:t>so</a:t>
            </a:r>
            <a:r>
              <a:rPr lang="en-US" sz="2200" b="0" i="0" u="none" strike="noStrike" cap="none">
                <a:solidFill>
                  <a:srgbClr val="000000"/>
                </a:solidFill>
                <a:latin typeface="Libre Baskerville"/>
                <a:ea typeface="Libre Baskerville"/>
                <a:cs typeface="Libre Baskerville"/>
                <a:sym typeface="Libre Baskerville"/>
              </a:rPr>
              <a:t> caseworkers become confident in referring to your organization</a:t>
            </a:r>
            <a:endParaRPr sz="2200" b="0" i="0" u="none" strike="noStrike" cap="none">
              <a:solidFill>
                <a:srgbClr val="000000"/>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0" marR="0" lvl="0" indent="0" algn="l" rtl="0">
              <a:lnSpc>
                <a:spcPct val="100000"/>
              </a:lnSpc>
              <a:spcBef>
                <a:spcPts val="0"/>
              </a:spcBef>
              <a:spcAft>
                <a:spcPts val="0"/>
              </a:spcAft>
              <a:buNone/>
            </a:pPr>
            <a:r>
              <a:rPr lang="en-US" sz="2700" b="1" i="1">
                <a:latin typeface="Libre Baskerville"/>
                <a:ea typeface="Libre Baskerville"/>
                <a:cs typeface="Libre Baskerville"/>
                <a:sym typeface="Libre Baskerville"/>
              </a:rPr>
              <a:t>Your organization should consider what</a:t>
            </a:r>
            <a:r>
              <a:rPr lang="en-US" sz="2700" b="1" i="1" u="none" strike="noStrike" cap="none">
                <a:solidFill>
                  <a:srgbClr val="000000"/>
                </a:solidFill>
                <a:latin typeface="Libre Baskerville"/>
                <a:ea typeface="Libre Baskerville"/>
                <a:cs typeface="Libre Baskerville"/>
                <a:sym typeface="Libre Baskerville"/>
              </a:rPr>
              <a:t> are common child welfare practices/processes that Navigators and </a:t>
            </a:r>
            <a:r>
              <a:rPr lang="en-US" sz="2700" b="1" i="1">
                <a:latin typeface="Libre Baskerville"/>
                <a:ea typeface="Libre Baskerville"/>
                <a:cs typeface="Libre Baskerville"/>
                <a:sym typeface="Libre Baskerville"/>
              </a:rPr>
              <a:t>families </a:t>
            </a:r>
            <a:r>
              <a:rPr lang="en-US" sz="2700" b="1" i="1" u="none" strike="noStrike" cap="none">
                <a:solidFill>
                  <a:srgbClr val="000000"/>
                </a:solidFill>
                <a:latin typeface="Libre Baskerville"/>
                <a:ea typeface="Libre Baskerville"/>
                <a:cs typeface="Libre Baskerville"/>
                <a:sym typeface="Libre Baskerville"/>
              </a:rPr>
              <a:t>need to be aware o</a:t>
            </a:r>
            <a:r>
              <a:rPr lang="en-US" sz="2700" b="1" i="1">
                <a:latin typeface="Libre Baskerville"/>
                <a:ea typeface="Libre Baskerville"/>
                <a:cs typeface="Libre Baskerville"/>
                <a:sym typeface="Libre Baskerville"/>
              </a:rPr>
              <a:t>f.</a:t>
            </a:r>
            <a:r>
              <a:rPr lang="en-US" sz="2700" b="1" i="1" u="none" strike="noStrike" cap="none">
                <a:solidFill>
                  <a:srgbClr val="000000"/>
                </a:solidFill>
                <a:latin typeface="Libre Baskerville"/>
                <a:ea typeface="Libre Baskerville"/>
                <a:cs typeface="Libre Baskerville"/>
                <a:sym typeface="Libre Baskerville"/>
              </a:rPr>
              <a:t> </a:t>
            </a:r>
            <a:endParaRPr sz="2100" b="1" i="1"/>
          </a:p>
        </p:txBody>
      </p:sp>
    </p:spTree>
    <p:extLst>
      <p:ext uri="{BB962C8B-B14F-4D97-AF65-F5344CB8AC3E}">
        <p14:creationId xmlns:p14="http://schemas.microsoft.com/office/powerpoint/2010/main" val="2804061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p:nvPr/>
        </p:nvSpPr>
        <p:spPr>
          <a:xfrm>
            <a:off x="1588950" y="752950"/>
            <a:ext cx="849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PARTNERSHIPS: LESSONS LEARNED		</a:t>
            </a:r>
            <a:endParaRPr sz="1400" b="0" i="0" u="none" strike="noStrike" cap="none">
              <a:solidFill>
                <a:srgbClr val="000000"/>
              </a:solidFill>
              <a:latin typeface="Arial"/>
              <a:ea typeface="Arial"/>
              <a:cs typeface="Arial"/>
              <a:sym typeface="Arial"/>
            </a:endParaRPr>
          </a:p>
        </p:txBody>
      </p:sp>
      <p:sp>
        <p:nvSpPr>
          <p:cNvPr id="323" name="Google Shape;323;p33"/>
          <p:cNvSpPr txBox="1"/>
          <p:nvPr/>
        </p:nvSpPr>
        <p:spPr>
          <a:xfrm>
            <a:off x="1588950" y="1112375"/>
            <a:ext cx="9832200" cy="5756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Libre Baskerville"/>
              <a:buNone/>
            </a:pPr>
            <a:endParaRPr sz="2200">
              <a:latin typeface="Libre Baskerville"/>
              <a:ea typeface="Libre Baskerville"/>
              <a:cs typeface="Libre Baskerville"/>
              <a:sym typeface="Libre Baskerville"/>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Libre Baskerville"/>
                <a:ea typeface="Libre Baskerville"/>
                <a:cs typeface="Libre Baskerville"/>
                <a:sym typeface="Libre Baskerville"/>
              </a:rPr>
              <a:t>Cohesive materials</a:t>
            </a:r>
            <a:r>
              <a:rPr lang="en-US" sz="2000">
                <a:latin typeface="Libre Baskerville"/>
                <a:ea typeface="Libre Baskerville"/>
                <a:cs typeface="Libre Baskerville"/>
                <a:sym typeface="Libre Baskerville"/>
              </a:rPr>
              <a:t> and varied ways of getting the word out to caregivers and community partners</a:t>
            </a:r>
            <a:endParaRPr sz="2000">
              <a:latin typeface="Libre Baskerville"/>
              <a:ea typeface="Libre Baskerville"/>
              <a:cs typeface="Libre Baskerville"/>
              <a:sym typeface="Libre Baskerville"/>
            </a:endParaRPr>
          </a:p>
          <a:p>
            <a:pPr marL="914400" marR="0" lvl="1" indent="-355600" algn="l" rtl="0">
              <a:lnSpc>
                <a:spcPct val="100000"/>
              </a:lnSpc>
              <a:spcBef>
                <a:spcPts val="0"/>
              </a:spcBef>
              <a:spcAft>
                <a:spcPts val="0"/>
              </a:spcAft>
              <a:buSzPts val="2000"/>
              <a:buFont typeface="Libre Baskerville"/>
              <a:buChar char="•"/>
            </a:pPr>
            <a:r>
              <a:rPr lang="en-US" sz="2000">
                <a:latin typeface="Libre Baskerville"/>
                <a:ea typeface="Libre Baskerville"/>
                <a:cs typeface="Libre Baskerville"/>
                <a:sym typeface="Libre Baskerville"/>
              </a:rPr>
              <a:t>Attending community events</a:t>
            </a:r>
            <a:endParaRPr sz="2000">
              <a:latin typeface="Libre Baskerville"/>
              <a:ea typeface="Libre Baskerville"/>
              <a:cs typeface="Libre Baskerville"/>
              <a:sym typeface="Libre Baskerville"/>
            </a:endParaRPr>
          </a:p>
          <a:p>
            <a:pPr marL="914400" marR="0" lvl="1" indent="-355600" algn="l" rtl="0">
              <a:lnSpc>
                <a:spcPct val="100000"/>
              </a:lnSpc>
              <a:spcBef>
                <a:spcPts val="0"/>
              </a:spcBef>
              <a:spcAft>
                <a:spcPts val="0"/>
              </a:spcAft>
              <a:buSzPts val="2000"/>
              <a:buFont typeface="Libre Baskerville"/>
              <a:buChar char="•"/>
            </a:pPr>
            <a:r>
              <a:rPr lang="en-US" sz="2000">
                <a:latin typeface="Libre Baskerville"/>
                <a:ea typeface="Libre Baskerville"/>
                <a:cs typeface="Libre Baskerville"/>
                <a:sym typeface="Libre Baskerville"/>
              </a:rPr>
              <a:t>Printed materials available that have been vetted by caregivers - Flyers, brochures, translated materials</a:t>
            </a:r>
            <a:endParaRPr sz="2000">
              <a:latin typeface="Libre Baskerville"/>
              <a:ea typeface="Libre Baskerville"/>
              <a:cs typeface="Libre Baskerville"/>
              <a:sym typeface="Libre Baskerville"/>
            </a:endParaRPr>
          </a:p>
          <a:p>
            <a:pPr marL="914400" marR="0" lvl="1" indent="-355600" algn="l" rtl="0">
              <a:lnSpc>
                <a:spcPct val="100000"/>
              </a:lnSpc>
              <a:spcBef>
                <a:spcPts val="0"/>
              </a:spcBef>
              <a:spcAft>
                <a:spcPts val="0"/>
              </a:spcAft>
              <a:buSzPts val="2000"/>
              <a:buFont typeface="Libre Baskerville"/>
              <a:buChar char="•"/>
            </a:pPr>
            <a:r>
              <a:rPr lang="en-US" sz="2000">
                <a:latin typeface="Libre Baskerville"/>
                <a:ea typeface="Libre Baskerville"/>
                <a:cs typeface="Libre Baskerville"/>
                <a:sym typeface="Libre Baskerville"/>
              </a:rPr>
              <a:t>Website</a:t>
            </a:r>
            <a:endParaRPr sz="2000">
              <a:latin typeface="Libre Baskerville"/>
              <a:ea typeface="Libre Baskerville"/>
              <a:cs typeface="Libre Baskerville"/>
              <a:sym typeface="Libre Baskerville"/>
            </a:endParaRPr>
          </a:p>
          <a:p>
            <a:pPr marL="914400" marR="0" lvl="1" indent="-355600" algn="l" rtl="0">
              <a:lnSpc>
                <a:spcPct val="100000"/>
              </a:lnSpc>
              <a:spcBef>
                <a:spcPts val="0"/>
              </a:spcBef>
              <a:spcAft>
                <a:spcPts val="0"/>
              </a:spcAft>
              <a:buSzPts val="2000"/>
              <a:buFont typeface="Libre Baskerville"/>
              <a:buChar char="•"/>
            </a:pPr>
            <a:r>
              <a:rPr lang="en-US" sz="2000">
                <a:latin typeface="Libre Baskerville"/>
                <a:ea typeface="Libre Baskerville"/>
                <a:cs typeface="Libre Baskerville"/>
                <a:sym typeface="Libre Baskerville"/>
              </a:rPr>
              <a:t>Text messages </a:t>
            </a:r>
            <a:endParaRPr sz="2000">
              <a:latin typeface="Libre Baskerville"/>
              <a:ea typeface="Libre Baskerville"/>
              <a:cs typeface="Libre Baskerville"/>
              <a:sym typeface="Libre Baskerville"/>
            </a:endParaRPr>
          </a:p>
          <a:p>
            <a:pPr marL="0" marR="0" lvl="0" indent="0" algn="l" rtl="0">
              <a:lnSpc>
                <a:spcPct val="100000"/>
              </a:lnSpc>
              <a:spcBef>
                <a:spcPts val="0"/>
              </a:spcBef>
              <a:spcAft>
                <a:spcPts val="0"/>
              </a:spcAft>
              <a:buNone/>
            </a:pPr>
            <a:endParaRPr sz="200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000"/>
              <a:buFont typeface="Libre Baskerville"/>
              <a:buNone/>
            </a:pPr>
            <a:endParaRPr sz="2000" b="0" i="0" u="none" strike="noStrike" cap="none">
              <a:solidFill>
                <a:srgbClr val="000000"/>
              </a:solidFill>
              <a:latin typeface="Libre Baskerville"/>
              <a:ea typeface="Libre Baskerville"/>
              <a:cs typeface="Libre Baskerville"/>
              <a:sym typeface="Libre Baskerville"/>
            </a:endParaRPr>
          </a:p>
          <a:p>
            <a:pPr marL="285750" marR="0" lvl="0" indent="-285750" algn="l" rtl="0">
              <a:lnSpc>
                <a:spcPct val="100000"/>
              </a:lnSpc>
              <a:spcBef>
                <a:spcPts val="0"/>
              </a:spcBef>
              <a:spcAft>
                <a:spcPts val="0"/>
              </a:spcAft>
              <a:buClr>
                <a:srgbClr val="000000"/>
              </a:buClr>
              <a:buSzPts val="2000"/>
              <a:buFont typeface="Arial"/>
              <a:buChar char="•"/>
            </a:pPr>
            <a:r>
              <a:rPr lang="en-US" sz="2000">
                <a:latin typeface="Libre Baskerville"/>
                <a:ea typeface="Libre Baskerville"/>
                <a:cs typeface="Libre Baskerville"/>
                <a:sym typeface="Libre Baskerville"/>
              </a:rPr>
              <a:t>Ask caregivers about messaging!</a:t>
            </a:r>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Libre Baskerville"/>
              <a:ea typeface="Libre Baskerville"/>
              <a:cs typeface="Libre Baskerville"/>
              <a:sym typeface="Libre Baskerville"/>
            </a:endParaRPr>
          </a:p>
          <a:p>
            <a:pPr marL="285750" marR="0" lvl="0" indent="-285750" algn="l" rtl="0">
              <a:lnSpc>
                <a:spcPct val="100000"/>
              </a:lnSpc>
              <a:spcBef>
                <a:spcPts val="0"/>
              </a:spcBef>
              <a:spcAft>
                <a:spcPts val="0"/>
              </a:spcAft>
              <a:buClr>
                <a:srgbClr val="000000"/>
              </a:buClr>
              <a:buSzPts val="2000"/>
              <a:buFont typeface="Arial"/>
              <a:buChar char="•"/>
            </a:pPr>
            <a:r>
              <a:rPr lang="en-US" sz="2000">
                <a:latin typeface="Libre Baskerville"/>
                <a:ea typeface="Libre Baskerville"/>
                <a:cs typeface="Libre Baskerville"/>
                <a:sym typeface="Libre Baskerville"/>
              </a:rPr>
              <a:t>Collect </a:t>
            </a:r>
            <a:r>
              <a:rPr lang="en-US" sz="2000" b="0" i="0" u="none" strike="noStrike" cap="none">
                <a:solidFill>
                  <a:srgbClr val="000000"/>
                </a:solidFill>
                <a:latin typeface="Libre Baskerville"/>
                <a:ea typeface="Libre Baskerville"/>
                <a:cs typeface="Libre Baskerville"/>
                <a:sym typeface="Libre Baskerville"/>
              </a:rPr>
              <a:t>feedback from caregiver</a:t>
            </a:r>
            <a:r>
              <a:rPr lang="en-US" sz="2000">
                <a:latin typeface="Libre Baskerville"/>
                <a:ea typeface="Libre Baskerville"/>
                <a:cs typeface="Libre Baskerville"/>
                <a:sym typeface="Libre Baskerville"/>
              </a:rPr>
              <a:t>s </a:t>
            </a:r>
            <a:r>
              <a:rPr lang="en-US" sz="2000" b="0" i="0" u="none" strike="noStrike" cap="none">
                <a:solidFill>
                  <a:srgbClr val="000000"/>
                </a:solidFill>
                <a:latin typeface="Libre Baskerville"/>
                <a:ea typeface="Libre Baskerville"/>
                <a:cs typeface="Libre Baskerville"/>
                <a:sym typeface="Libre Baskerville"/>
              </a:rPr>
              <a:t>regarding the quality of services received from your organization &amp; community partners </a:t>
            </a:r>
            <a:endParaRPr sz="2000" b="0" i="0" u="none" strike="noStrike" cap="none">
              <a:solidFill>
                <a:srgbClr val="000000"/>
              </a:solidFill>
              <a:latin typeface="Libre Baskerville"/>
              <a:ea typeface="Libre Baskerville"/>
              <a:cs typeface="Libre Baskerville"/>
              <a:sym typeface="Libre Baskerville"/>
            </a:endParaRPr>
          </a:p>
          <a:p>
            <a:pPr marL="457200" marR="0" lvl="0" indent="0" algn="l" rtl="0">
              <a:lnSpc>
                <a:spcPct val="100000"/>
              </a:lnSpc>
              <a:spcBef>
                <a:spcPts val="0"/>
              </a:spcBef>
              <a:spcAft>
                <a:spcPts val="0"/>
              </a:spcAft>
              <a:buNone/>
            </a:pPr>
            <a:endParaRPr sz="2000">
              <a:latin typeface="Libre Baskerville"/>
              <a:ea typeface="Libre Baskerville"/>
              <a:cs typeface="Libre Baskerville"/>
              <a:sym typeface="Libre Baskerville"/>
            </a:endParaRPr>
          </a:p>
          <a:p>
            <a:pPr marL="285750" marR="0" lvl="0" indent="-158750" algn="l" rtl="0">
              <a:lnSpc>
                <a:spcPct val="100000"/>
              </a:lnSpc>
              <a:spcBef>
                <a:spcPts val="0"/>
              </a:spcBef>
              <a:spcAft>
                <a:spcPts val="0"/>
              </a:spcAft>
              <a:buClr>
                <a:srgbClr val="000000"/>
              </a:buClr>
              <a:buSzPts val="2000"/>
              <a:buFont typeface="Arial"/>
              <a:buNone/>
            </a:pPr>
            <a:endParaRPr sz="2200" b="0" i="0" u="none" strike="noStrike" cap="none">
              <a:solidFill>
                <a:srgbClr val="000000"/>
              </a:solidFill>
              <a:latin typeface="Libre Baskerville"/>
              <a:ea typeface="Libre Baskerville"/>
              <a:cs typeface="Libre Baskerville"/>
              <a:sym typeface="Libre Baskerville"/>
            </a:endParaRPr>
          </a:p>
          <a:p>
            <a:pPr marL="457200" marR="0" lvl="0" indent="0" algn="ctr" rtl="0">
              <a:lnSpc>
                <a:spcPct val="100000"/>
              </a:lnSpc>
              <a:spcBef>
                <a:spcPts val="0"/>
              </a:spcBef>
              <a:spcAft>
                <a:spcPts val="0"/>
              </a:spcAft>
              <a:buNone/>
            </a:pPr>
            <a:r>
              <a:rPr lang="en-US" sz="2200" b="1">
                <a:latin typeface="Libre Baskerville"/>
                <a:ea typeface="Libre Baskerville"/>
                <a:cs typeface="Libre Baskerville"/>
                <a:sym typeface="Libre Baskerville"/>
              </a:rPr>
              <a:t>******</a:t>
            </a:r>
            <a:r>
              <a:rPr lang="en-US" sz="2200" b="1" i="0" u="none" strike="noStrike" cap="none">
                <a:solidFill>
                  <a:srgbClr val="000000"/>
                </a:solidFill>
                <a:latin typeface="Libre Baskerville"/>
                <a:ea typeface="Libre Baskerville"/>
                <a:cs typeface="Libre Baskerville"/>
                <a:sym typeface="Libre Baskerville"/>
              </a:rPr>
              <a:t>Creatin</a:t>
            </a:r>
            <a:r>
              <a:rPr lang="en-US" sz="2200" b="1">
                <a:latin typeface="Libre Baskerville"/>
                <a:ea typeface="Libre Baskerville"/>
                <a:cs typeface="Libre Baskerville"/>
                <a:sym typeface="Libre Baskerville"/>
              </a:rPr>
              <a:t>g relationships and c</a:t>
            </a:r>
            <a:r>
              <a:rPr lang="en-US" sz="2200" b="1" i="0" u="none" strike="noStrike" cap="none">
                <a:solidFill>
                  <a:srgbClr val="000000"/>
                </a:solidFill>
                <a:latin typeface="Libre Baskerville"/>
                <a:ea typeface="Libre Baskerville"/>
                <a:cs typeface="Libre Baskerville"/>
                <a:sym typeface="Libre Baskerville"/>
              </a:rPr>
              <a:t>ompiling </a:t>
            </a:r>
            <a:r>
              <a:rPr lang="en-US" sz="2200" b="1">
                <a:latin typeface="Libre Baskerville"/>
                <a:ea typeface="Libre Baskerville"/>
                <a:cs typeface="Libre Baskerville"/>
                <a:sym typeface="Libre Baskerville"/>
              </a:rPr>
              <a:t>c</a:t>
            </a:r>
            <a:r>
              <a:rPr lang="en-US" sz="2200" b="1" i="0" u="none" strike="noStrike" cap="none">
                <a:solidFill>
                  <a:srgbClr val="000000"/>
                </a:solidFill>
                <a:latin typeface="Libre Baskerville"/>
                <a:ea typeface="Libre Baskerville"/>
                <a:cs typeface="Libre Baskerville"/>
                <a:sym typeface="Libre Baskerville"/>
              </a:rPr>
              <a:t>ommunity </a:t>
            </a:r>
            <a:r>
              <a:rPr lang="en-US" sz="2200" b="1">
                <a:latin typeface="Libre Baskerville"/>
                <a:ea typeface="Libre Baskerville"/>
                <a:cs typeface="Libre Baskerville"/>
                <a:sym typeface="Libre Baskerville"/>
              </a:rPr>
              <a:t>r</a:t>
            </a:r>
            <a:r>
              <a:rPr lang="en-US" sz="2200" b="1" i="0" u="none" strike="noStrike" cap="none">
                <a:solidFill>
                  <a:srgbClr val="000000"/>
                </a:solidFill>
                <a:latin typeface="Libre Baskerville"/>
                <a:ea typeface="Libre Baskerville"/>
                <a:cs typeface="Libre Baskerville"/>
                <a:sym typeface="Libre Baskerville"/>
              </a:rPr>
              <a:t>esources and takes time</a:t>
            </a:r>
            <a:r>
              <a:rPr lang="en-US" sz="2200" b="1">
                <a:latin typeface="Libre Baskerville"/>
                <a:ea typeface="Libre Baskerville"/>
                <a:cs typeface="Libre Baskerville"/>
                <a:sym typeface="Libre Baskerville"/>
              </a:rPr>
              <a:t> &amp; care*******</a:t>
            </a:r>
            <a:endParaRPr sz="1600" b="1"/>
          </a:p>
        </p:txBody>
      </p:sp>
    </p:spTree>
    <p:extLst>
      <p:ext uri="{BB962C8B-B14F-4D97-AF65-F5344CB8AC3E}">
        <p14:creationId xmlns:p14="http://schemas.microsoft.com/office/powerpoint/2010/main" val="3442513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p:nvPr/>
        </p:nvSpPr>
        <p:spPr>
          <a:xfrm>
            <a:off x="1588950" y="802200"/>
            <a:ext cx="8493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Sources of Funding Over Time  </a:t>
            </a:r>
            <a:endParaRPr sz="1400" b="0" i="0" u="none" strike="noStrike" cap="none">
              <a:solidFill>
                <a:srgbClr val="000000"/>
              </a:solidFill>
              <a:latin typeface="Arial"/>
              <a:ea typeface="Arial"/>
              <a:cs typeface="Arial"/>
              <a:sym typeface="Arial"/>
            </a:endParaRPr>
          </a:p>
        </p:txBody>
      </p:sp>
      <p:sp>
        <p:nvSpPr>
          <p:cNvPr id="329" name="Google Shape;329;p34"/>
          <p:cNvSpPr txBox="1"/>
          <p:nvPr/>
        </p:nvSpPr>
        <p:spPr>
          <a:xfrm>
            <a:off x="1588950" y="1612700"/>
            <a:ext cx="9832200" cy="4833300"/>
          </a:xfrm>
          <a:prstGeom prst="rect">
            <a:avLst/>
          </a:prstGeom>
          <a:noFill/>
          <a:ln>
            <a:noFill/>
          </a:ln>
        </p:spPr>
        <p:txBody>
          <a:bodyPr spcFirstLastPara="1" wrap="square" lIns="45700" tIns="45700" rIns="45700" bIns="45700" anchor="t" anchorCtr="0">
            <a:spAutoFit/>
          </a:bodyPr>
          <a:lstStyle/>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Individuals</a:t>
            </a:r>
            <a:r>
              <a:rPr lang="en-US" sz="2200">
                <a:latin typeface="Libre Baskerville"/>
                <a:ea typeface="Libre Baskerville"/>
                <a:cs typeface="Libre Baskerville"/>
                <a:sym typeface="Libre Baskerville"/>
              </a:rPr>
              <a:t> - $176,000 in FY18 to $452,000 in FY23</a:t>
            </a:r>
            <a:endParaRPr sz="2200">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Government </a:t>
            </a:r>
            <a:r>
              <a:rPr lang="en-US" sz="2200">
                <a:latin typeface="Libre Baskerville"/>
                <a:ea typeface="Libre Baskerville"/>
                <a:cs typeface="Libre Baskerville"/>
                <a:sym typeface="Libre Baskerville"/>
              </a:rPr>
              <a:t>-  $0 in FY18 to $328,000 in FY23</a:t>
            </a:r>
            <a:endParaRPr sz="2200">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Foundations</a:t>
            </a:r>
            <a:r>
              <a:rPr lang="en-US" sz="2200">
                <a:latin typeface="Libre Baskerville"/>
                <a:ea typeface="Libre Baskerville"/>
                <a:cs typeface="Libre Baskerville"/>
                <a:sym typeface="Libre Baskerville"/>
              </a:rPr>
              <a:t> -  $65,000 in FY18 to $276,000 in FY23</a:t>
            </a:r>
            <a:endParaRPr sz="2200">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Organizations </a:t>
            </a:r>
            <a:r>
              <a:rPr lang="en-US" sz="2200">
                <a:latin typeface="Libre Baskerville"/>
                <a:ea typeface="Libre Baskerville"/>
                <a:cs typeface="Libre Baskerville"/>
                <a:sym typeface="Libre Baskerville"/>
              </a:rPr>
              <a:t>(corporations/civic groups/religious orgs) - $100,000 in FY18 to $142,000 in FY23</a:t>
            </a:r>
            <a:endParaRPr sz="2200">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Fundraising events</a:t>
            </a:r>
            <a:r>
              <a:rPr lang="en-US" sz="2200">
                <a:latin typeface="Libre Baskerville"/>
                <a:ea typeface="Libre Baskerville"/>
                <a:cs typeface="Libre Baskerville"/>
                <a:sym typeface="Libre Baskerville"/>
              </a:rPr>
              <a:t> (1 per year, focus on sponsorships) - $35,000 in FY18 to $98,000 in FY2</a:t>
            </a:r>
            <a:endParaRPr sz="2200">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2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200" b="1">
                <a:latin typeface="Libre Baskerville"/>
                <a:ea typeface="Libre Baskerville"/>
                <a:cs typeface="Libre Baskerville"/>
                <a:sym typeface="Libre Baskerville"/>
              </a:rPr>
              <a:t>In-kind donations</a:t>
            </a:r>
            <a:r>
              <a:rPr lang="en-US" sz="2200">
                <a:latin typeface="Libre Baskerville"/>
                <a:ea typeface="Libre Baskerville"/>
                <a:cs typeface="Libre Baskerville"/>
                <a:sym typeface="Libre Baskerville"/>
              </a:rPr>
              <a:t> (pass through donations of school supplies &amp; holiday gifts)</a:t>
            </a:r>
            <a:endParaRPr sz="2200">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2561893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7"/>
          <p:cNvSpPr txBox="1"/>
          <p:nvPr/>
        </p:nvSpPr>
        <p:spPr>
          <a:xfrm>
            <a:off x="1502775" y="482075"/>
            <a:ext cx="9774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REACH OUT &amp; CONSULT!</a:t>
            </a:r>
            <a:endParaRPr sz="3600" b="1">
              <a:solidFill>
                <a:srgbClr val="405E9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348" name="Google Shape;348;p37"/>
          <p:cNvSpPr txBox="1"/>
          <p:nvPr/>
        </p:nvSpPr>
        <p:spPr>
          <a:xfrm>
            <a:off x="1634668" y="1083963"/>
            <a:ext cx="9832200" cy="31392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200"/>
              <a:buFont typeface="Libre Baskerville"/>
              <a:buNone/>
            </a:pPr>
            <a:endParaRPr sz="2200" dirty="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endParaRPr sz="2200" dirty="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r>
              <a:rPr lang="en-US" sz="2200" dirty="0">
                <a:latin typeface="Libre Baskerville"/>
                <a:ea typeface="Libre Baskerville"/>
                <a:cs typeface="Libre Baskerville"/>
                <a:sym typeface="Libre Baskerville"/>
              </a:rPr>
              <a:t>Brennyn Colombo				Khalilah </a:t>
            </a:r>
            <a:r>
              <a:rPr lang="en-US" sz="2200" dirty="0" err="1">
                <a:latin typeface="Libre Baskerville"/>
                <a:ea typeface="Libre Baskerville"/>
                <a:cs typeface="Libre Baskerville"/>
                <a:sym typeface="Libre Baskerville"/>
              </a:rPr>
              <a:t>Sumners</a:t>
            </a:r>
            <a:r>
              <a:rPr lang="en-US" sz="2200" i="0" u="none" strike="noStrike" cap="none" dirty="0">
                <a:solidFill>
                  <a:srgbClr val="000000"/>
                </a:solidFill>
                <a:latin typeface="Libre Baskerville"/>
                <a:ea typeface="Libre Baskerville"/>
                <a:cs typeface="Libre Baskerville"/>
                <a:sym typeface="Libre Baskerville"/>
              </a:rPr>
              <a:t>	</a:t>
            </a:r>
            <a:endParaRPr dirty="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r>
              <a:rPr lang="en-US" sz="2200" dirty="0">
                <a:latin typeface="Libre Baskerville"/>
                <a:ea typeface="Libre Baskerville"/>
                <a:cs typeface="Libre Baskerville"/>
                <a:sym typeface="Libre Baskerville"/>
              </a:rPr>
              <a:t>Kinship Navigation Manager		Program Director	</a:t>
            </a:r>
            <a:endParaRPr dirty="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r>
              <a:rPr lang="en-US" sz="2200" i="0" u="none" strike="noStrike" cap="none" dirty="0">
                <a:solidFill>
                  <a:srgbClr val="000000"/>
                </a:solidFill>
                <a:latin typeface="Libre Baskerville"/>
                <a:ea typeface="Libre Baskerville"/>
                <a:cs typeface="Libre Baskerville"/>
                <a:sym typeface="Libre Baskerville"/>
              </a:rPr>
              <a:t>843-</a:t>
            </a:r>
            <a:r>
              <a:rPr lang="en-US" sz="2200" dirty="0">
                <a:latin typeface="Libre Baskerville"/>
                <a:ea typeface="Libre Baskerville"/>
                <a:cs typeface="Libre Baskerville"/>
                <a:sym typeface="Libre Baskerville"/>
              </a:rPr>
              <a:t>304-0611				843-990-9565</a:t>
            </a:r>
            <a:r>
              <a:rPr lang="en-US" sz="2200" i="0" u="none" strike="noStrike" cap="none" dirty="0">
                <a:solidFill>
                  <a:srgbClr val="000000"/>
                </a:solidFill>
                <a:latin typeface="Libre Baskerville"/>
                <a:ea typeface="Libre Baskerville"/>
                <a:cs typeface="Libre Baskerville"/>
                <a:sym typeface="Libre Baskerville"/>
              </a:rPr>
              <a:t>	</a:t>
            </a:r>
            <a:endParaRPr dirty="0">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r>
              <a:rPr lang="en-US" sz="2200" dirty="0">
                <a:latin typeface="Libre Baskerville"/>
                <a:ea typeface="Libre Baskerville"/>
                <a:cs typeface="Libre Baskerville"/>
                <a:sym typeface="Libre Baskerville"/>
              </a:rPr>
              <a:t>brennyn</a:t>
            </a:r>
            <a:r>
              <a:rPr lang="en-US" sz="2200" i="0" u="none" strike="noStrike" cap="none" dirty="0">
                <a:solidFill>
                  <a:srgbClr val="000000"/>
                </a:solidFill>
                <a:latin typeface="Libre Baskerville"/>
                <a:ea typeface="Libre Baskerville"/>
                <a:cs typeface="Libre Baskerville"/>
                <a:sym typeface="Libre Baskerville"/>
              </a:rPr>
              <a:t>@charlestonhalos.org		</a:t>
            </a:r>
            <a:r>
              <a:rPr lang="en-US" sz="2000" i="0" u="none" strike="noStrike" cap="none" dirty="0">
                <a:solidFill>
                  <a:srgbClr val="000000"/>
                </a:solidFill>
                <a:latin typeface="Libre Baskerville"/>
                <a:ea typeface="Libre Baskerville"/>
                <a:cs typeface="Libre Baskerville"/>
                <a:sym typeface="Libre Baskerville"/>
              </a:rPr>
              <a:t>K</a:t>
            </a:r>
            <a:r>
              <a:rPr lang="en-US" sz="2000" dirty="0">
                <a:latin typeface="Libre Baskerville"/>
                <a:ea typeface="Libre Baskerville"/>
                <a:cs typeface="Libre Baskerville"/>
                <a:sym typeface="Libre Baskerville"/>
              </a:rPr>
              <a:t>halilah</a:t>
            </a:r>
            <a:r>
              <a:rPr lang="en-US" sz="2000" i="0" u="none" strike="noStrike" cap="none" dirty="0">
                <a:solidFill>
                  <a:srgbClr val="000000"/>
                </a:solidFill>
                <a:latin typeface="Libre Baskerville"/>
                <a:ea typeface="Libre Baskerville"/>
                <a:cs typeface="Libre Baskerville"/>
                <a:sym typeface="Libre Baskerville"/>
              </a:rPr>
              <a:t>@cha</a:t>
            </a:r>
            <a:r>
              <a:rPr lang="en-US" sz="2000" dirty="0">
                <a:latin typeface="Libre Baskerville"/>
                <a:ea typeface="Libre Baskerville"/>
                <a:cs typeface="Libre Baskerville"/>
                <a:sym typeface="Libre Baskerville"/>
              </a:rPr>
              <a:t>rlestonhalos.org</a:t>
            </a:r>
            <a:r>
              <a:rPr lang="en-US" sz="2200" i="0" u="none" strike="noStrike" cap="none" dirty="0">
                <a:solidFill>
                  <a:srgbClr val="000000"/>
                </a:solidFill>
                <a:latin typeface="Libre Baskerville"/>
                <a:ea typeface="Libre Baskerville"/>
                <a:cs typeface="Libre Baskerville"/>
                <a:sym typeface="Libre Baskerville"/>
              </a:rPr>
              <a:t>	</a:t>
            </a:r>
            <a:endParaRPr sz="2200" i="0" u="none" strike="noStrike" cap="none" dirty="0">
              <a:solidFill>
                <a:srgbClr val="000000"/>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200"/>
              <a:buFont typeface="Libre Baskerville"/>
              <a:buNone/>
            </a:pPr>
            <a:endParaRPr sz="2200" dirty="0">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200"/>
              <a:buFont typeface="Libre Baskerville"/>
              <a:buNone/>
            </a:pPr>
            <a:r>
              <a:rPr lang="en-US" sz="2200" i="0" u="none" strike="noStrike" cap="none" dirty="0">
                <a:solidFill>
                  <a:srgbClr val="000000"/>
                </a:solidFill>
                <a:latin typeface="Libre Baskerville"/>
                <a:ea typeface="Libre Baskerville"/>
                <a:cs typeface="Libre Baskerville"/>
                <a:sym typeface="Libre Baskerville"/>
              </a:rPr>
              <a:t>	</a:t>
            </a:r>
            <a:endParaRPr dirty="0">
              <a:latin typeface="Libre Baskerville"/>
              <a:ea typeface="Libre Baskerville"/>
              <a:cs typeface="Libre Baskerville"/>
              <a:sym typeface="Libre Baskerville"/>
            </a:endParaRPr>
          </a:p>
        </p:txBody>
      </p:sp>
      <p:sp>
        <p:nvSpPr>
          <p:cNvPr id="349" name="Google Shape;349;p37"/>
          <p:cNvSpPr txBox="1"/>
          <p:nvPr/>
        </p:nvSpPr>
        <p:spPr>
          <a:xfrm>
            <a:off x="2073750" y="3889773"/>
            <a:ext cx="8044500" cy="19395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000"/>
              <a:buFont typeface="Libre Baskerville"/>
              <a:buNone/>
            </a:pPr>
            <a:endParaRPr sz="4000" b="0"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4000"/>
              <a:buFont typeface="Libre Baskerville"/>
              <a:buNone/>
            </a:pPr>
            <a:r>
              <a:rPr lang="en-US" sz="4000" b="0" i="0" u="sng" strike="noStrike" cap="none">
                <a:solidFill>
                  <a:srgbClr val="0563C1"/>
                </a:solid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rPr>
              <a:t>www.charlestonhalos.org</a:t>
            </a:r>
            <a:endParaRPr/>
          </a:p>
          <a:p>
            <a:pPr marL="0" marR="0" lvl="0" indent="0" algn="ctr" rtl="0">
              <a:lnSpc>
                <a:spcPct val="100000"/>
              </a:lnSpc>
              <a:spcBef>
                <a:spcPts val="0"/>
              </a:spcBef>
              <a:spcAft>
                <a:spcPts val="0"/>
              </a:spcAft>
              <a:buClr>
                <a:srgbClr val="0563C1"/>
              </a:buClr>
              <a:buSzPts val="4000"/>
              <a:buFont typeface="Libre Baskerville"/>
              <a:buNone/>
            </a:pPr>
            <a:r>
              <a:rPr lang="en-US" sz="4000" b="0" i="0" u="sng" strike="noStrike" cap="none">
                <a:solidFill>
                  <a:srgbClr val="0563C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www.kinshipsc.org</a:t>
            </a:r>
            <a:endParaRPr/>
          </a:p>
        </p:txBody>
      </p:sp>
    </p:spTree>
    <p:extLst>
      <p:ext uri="{BB962C8B-B14F-4D97-AF65-F5344CB8AC3E}">
        <p14:creationId xmlns:p14="http://schemas.microsoft.com/office/powerpoint/2010/main" val="174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B1DB3BFB-A4DC-4DBB-9792-3FD2883AF21B}"/>
              </a:ext>
            </a:extLst>
          </p:cNvPr>
          <p:cNvGraphicFramePr>
            <a:graphicFrameLocks noGrp="1"/>
          </p:cNvGraphicFramePr>
          <p:nvPr>
            <p:ph sz="half" idx="1"/>
            <p:extLst>
              <p:ext uri="{D42A27DB-BD31-4B8C-83A1-F6EECF244321}">
                <p14:modId xmlns:p14="http://schemas.microsoft.com/office/powerpoint/2010/main" val="1927115194"/>
              </p:ext>
            </p:extLst>
          </p:nvPr>
        </p:nvGraphicFramePr>
        <p:xfrm>
          <a:off x="491604" y="939579"/>
          <a:ext cx="5394960" cy="4851400"/>
        </p:xfrm>
        <a:graphic>
          <a:graphicData uri="http://schemas.openxmlformats.org/drawingml/2006/table">
            <a:tbl>
              <a:tblPr firstRow="1" bandRow="1">
                <a:tableStyleId>{2D5ABB26-0587-4C30-8999-92F81FD0307C}</a:tableStyleId>
              </a:tblPr>
              <a:tblGrid>
                <a:gridCol w="5394960">
                  <a:extLst>
                    <a:ext uri="{9D8B030D-6E8A-4147-A177-3AD203B41FA5}">
                      <a16:colId xmlns:a16="http://schemas.microsoft.com/office/drawing/2014/main" val="1557659613"/>
                    </a:ext>
                  </a:extLst>
                </a:gridCol>
              </a:tblGrid>
              <a:tr h="370840">
                <a:tc>
                  <a:txBody>
                    <a:bodyPr/>
                    <a:lstStyle/>
                    <a:p>
                      <a:pPr marL="0" marR="0" algn="ctr">
                        <a:lnSpc>
                          <a:spcPct val="100000"/>
                        </a:lnSpc>
                        <a:spcBef>
                          <a:spcPts val="0"/>
                        </a:spcBef>
                        <a:spcAft>
                          <a:spcPts val="0"/>
                        </a:spcAft>
                      </a:pPr>
                      <a:r>
                        <a:rPr lang="en-US" sz="1800" b="1" dirty="0">
                          <a:solidFill>
                            <a:schemeClr val="tx2"/>
                          </a:solidFill>
                          <a:effectLst/>
                        </a:rPr>
                        <a:t>Alexandra Ashbrook, JD </a:t>
                      </a:r>
                    </a:p>
                    <a:p>
                      <a:pPr marL="0" marR="0" algn="ctr">
                        <a:lnSpc>
                          <a:spcPct val="100000"/>
                        </a:lnSpc>
                        <a:spcBef>
                          <a:spcPts val="0"/>
                        </a:spcBef>
                        <a:spcAft>
                          <a:spcPts val="0"/>
                        </a:spcAft>
                      </a:pPr>
                      <a:r>
                        <a:rPr lang="en-US" sz="1800" b="0" dirty="0">
                          <a:effectLst/>
                        </a:rPr>
                        <a:t>Food Research and Action Center (FRAC)</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w="12700" cap="flat" cmpd="sng" algn="ctr">
                      <a:solidFill>
                        <a:srgbClr val="D9531E"/>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3373410170"/>
                  </a:ext>
                </a:extLst>
              </a:tr>
              <a:tr h="370840">
                <a:tc>
                  <a:txBody>
                    <a:bodyPr/>
                    <a:lstStyle/>
                    <a:p>
                      <a:pPr marL="0" marR="0" algn="ctr" defTabSz="914400" rtl="0" eaLnBrk="1" latinLnBrk="0" hangingPunct="1">
                        <a:lnSpc>
                          <a:spcPct val="100000"/>
                        </a:lnSpc>
                        <a:spcBef>
                          <a:spcPts val="0"/>
                        </a:spcBef>
                        <a:spcAft>
                          <a:spcPts val="0"/>
                        </a:spcAft>
                      </a:pPr>
                      <a:r>
                        <a:rPr lang="en-US" sz="1800" b="1" kern="1200">
                          <a:solidFill>
                            <a:schemeClr val="tx2"/>
                          </a:solidFill>
                          <a:effectLst/>
                        </a:rPr>
                        <a:t>Terry Cross, DHL</a:t>
                      </a:r>
                    </a:p>
                    <a:p>
                      <a:pPr marL="0" marR="0" algn="ctr">
                        <a:lnSpc>
                          <a:spcPct val="100000"/>
                        </a:lnSpc>
                        <a:spcBef>
                          <a:spcPts val="0"/>
                        </a:spcBef>
                        <a:spcAft>
                          <a:spcPts val="0"/>
                        </a:spcAft>
                      </a:pPr>
                      <a:r>
                        <a:rPr lang="en-US" sz="1800" b="0">
                          <a:effectLst/>
                        </a:rPr>
                        <a:t>National Indian Child Welfare Association (NICWA)</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9909464"/>
                  </a:ext>
                </a:extLst>
              </a:tr>
              <a:tr h="370840">
                <a:tc>
                  <a:txBody>
                    <a:bodyPr/>
                    <a:lstStyle/>
                    <a:p>
                      <a:pPr marL="0" marR="0" algn="ctr" defTabSz="914400" rtl="0" eaLnBrk="1" latinLnBrk="0" hangingPunct="1">
                        <a:lnSpc>
                          <a:spcPct val="100000"/>
                        </a:lnSpc>
                        <a:spcBef>
                          <a:spcPts val="0"/>
                        </a:spcBef>
                        <a:spcAft>
                          <a:spcPts val="0"/>
                        </a:spcAft>
                      </a:pPr>
                      <a:r>
                        <a:rPr lang="en-US" sz="1800" b="1" kern="1200" dirty="0">
                          <a:solidFill>
                            <a:schemeClr val="tx2"/>
                          </a:solidFill>
                          <a:effectLst/>
                        </a:rPr>
                        <a:t>Joseph Crumbley, PhD</a:t>
                      </a:r>
                      <a:endParaRPr lang="en-US" sz="1800" b="1" kern="1200" dirty="0">
                        <a:solidFill>
                          <a:schemeClr val="tx2"/>
                        </a:solidFill>
                        <a:effectLst/>
                        <a:latin typeface="+mn-lt"/>
                        <a:ea typeface="+mn-ea"/>
                        <a:cs typeface="+mn-cs"/>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219963379"/>
                  </a:ext>
                </a:extLst>
              </a:tr>
              <a:tr h="370840">
                <a:tc>
                  <a:txBody>
                    <a:bodyPr/>
                    <a:lstStyle/>
                    <a:p>
                      <a:pPr marL="0" marR="0" algn="ctr" defTabSz="914400" rtl="0" eaLnBrk="1" latinLnBrk="0" hangingPunct="1">
                        <a:lnSpc>
                          <a:spcPct val="100000"/>
                        </a:lnSpc>
                        <a:spcBef>
                          <a:spcPts val="0"/>
                        </a:spcBef>
                        <a:spcAft>
                          <a:spcPts val="0"/>
                        </a:spcAft>
                      </a:pPr>
                      <a:r>
                        <a:rPr lang="en-US" sz="1800" b="1" kern="1200">
                          <a:solidFill>
                            <a:schemeClr val="tx2"/>
                          </a:solidFill>
                          <a:effectLst/>
                        </a:rPr>
                        <a:t>Angelique Day, PhD, MSW</a:t>
                      </a:r>
                    </a:p>
                    <a:p>
                      <a:pPr marL="0" marR="0" algn="ctr">
                        <a:lnSpc>
                          <a:spcPct val="100000"/>
                        </a:lnSpc>
                        <a:spcBef>
                          <a:spcPts val="0"/>
                        </a:spcBef>
                        <a:spcAft>
                          <a:spcPts val="0"/>
                        </a:spcAft>
                      </a:pPr>
                      <a:r>
                        <a:rPr lang="en-US" sz="1800" b="0">
                          <a:effectLst/>
                        </a:rPr>
                        <a:t>University of Washington</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23426925"/>
                  </a:ext>
                </a:extLst>
              </a:tr>
              <a:tr h="370840">
                <a:tc>
                  <a:txBody>
                    <a:bodyPr/>
                    <a:lstStyle/>
                    <a:p>
                      <a:pPr marL="0" marR="0" algn="ctr" rtl="0" eaLnBrk="1" latinLnBrk="0" hangingPunct="1">
                        <a:lnSpc>
                          <a:spcPct val="100000"/>
                        </a:lnSpc>
                        <a:spcBef>
                          <a:spcPts val="0"/>
                        </a:spcBef>
                        <a:spcAft>
                          <a:spcPts val="0"/>
                        </a:spcAft>
                      </a:pPr>
                      <a:r>
                        <a:rPr lang="en-US" sz="1800" b="1" kern="1200">
                          <a:solidFill>
                            <a:schemeClr val="tx2"/>
                          </a:solidFill>
                          <a:effectLst/>
                        </a:rPr>
                        <a:t>Gail Engel </a:t>
                      </a:r>
                    </a:p>
                    <a:p>
                      <a:pPr marL="0" marR="0" algn="ctr" rtl="0" eaLnBrk="1" latinLnBrk="0" hangingPunct="1">
                        <a:lnSpc>
                          <a:spcPct val="100000"/>
                        </a:lnSpc>
                        <a:spcBef>
                          <a:spcPts val="0"/>
                        </a:spcBef>
                        <a:spcAft>
                          <a:spcPts val="0"/>
                        </a:spcAft>
                      </a:pPr>
                      <a:r>
                        <a:rPr lang="en-US" sz="1800" b="0" kern="1200">
                          <a:solidFill>
                            <a:srgbClr val="000000"/>
                          </a:solidFill>
                          <a:effectLst/>
                          <a:latin typeface="+mn-lt"/>
                          <a:ea typeface="+mn-ea"/>
                          <a:cs typeface="+mn-cs"/>
                        </a:rPr>
                        <a:t>GRAND Voice</a:t>
                      </a: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2446855037"/>
                  </a:ext>
                </a:extLst>
              </a:tr>
              <a:tr h="370840">
                <a:tc>
                  <a:txBody>
                    <a:bodyPr/>
                    <a:lstStyle/>
                    <a:p>
                      <a:pPr marL="0" marR="0" algn="ctr" defTabSz="914400" rtl="0" eaLnBrk="1" latinLnBrk="0" hangingPunct="1">
                        <a:lnSpc>
                          <a:spcPct val="100000"/>
                        </a:lnSpc>
                        <a:spcBef>
                          <a:spcPts val="0"/>
                        </a:spcBef>
                        <a:spcAft>
                          <a:spcPts val="0"/>
                        </a:spcAft>
                      </a:pPr>
                      <a:r>
                        <a:rPr lang="en-US" sz="1800" b="1" kern="1200" err="1">
                          <a:solidFill>
                            <a:schemeClr val="tx2"/>
                          </a:solidFill>
                          <a:effectLst/>
                        </a:rPr>
                        <a:t>Jatrice</a:t>
                      </a:r>
                      <a:r>
                        <a:rPr lang="en-US" sz="1800" b="1" kern="1200">
                          <a:solidFill>
                            <a:schemeClr val="tx2"/>
                          </a:solidFill>
                          <a:effectLst/>
                        </a:rPr>
                        <a:t> Martel Gaiter, JD</a:t>
                      </a:r>
                    </a:p>
                    <a:p>
                      <a:pPr marL="0" marR="0" algn="ctr">
                        <a:lnSpc>
                          <a:spcPct val="100000"/>
                        </a:lnSpc>
                        <a:spcBef>
                          <a:spcPts val="0"/>
                        </a:spcBef>
                        <a:spcAft>
                          <a:spcPts val="0"/>
                        </a:spcAft>
                      </a:pPr>
                      <a:r>
                        <a:rPr lang="en-US" sz="1800" b="0">
                          <a:effectLst/>
                        </a:rPr>
                        <a:t>Volunteers of America (VOA)</a:t>
                      </a:r>
                      <a:endParaRPr lang="en-US" sz="1800" b="0" kern="1200">
                        <a:solidFill>
                          <a:srgbClr val="000000"/>
                        </a:solidFill>
                        <a:effectLst/>
                        <a:latin typeface="+mn-lt"/>
                        <a:ea typeface="+mn-ea"/>
                        <a:cs typeface="+mn-cs"/>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921956"/>
                  </a:ext>
                </a:extLst>
              </a:tr>
              <a:tr h="370840">
                <a:tc>
                  <a:txBody>
                    <a:bodyPr/>
                    <a:lstStyle/>
                    <a:p>
                      <a:pPr marL="0" marR="0" algn="ctr" defTabSz="914400" rtl="0" eaLnBrk="1" latinLnBrk="0" hangingPunct="1">
                        <a:lnSpc>
                          <a:spcPct val="100000"/>
                        </a:lnSpc>
                        <a:spcBef>
                          <a:spcPts val="0"/>
                        </a:spcBef>
                        <a:spcAft>
                          <a:spcPts val="0"/>
                        </a:spcAft>
                      </a:pPr>
                      <a:r>
                        <a:rPr lang="en-US" sz="1800" b="1" kern="1200">
                          <a:solidFill>
                            <a:schemeClr val="tx2"/>
                          </a:solidFill>
                          <a:effectLst/>
                        </a:rPr>
                        <a:t>Marina Nitze</a:t>
                      </a:r>
                    </a:p>
                    <a:p>
                      <a:pPr marL="0" marR="0" algn="ctr">
                        <a:lnSpc>
                          <a:spcPct val="100000"/>
                        </a:lnSpc>
                        <a:spcBef>
                          <a:spcPts val="0"/>
                        </a:spcBef>
                        <a:spcAft>
                          <a:spcPts val="0"/>
                        </a:spcAft>
                      </a:pPr>
                      <a:r>
                        <a:rPr lang="en-US" sz="1800" b="0">
                          <a:effectLst/>
                        </a:rPr>
                        <a:t>New America Foundation Fellow</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25981826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rPr>
                        <a:t>Melinda Perez-Porter, JD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Relatives as Parents Program (RAPP)</a:t>
                      </a:r>
                      <a:endParaRPr lang="en-US" sz="1800" b="0" dirty="0">
                        <a:effectLst/>
                        <a:latin typeface="+mn-lt"/>
                        <a:ea typeface="Calibri" panose="020F0502020204030204" pitchFamily="34" charset="0"/>
                        <a:cs typeface="Times New Roman" panose="02020603050405020304" pitchFamily="18" charset="0"/>
                      </a:endParaRPr>
                    </a:p>
                  </a:txBody>
                  <a:tcPr anchor="ctr">
                    <a:lnL w="12700" cap="flat" cmpd="sng" algn="ctr">
                      <a:solidFill>
                        <a:srgbClr val="D9531E"/>
                      </a:solidFill>
                      <a:prstDash val="solid"/>
                      <a:round/>
                      <a:headEnd type="none" w="med" len="med"/>
                      <a:tailEnd type="none" w="med" len="med"/>
                    </a:lnL>
                    <a:lnR w="12700" cap="flat" cmpd="sng" algn="ctr">
                      <a:solidFill>
                        <a:srgbClr val="D9531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3224364"/>
                  </a:ext>
                </a:extLst>
              </a:tr>
            </a:tbl>
          </a:graphicData>
        </a:graphic>
      </p:graphicFrame>
      <p:graphicFrame>
        <p:nvGraphicFramePr>
          <p:cNvPr id="10" name="Table 10">
            <a:extLst>
              <a:ext uri="{FF2B5EF4-FFF2-40B4-BE49-F238E27FC236}">
                <a16:creationId xmlns:a16="http://schemas.microsoft.com/office/drawing/2014/main" id="{AE1E23E1-40C7-415B-A2D0-1B59C6FC813B}"/>
              </a:ext>
            </a:extLst>
          </p:cNvPr>
          <p:cNvGraphicFramePr>
            <a:graphicFrameLocks noGrp="1"/>
          </p:cNvGraphicFramePr>
          <p:nvPr>
            <p:ph sz="half" idx="2"/>
            <p:extLst>
              <p:ext uri="{D42A27DB-BD31-4B8C-83A1-F6EECF244321}">
                <p14:modId xmlns:p14="http://schemas.microsoft.com/office/powerpoint/2010/main" val="2858469163"/>
              </p:ext>
            </p:extLst>
          </p:nvPr>
        </p:nvGraphicFramePr>
        <p:xfrm>
          <a:off x="6305436" y="1088377"/>
          <a:ext cx="5394960" cy="4553804"/>
        </p:xfrm>
        <a:graphic>
          <a:graphicData uri="http://schemas.openxmlformats.org/drawingml/2006/table">
            <a:tbl>
              <a:tblPr firstRow="1" bandRow="1">
                <a:tableStyleId>{2D5ABB26-0587-4C30-8999-92F81FD0307C}</a:tableStyleId>
              </a:tblPr>
              <a:tblGrid>
                <a:gridCol w="5394960">
                  <a:extLst>
                    <a:ext uri="{9D8B030D-6E8A-4147-A177-3AD203B41FA5}">
                      <a16:colId xmlns:a16="http://schemas.microsoft.com/office/drawing/2014/main" val="4058458773"/>
                    </a:ext>
                  </a:extLst>
                </a:gridCol>
              </a:tblGrid>
              <a:tr h="12780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rPr>
                        <a:t>Heidi Redlich Epstein, JD, MSW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rPr>
                        <a:t>and</a:t>
                      </a:r>
                      <a:r>
                        <a:rPr lang="en-US" sz="1800" b="1" kern="1200" dirty="0">
                          <a:solidFill>
                            <a:schemeClr val="tx2"/>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rPr>
                        <a:t>Emily Peeler, JD, MSW</a:t>
                      </a:r>
                    </a:p>
                    <a:p>
                      <a:pPr marL="0" marR="0" algn="ctr">
                        <a:lnSpc>
                          <a:spcPct val="100000"/>
                        </a:lnSpc>
                        <a:spcBef>
                          <a:spcPts val="0"/>
                        </a:spcBef>
                        <a:spcAft>
                          <a:spcPts val="0"/>
                        </a:spcAft>
                      </a:pPr>
                      <a:r>
                        <a:rPr lang="en-US" sz="1800" b="0" dirty="0">
                          <a:effectLst/>
                        </a:rPr>
                        <a:t>ABA Center on Children and the Law</a:t>
                      </a:r>
                      <a:endParaRPr lang="en-US" sz="1800" b="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3352167992"/>
                  </a:ext>
                </a:extLst>
              </a:tr>
              <a:tr h="622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latin typeface="+mn-lt"/>
                          <a:ea typeface="+mn-ea"/>
                          <a:cs typeface="+mn-cs"/>
                        </a:rPr>
                        <a:t>Andrew Russo, MA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mn-lt"/>
                          <a:ea typeface="+mn-ea"/>
                          <a:cs typeface="+mn-cs"/>
                        </a:rPr>
                        <a:t>National Family Support Network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5093244"/>
                  </a:ext>
                </a:extLst>
              </a:tr>
              <a:tr h="622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rPr>
                        <a:t>Sarah Smalls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GRAND Voice</a:t>
                      </a:r>
                      <a:endParaRPr lang="en-US" sz="1800" b="0" kern="1200" dirty="0">
                        <a:solidFill>
                          <a:srgbClr val="000000"/>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1888834461"/>
                  </a:ext>
                </a:extLst>
              </a:tr>
              <a:tr h="6224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2"/>
                          </a:solidFill>
                          <a:effectLst/>
                        </a:rPr>
                        <a:t>Tyreasa Washington, PhD, LCSW</a:t>
                      </a:r>
                    </a:p>
                    <a:p>
                      <a:pPr marL="0" marR="0" algn="ctr">
                        <a:lnSpc>
                          <a:spcPct val="100000"/>
                        </a:lnSpc>
                        <a:spcBef>
                          <a:spcPts val="0"/>
                        </a:spcBef>
                        <a:spcAft>
                          <a:spcPts val="0"/>
                        </a:spcAft>
                      </a:pPr>
                      <a:r>
                        <a:rPr lang="en-US" sz="1800" b="0" dirty="0">
                          <a:effectLst/>
                        </a:rPr>
                        <a:t>Child Trends </a:t>
                      </a:r>
                      <a:endParaRPr lang="en-US" sz="1800" b="0" dirty="0">
                        <a:effectLst/>
                        <a:latin typeface="+mn-lt"/>
                        <a:ea typeface="+mn-ea"/>
                        <a:cs typeface="Times New Roman" panose="02020603050405020304" pitchFamily="18"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9397942"/>
                  </a:ext>
                </a:extLst>
              </a:tr>
              <a:tr h="715463">
                <a:tc>
                  <a:txBody>
                    <a:bodyPr/>
                    <a:lstStyle/>
                    <a:p>
                      <a:pPr marL="0" marR="0" algn="ctr" defTabSz="914400" rtl="0" eaLnBrk="1" latinLnBrk="0" hangingPunct="1">
                        <a:lnSpc>
                          <a:spcPct val="100000"/>
                        </a:lnSpc>
                        <a:spcBef>
                          <a:spcPts val="0"/>
                        </a:spcBef>
                        <a:spcAft>
                          <a:spcPts val="0"/>
                        </a:spcAft>
                      </a:pPr>
                      <a:r>
                        <a:rPr lang="en-US" sz="1800" b="1" kern="1200" dirty="0">
                          <a:solidFill>
                            <a:schemeClr val="tx2"/>
                          </a:solidFill>
                          <a:effectLst/>
                          <a:latin typeface="+mn-lt"/>
                          <a:ea typeface="+mn-ea"/>
                          <a:cs typeface="+mn-cs"/>
                        </a:rPr>
                        <a:t>Ruth Anne White, PhD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effectLst/>
                        </a:rPr>
                        <a:t>National Center for Housing and Child Welfare</a:t>
                      </a:r>
                      <a:endParaRPr lang="en-US" sz="1800" b="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5D4C7"/>
                    </a:solidFill>
                  </a:tcPr>
                </a:tc>
                <a:extLst>
                  <a:ext uri="{0D108BD9-81ED-4DB2-BD59-A6C34878D82A}">
                    <a16:rowId xmlns:a16="http://schemas.microsoft.com/office/drawing/2014/main" val="2182654859"/>
                  </a:ext>
                </a:extLst>
              </a:tr>
              <a:tr h="622457">
                <a:tc>
                  <a:txBody>
                    <a:bodyPr/>
                    <a:lstStyle/>
                    <a:p>
                      <a:pPr marL="0" marR="0" algn="ctr">
                        <a:lnSpc>
                          <a:spcPct val="100000"/>
                        </a:lnSpc>
                        <a:spcBef>
                          <a:spcPts val="0"/>
                        </a:spcBef>
                        <a:spcAft>
                          <a:spcPts val="0"/>
                        </a:spcAft>
                      </a:pPr>
                      <a:r>
                        <a:rPr lang="en-US" sz="1800" b="1" kern="1200" dirty="0">
                          <a:solidFill>
                            <a:schemeClr val="tx2"/>
                          </a:solidFill>
                          <a:effectLst/>
                        </a:rPr>
                        <a:t>Nancy Young, PhD</a:t>
                      </a:r>
                    </a:p>
                    <a:p>
                      <a:pPr marL="0" marR="0" algn="ctr">
                        <a:lnSpc>
                          <a:spcPct val="100000"/>
                        </a:lnSpc>
                        <a:spcBef>
                          <a:spcPts val="0"/>
                        </a:spcBef>
                        <a:spcAft>
                          <a:spcPts val="0"/>
                        </a:spcAft>
                      </a:pPr>
                      <a:r>
                        <a:rPr lang="en-US" sz="1800" b="0" dirty="0">
                          <a:effectLst/>
                        </a:rPr>
                        <a:t>Children and Family Futures</a:t>
                      </a:r>
                      <a:endParaRPr lang="en-US" sz="1800" b="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4180410"/>
                  </a:ext>
                </a:extLst>
              </a:tr>
            </a:tbl>
          </a:graphicData>
        </a:graphic>
      </p:graphicFrame>
      <p:sp>
        <p:nvSpPr>
          <p:cNvPr id="6" name="Title 5">
            <a:extLst>
              <a:ext uri="{FF2B5EF4-FFF2-40B4-BE49-F238E27FC236}">
                <a16:creationId xmlns:a16="http://schemas.microsoft.com/office/drawing/2014/main" id="{21D7AE6B-9070-46B8-8CBA-B3D51F49EF39}"/>
              </a:ext>
            </a:extLst>
          </p:cNvPr>
          <p:cNvSpPr>
            <a:spLocks noGrp="1"/>
          </p:cNvSpPr>
          <p:nvPr>
            <p:ph type="title"/>
          </p:nvPr>
        </p:nvSpPr>
        <p:spPr>
          <a:xfrm>
            <a:off x="278313" y="175128"/>
            <a:ext cx="10515600" cy="709862"/>
          </a:xfrm>
        </p:spPr>
        <p:txBody>
          <a:bodyPr>
            <a:normAutofit/>
          </a:bodyPr>
          <a:lstStyle/>
          <a:p>
            <a:pPr eaLnBrk="1" hangingPunct="1"/>
            <a:r>
              <a:rPr lang="en-US" dirty="0">
                <a:solidFill>
                  <a:schemeClr val="accent5"/>
                </a:solidFill>
              </a:rPr>
              <a:t>Subject Matter Experts</a:t>
            </a:r>
          </a:p>
        </p:txBody>
      </p:sp>
      <p:sp>
        <p:nvSpPr>
          <p:cNvPr id="5" name="Slide Number Placeholder 3">
            <a:extLst>
              <a:ext uri="{FF2B5EF4-FFF2-40B4-BE49-F238E27FC236}">
                <a16:creationId xmlns:a16="http://schemas.microsoft.com/office/drawing/2014/main" id="{2F9E2DA9-FDF7-4289-8558-43634A38FC63}"/>
              </a:ext>
            </a:extLst>
          </p:cNvPr>
          <p:cNvSpPr txBox="1">
            <a:spLocks noChangeArrowheads="1"/>
          </p:cNvSpPr>
          <p:nvPr/>
        </p:nvSpPr>
        <p:spPr bwMode="auto">
          <a:xfrm>
            <a:off x="798513" y="6271491"/>
            <a:ext cx="463550" cy="3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Clr>
                <a:srgbClr val="335F6D"/>
              </a:buClr>
              <a:buFont typeface="Wingdings" panose="05000000000000000000" pitchFamily="2" charset="2"/>
              <a:buNone/>
              <a:defRPr sz="2400" b="1" kern="1200">
                <a:solidFill>
                  <a:srgbClr val="430C3F"/>
                </a:solidFill>
                <a:latin typeface="Arial" panose="020B0604020202020204" pitchFamily="34" charset="0"/>
                <a:ea typeface="+mn-ea"/>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0162DBB-8E3E-437D-A395-61CFACEFFB96}"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9359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5"/>
          <p:cNvSpPr txBox="1"/>
          <p:nvPr/>
        </p:nvSpPr>
        <p:spPr>
          <a:xfrm>
            <a:off x="1563400" y="482075"/>
            <a:ext cx="9774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Donor Retention Strategies </a:t>
            </a:r>
            <a:endParaRPr sz="3600" b="1">
              <a:solidFill>
                <a:srgbClr val="405E9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335" name="Google Shape;335;p35"/>
          <p:cNvSpPr txBox="1"/>
          <p:nvPr/>
        </p:nvSpPr>
        <p:spPr>
          <a:xfrm>
            <a:off x="1046275" y="1682675"/>
            <a:ext cx="5453400" cy="4479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US" sz="2600" b="1">
                <a:latin typeface="Libre Baskerville"/>
                <a:ea typeface="Libre Baskerville"/>
                <a:cs typeface="Libre Baskerville"/>
                <a:sym typeface="Libre Baskerville"/>
              </a:rPr>
              <a:t>Communicate impact of gifts to donors through:</a:t>
            </a:r>
            <a:endParaRPr sz="26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None/>
            </a:pPr>
            <a:endParaRPr sz="2600" b="1">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Donation thank you letter mailed within 48 hrs of gift</a:t>
            </a:r>
            <a:endParaRPr sz="2300">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Quarterly printed newsletters mailed</a:t>
            </a:r>
            <a:endParaRPr sz="2300">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Bi-monthly e-blasts</a:t>
            </a:r>
            <a:endParaRPr sz="2300">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Personal updates with top donors</a:t>
            </a:r>
            <a:endParaRPr sz="2300">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Grant reports and site visits</a:t>
            </a:r>
            <a:endParaRPr sz="2300">
              <a:latin typeface="Libre Baskerville"/>
              <a:ea typeface="Libre Baskerville"/>
              <a:cs typeface="Libre Baskerville"/>
              <a:sym typeface="Libre Baskerville"/>
            </a:endParaRPr>
          </a:p>
          <a:p>
            <a:pPr marL="457200" marR="0" lvl="0" indent="-374650" algn="l" rtl="0">
              <a:lnSpc>
                <a:spcPct val="100000"/>
              </a:lnSpc>
              <a:spcBef>
                <a:spcPts val="0"/>
              </a:spcBef>
              <a:spcAft>
                <a:spcPts val="0"/>
              </a:spcAft>
              <a:buSzPts val="2300"/>
              <a:buFont typeface="Libre Baskerville"/>
              <a:buChar char="●"/>
            </a:pPr>
            <a:r>
              <a:rPr lang="en-US" sz="2300">
                <a:latin typeface="Libre Baskerville"/>
                <a:ea typeface="Libre Baskerville"/>
                <a:cs typeface="Libre Baskerville"/>
                <a:sym typeface="Libre Baskerville"/>
              </a:rPr>
              <a:t>Social media</a:t>
            </a:r>
            <a:endParaRPr sz="2300">
              <a:latin typeface="Libre Baskerville"/>
              <a:ea typeface="Libre Baskerville"/>
              <a:cs typeface="Libre Baskerville"/>
              <a:sym typeface="Libre Baskerville"/>
            </a:endParaRPr>
          </a:p>
        </p:txBody>
      </p:sp>
      <p:sp>
        <p:nvSpPr>
          <p:cNvPr id="336" name="Google Shape;336;p35"/>
          <p:cNvSpPr txBox="1"/>
          <p:nvPr/>
        </p:nvSpPr>
        <p:spPr>
          <a:xfrm>
            <a:off x="6499675" y="1682675"/>
            <a:ext cx="5453400" cy="4787100"/>
          </a:xfrm>
          <a:prstGeom prst="rect">
            <a:avLst/>
          </a:prstGeom>
          <a:noFill/>
          <a:ln>
            <a:noFill/>
          </a:ln>
        </p:spPr>
        <p:txBody>
          <a:bodyPr spcFirstLastPara="1" wrap="square" lIns="45700" tIns="45700" rIns="45700" bIns="45700" anchor="t" anchorCtr="0">
            <a:spAutoFit/>
          </a:bodyPr>
          <a:lstStyle/>
          <a:p>
            <a:pPr marL="914400" marR="0" lvl="0" indent="0" algn="l" rtl="0">
              <a:lnSpc>
                <a:spcPct val="100000"/>
              </a:lnSpc>
              <a:spcBef>
                <a:spcPts val="0"/>
              </a:spcBef>
              <a:spcAft>
                <a:spcPts val="0"/>
              </a:spcAft>
              <a:buNone/>
            </a:pPr>
            <a:r>
              <a:rPr lang="en-US" sz="2600" b="1">
                <a:latin typeface="Libre Baskerville"/>
                <a:ea typeface="Libre Baskerville"/>
                <a:cs typeface="Libre Baskerville"/>
                <a:sym typeface="Libre Baskerville"/>
              </a:rPr>
              <a:t>Careful solicitation:</a:t>
            </a:r>
            <a:endParaRPr sz="2600" b="1">
              <a:latin typeface="Libre Baskerville"/>
              <a:ea typeface="Libre Baskerville"/>
              <a:cs typeface="Libre Baskerville"/>
              <a:sym typeface="Libre Baskerville"/>
            </a:endParaRPr>
          </a:p>
          <a:p>
            <a:pPr marL="914400" marR="0" lvl="0" indent="0" algn="l" rtl="0">
              <a:lnSpc>
                <a:spcPct val="100000"/>
              </a:lnSpc>
              <a:spcBef>
                <a:spcPts val="0"/>
              </a:spcBef>
              <a:spcAft>
                <a:spcPts val="0"/>
              </a:spcAft>
              <a:buNone/>
            </a:pPr>
            <a:endParaRPr sz="2600" b="1">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300">
                <a:latin typeface="Libre Baskerville"/>
                <a:ea typeface="Libre Baskerville"/>
                <a:cs typeface="Libre Baskerville"/>
                <a:sym typeface="Libre Baskerville"/>
              </a:rPr>
              <a:t>Focus is on major gifts!</a:t>
            </a:r>
            <a:endParaRPr sz="23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300">
                <a:latin typeface="Libre Baskerville"/>
                <a:ea typeface="Libre Baskerville"/>
                <a:cs typeface="Libre Baskerville"/>
                <a:sym typeface="Libre Baskerville"/>
              </a:rPr>
              <a:t>Most donors only get 1 appeal letter/year (lapsed donors receive 2)</a:t>
            </a:r>
            <a:endParaRPr sz="23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300">
                <a:latin typeface="Libre Baskerville"/>
                <a:ea typeface="Libre Baskerville"/>
                <a:cs typeface="Libre Baskerville"/>
                <a:sym typeface="Libre Baskerville"/>
              </a:rPr>
              <a:t>Appeal letter includes amount of last donation and asks for specific amount (an increase over prior year)</a:t>
            </a:r>
            <a:endParaRPr sz="2300">
              <a:latin typeface="Libre Baskerville"/>
              <a:ea typeface="Libre Baskerville"/>
              <a:cs typeface="Libre Baskerville"/>
              <a:sym typeface="Libre Baskerville"/>
            </a:endParaRPr>
          </a:p>
          <a:p>
            <a:pPr marL="457200" marR="0" lvl="0" indent="-368300" algn="l" rtl="0">
              <a:lnSpc>
                <a:spcPct val="100000"/>
              </a:lnSpc>
              <a:spcBef>
                <a:spcPts val="0"/>
              </a:spcBef>
              <a:spcAft>
                <a:spcPts val="0"/>
              </a:spcAft>
              <a:buSzPts val="2200"/>
              <a:buFont typeface="Libre Baskerville"/>
              <a:buChar char="●"/>
            </a:pPr>
            <a:r>
              <a:rPr lang="en-US" sz="2300">
                <a:latin typeface="Libre Baskerville"/>
                <a:ea typeface="Libre Baskerville"/>
                <a:cs typeface="Libre Baskerville"/>
                <a:sym typeface="Libre Baskerville"/>
              </a:rPr>
              <a:t>Soft asks - remit envelope in newsletters and donate button on e-blasts</a:t>
            </a:r>
            <a:endParaRPr sz="2300">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35991208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6"/>
          <p:cNvSpPr txBox="1"/>
          <p:nvPr/>
        </p:nvSpPr>
        <p:spPr>
          <a:xfrm>
            <a:off x="1502775" y="482075"/>
            <a:ext cx="97743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CONNECT WITH NATIONAL KINSHIP RESOURCES</a:t>
            </a:r>
            <a:endParaRPr sz="3600" b="1">
              <a:solidFill>
                <a:srgbClr val="405E9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a:buNone/>
            </a:pPr>
            <a:r>
              <a:rPr lang="en-US" sz="3600" b="1">
                <a:solidFill>
                  <a:srgbClr val="405E9C"/>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342" name="Google Shape;342;p36"/>
          <p:cNvSpPr txBox="1"/>
          <p:nvPr/>
        </p:nvSpPr>
        <p:spPr>
          <a:xfrm>
            <a:off x="1440275" y="919025"/>
            <a:ext cx="9832200" cy="5356500"/>
          </a:xfrm>
          <a:prstGeom prst="rect">
            <a:avLst/>
          </a:prstGeom>
          <a:noFill/>
          <a:ln>
            <a:noFill/>
          </a:ln>
        </p:spPr>
        <p:txBody>
          <a:bodyPr spcFirstLastPara="1" wrap="square" lIns="45700" tIns="45700" rIns="45700" bIns="45700" anchor="t" anchorCtr="0">
            <a:spAutoFit/>
          </a:bodyPr>
          <a:lstStyle/>
          <a:p>
            <a:pPr marL="457200" marR="0" lvl="0" indent="0" algn="l" rtl="0">
              <a:lnSpc>
                <a:spcPct val="100000"/>
              </a:lnSpc>
              <a:spcBef>
                <a:spcPts val="0"/>
              </a:spcBef>
              <a:spcAft>
                <a:spcPts val="0"/>
              </a:spcAft>
              <a:buNone/>
            </a:pPr>
            <a:endParaRPr sz="1800">
              <a:latin typeface="Libre Baskerville"/>
              <a:ea typeface="Libre Baskerville"/>
              <a:cs typeface="Libre Baskerville"/>
              <a:sym typeface="Libre Baskerville"/>
            </a:endParaRPr>
          </a:p>
          <a:p>
            <a:pPr marL="457200" marR="0" lvl="0" indent="0" algn="ctr" rtl="0">
              <a:lnSpc>
                <a:spcPct val="100000"/>
              </a:lnSpc>
              <a:spcBef>
                <a:spcPts val="0"/>
              </a:spcBef>
              <a:spcAft>
                <a:spcPts val="0"/>
              </a:spcAft>
              <a:buNone/>
            </a:pPr>
            <a:endParaRPr sz="1800">
              <a:latin typeface="Libre Baskerville"/>
              <a:ea typeface="Libre Baskerville"/>
              <a:cs typeface="Libre Baskerville"/>
              <a:sym typeface="Libre Baskerville"/>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GENERATIONS UNITED</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rPr>
              <a:t>www.gu.org</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800"/>
              <a:buFont typeface="Libre Baskerville"/>
              <a:buNone/>
            </a:pPr>
            <a:endParaRPr sz="1800" i="0" u="sng" strike="noStrike" cap="none">
              <a:solidFill>
                <a:srgbClr val="0563C1"/>
              </a:solid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BROOKDALE FOUNDATION</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rPr>
              <a:t>www.brookdalefoundation.org</a:t>
            </a:r>
            <a:endParaRPr>
              <a:latin typeface="Libre Baskerville"/>
              <a:ea typeface="Libre Baskerville"/>
              <a:cs typeface="Libre Baskerville"/>
              <a:sym typeface="Libre Baskerville"/>
            </a:endParaRPr>
          </a:p>
          <a:p>
            <a:pPr marL="0" marR="0" lvl="1" indent="457200" algn="ctr" rtl="0">
              <a:lnSpc>
                <a:spcPct val="100000"/>
              </a:lnSpc>
              <a:spcBef>
                <a:spcPts val="0"/>
              </a:spcBef>
              <a:spcAft>
                <a:spcPts val="0"/>
              </a:spcAft>
              <a:buClr>
                <a:srgbClr val="000000"/>
              </a:buClr>
              <a:buSzPts val="1800"/>
              <a:buFont typeface="Libre Baskerville"/>
              <a:buNone/>
            </a:pPr>
            <a:endParaRPr sz="1800" i="0" u="sng" strike="noStrike" cap="none">
              <a:solidFill>
                <a:srgbClr val="0563C1"/>
              </a:solidFill>
              <a:latin typeface="Libre Baskerville"/>
              <a:ea typeface="Libre Baskerville"/>
              <a:cs typeface="Libre Baskerville"/>
              <a:sym typeface="Libre Baskerville"/>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CHILD WELFARE LEAGUE OF AMERICA</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5">
                  <a:extLst>
                    <a:ext uri="{A12FA001-AC4F-418D-AE19-62706E023703}">
                      <ahyp:hlinkClr xmlns:ahyp="http://schemas.microsoft.com/office/drawing/2018/hyperlinkcolor" val="tx"/>
                    </a:ext>
                  </a:extLst>
                </a:hlinkClick>
              </a:rPr>
              <a:t>www.cwla.org</a:t>
            </a:r>
            <a:endParaRPr>
              <a:latin typeface="Libre Baskerville"/>
              <a:ea typeface="Libre Baskerville"/>
              <a:cs typeface="Libre Baskerville"/>
              <a:sym typeface="Libre Baskerville"/>
            </a:endParaRPr>
          </a:p>
          <a:p>
            <a:pPr marL="0" marR="0" lvl="1" indent="457200" algn="ctr" rtl="0">
              <a:lnSpc>
                <a:spcPct val="100000"/>
              </a:lnSpc>
              <a:spcBef>
                <a:spcPts val="0"/>
              </a:spcBef>
              <a:spcAft>
                <a:spcPts val="0"/>
              </a:spcAft>
              <a:buClr>
                <a:srgbClr val="000000"/>
              </a:buClr>
              <a:buSzPts val="1800"/>
              <a:buFont typeface="Libre Baskerville"/>
              <a:buNone/>
            </a:pPr>
            <a:endParaRPr sz="1800" i="0" u="sng" strike="noStrike" cap="none">
              <a:solidFill>
                <a:srgbClr val="0563C1"/>
              </a:solidFill>
              <a:latin typeface="Libre Baskerville"/>
              <a:ea typeface="Libre Baskerville"/>
              <a:cs typeface="Libre Baskerville"/>
              <a:sym typeface="Libre Baskerville"/>
              <a:hlinkClick r:id="rId5">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ANNIE E. CASEY FOUNDATION</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6">
                  <a:extLst>
                    <a:ext uri="{A12FA001-AC4F-418D-AE19-62706E023703}">
                      <ahyp:hlinkClr xmlns:ahyp="http://schemas.microsoft.com/office/drawing/2018/hyperlinkcolor" val="tx"/>
                    </a:ext>
                  </a:extLst>
                </a:hlinkClick>
              </a:rPr>
              <a:t>www.aecf.org</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800"/>
              <a:buFont typeface="Libre Baskerville"/>
              <a:buNone/>
            </a:pPr>
            <a:endParaRPr sz="1800" i="0" u="sng" strike="noStrike" cap="none">
              <a:solidFill>
                <a:srgbClr val="0563C1"/>
              </a:solidFill>
              <a:latin typeface="Libre Baskerville"/>
              <a:ea typeface="Libre Baskerville"/>
              <a:cs typeface="Libre Baskerville"/>
              <a:sym typeface="Libre Baskerville"/>
              <a:hlinkClick r:id="rId6">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CHILD TRENDS</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7">
                  <a:extLst>
                    <a:ext uri="{A12FA001-AC4F-418D-AE19-62706E023703}">
                      <ahyp:hlinkClr xmlns:ahyp="http://schemas.microsoft.com/office/drawing/2018/hyperlinkcolor" val="tx"/>
                    </a:ext>
                  </a:extLst>
                </a:hlinkClick>
              </a:rPr>
              <a:t>www.childtrends.org</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1800"/>
              <a:buFont typeface="Libre Baskerville"/>
              <a:buNone/>
            </a:pPr>
            <a:endParaRPr sz="1800" i="0" u="sng" strike="noStrike" cap="none">
              <a:solidFill>
                <a:srgbClr val="0563C1"/>
              </a:solidFill>
              <a:latin typeface="Libre Baskerville"/>
              <a:ea typeface="Libre Baskerville"/>
              <a:cs typeface="Libre Baskerville"/>
              <a:sym typeface="Libre Baskerville"/>
              <a:hlinkClick r:id="rId7">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en-US" sz="1800" i="0" u="none" strike="noStrike" cap="none">
                <a:solidFill>
                  <a:srgbClr val="000000"/>
                </a:solidFill>
                <a:latin typeface="Libre Baskerville"/>
                <a:ea typeface="Libre Baskerville"/>
                <a:cs typeface="Libre Baskerville"/>
                <a:sym typeface="Libre Baskerville"/>
              </a:rPr>
              <a:t>CHILDREN’S DEFENSE FUND</a:t>
            </a:r>
            <a:endParaRPr>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563C1"/>
              </a:buClr>
              <a:buSzPts val="1800"/>
              <a:buFont typeface="Libre Baskerville"/>
              <a:buNone/>
            </a:pPr>
            <a:r>
              <a:rPr lang="en-US" sz="1800" i="0" u="sng" strike="noStrike" cap="none">
                <a:solidFill>
                  <a:srgbClr val="0563C1"/>
                </a:solidFill>
                <a:latin typeface="Libre Baskerville"/>
                <a:ea typeface="Libre Baskerville"/>
                <a:cs typeface="Libre Baskerville"/>
                <a:sym typeface="Libre Baskerville"/>
                <a:hlinkClick r:id="rId8">
                  <a:extLst>
                    <a:ext uri="{A12FA001-AC4F-418D-AE19-62706E023703}">
                      <ahyp:hlinkClr xmlns:ahyp="http://schemas.microsoft.com/office/drawing/2018/hyperlinkcolor" val="tx"/>
                    </a:ext>
                  </a:extLst>
                </a:hlinkClick>
              </a:rPr>
              <a:t>www.childrensdefense.org</a:t>
            </a:r>
            <a:endParaRPr>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1039032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8"/>
          <p:cNvSpPr/>
          <p:nvPr/>
        </p:nvSpPr>
        <p:spPr>
          <a:xfrm>
            <a:off x="0" y="2019475"/>
            <a:ext cx="12192000" cy="4105800"/>
          </a:xfrm>
          <a:prstGeom prst="rect">
            <a:avLst/>
          </a:prstGeom>
          <a:gradFill>
            <a:gsLst>
              <a:gs pos="0">
                <a:srgbClr val="DFDBD5">
                  <a:alpha val="0"/>
                </a:srgbClr>
              </a:gs>
              <a:gs pos="100000">
                <a:srgbClr val="E7E6E6"/>
              </a:gs>
            </a:gsLst>
            <a:lin ang="5400012"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38" descr="Google Shape;90;p1"/>
          <p:cNvPicPr preferRelativeResize="0"/>
          <p:nvPr/>
        </p:nvPicPr>
        <p:blipFill rotWithShape="1">
          <a:blip r:embed="rId3">
            <a:alphaModFix/>
          </a:blip>
          <a:srcRect t="1536"/>
          <a:stretch/>
        </p:blipFill>
        <p:spPr>
          <a:xfrm>
            <a:off x="0" y="6126479"/>
            <a:ext cx="12192000" cy="731525"/>
          </a:xfrm>
          <a:prstGeom prst="rect">
            <a:avLst/>
          </a:prstGeom>
          <a:noFill/>
          <a:ln>
            <a:noFill/>
          </a:ln>
        </p:spPr>
      </p:pic>
      <p:cxnSp>
        <p:nvCxnSpPr>
          <p:cNvPr id="356" name="Google Shape;356;p38"/>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357" name="Google Shape;357;p38"/>
          <p:cNvSpPr/>
          <p:nvPr/>
        </p:nvSpPr>
        <p:spPr>
          <a:xfrm>
            <a:off x="0" y="0"/>
            <a:ext cx="12192000" cy="6858000"/>
          </a:xfrm>
          <a:prstGeom prst="rect">
            <a:avLst/>
          </a:prstGeom>
          <a:solidFill>
            <a:srgbClr val="0070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358" name="Google Shape;358;p38"/>
          <p:cNvSpPr/>
          <p:nvPr/>
        </p:nvSpPr>
        <p:spPr>
          <a:xfrm>
            <a:off x="477011" y="480060"/>
            <a:ext cx="11238000" cy="5898000"/>
          </a:xfrm>
          <a:prstGeom prst="rect">
            <a:avLst/>
          </a:prstGeom>
          <a:solidFill>
            <a:srgbClr val="FFFFFF"/>
          </a:solidFill>
          <a:ln w="22225" cap="flat" cmpd="sng">
            <a:solidFill>
              <a:srgbClr val="FAC145"/>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Gill Sans"/>
              <a:buNone/>
            </a:pPr>
            <a:endParaRPr sz="1800" b="0" i="0" u="none" strike="noStrike" cap="none">
              <a:solidFill>
                <a:srgbClr val="FFFFFF"/>
              </a:solidFill>
              <a:latin typeface="Gill Sans"/>
              <a:ea typeface="Gill Sans"/>
              <a:cs typeface="Gill Sans"/>
              <a:sym typeface="Gill Sans"/>
            </a:endParaRPr>
          </a:p>
        </p:txBody>
      </p:sp>
      <p:pic>
        <p:nvPicPr>
          <p:cNvPr id="359" name="Google Shape;359;p38" descr="Google Shape;94;p1"/>
          <p:cNvPicPr preferRelativeResize="0"/>
          <p:nvPr/>
        </p:nvPicPr>
        <p:blipFill rotWithShape="1">
          <a:blip r:embed="rId4">
            <a:alphaModFix/>
          </a:blip>
          <a:srcRect/>
          <a:stretch/>
        </p:blipFill>
        <p:spPr>
          <a:xfrm>
            <a:off x="5605669" y="1694334"/>
            <a:ext cx="5754756" cy="2954120"/>
          </a:xfrm>
          <a:prstGeom prst="rect">
            <a:avLst/>
          </a:prstGeom>
          <a:noFill/>
          <a:ln>
            <a:noFill/>
          </a:ln>
        </p:spPr>
      </p:pic>
      <p:pic>
        <p:nvPicPr>
          <p:cNvPr id="360" name="Google Shape;360;p38" descr="Picture 3"/>
          <p:cNvPicPr preferRelativeResize="0"/>
          <p:nvPr/>
        </p:nvPicPr>
        <p:blipFill rotWithShape="1">
          <a:blip r:embed="rId5">
            <a:alphaModFix/>
          </a:blip>
          <a:srcRect/>
          <a:stretch/>
        </p:blipFill>
        <p:spPr>
          <a:xfrm>
            <a:off x="1023729" y="1694334"/>
            <a:ext cx="4373218" cy="2907486"/>
          </a:xfrm>
          <a:prstGeom prst="rect">
            <a:avLst/>
          </a:prstGeom>
          <a:noFill/>
          <a:ln>
            <a:noFill/>
          </a:ln>
        </p:spPr>
      </p:pic>
    </p:spTree>
    <p:extLst>
      <p:ext uri="{BB962C8B-B14F-4D97-AF65-F5344CB8AC3E}">
        <p14:creationId xmlns:p14="http://schemas.microsoft.com/office/powerpoint/2010/main" val="2430116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2EE8-DBA2-C954-CF4C-205999C08E1D}"/>
              </a:ext>
            </a:extLst>
          </p:cNvPr>
          <p:cNvSpPr>
            <a:spLocks noGrp="1"/>
          </p:cNvSpPr>
          <p:nvPr>
            <p:ph type="ctrTitle"/>
          </p:nvPr>
        </p:nvSpPr>
        <p:spPr/>
        <p:txBody>
          <a:bodyPr>
            <a:normAutofit/>
          </a:bodyPr>
          <a:lstStyle/>
          <a:p>
            <a:r>
              <a:rPr lang="en-US" sz="4800" b="1" dirty="0">
                <a:solidFill>
                  <a:schemeClr val="accent5"/>
                </a:solidFill>
              </a:rPr>
              <a:t>Unaccompanied Immigrant Children (UC) Kinship Families</a:t>
            </a:r>
          </a:p>
        </p:txBody>
      </p:sp>
      <p:sp>
        <p:nvSpPr>
          <p:cNvPr id="3" name="Subtitle 2">
            <a:extLst>
              <a:ext uri="{FF2B5EF4-FFF2-40B4-BE49-F238E27FC236}">
                <a16:creationId xmlns:a16="http://schemas.microsoft.com/office/drawing/2014/main" id="{842D269E-EAEA-F290-0647-07FE280A2646}"/>
              </a:ext>
            </a:extLst>
          </p:cNvPr>
          <p:cNvSpPr>
            <a:spLocks noGrp="1"/>
          </p:cNvSpPr>
          <p:nvPr>
            <p:ph type="subTitle" idx="1"/>
          </p:nvPr>
        </p:nvSpPr>
        <p:spPr/>
        <p:txBody>
          <a:bodyPr/>
          <a:lstStyle/>
          <a:p>
            <a:r>
              <a:rPr lang="en-US" dirty="0"/>
              <a:t>Emily Smith Goering, MSW, PhD</a:t>
            </a:r>
          </a:p>
          <a:p>
            <a:r>
              <a:rPr lang="en-US" dirty="0"/>
              <a:t>Generations United, Preconference Session</a:t>
            </a:r>
          </a:p>
          <a:p>
            <a:r>
              <a:rPr lang="en-US" dirty="0"/>
              <a:t>7.26.2023</a:t>
            </a:r>
          </a:p>
        </p:txBody>
      </p:sp>
      <p:cxnSp>
        <p:nvCxnSpPr>
          <p:cNvPr id="6" name="Straight Connector 5">
            <a:extLst>
              <a:ext uri="{FF2B5EF4-FFF2-40B4-BE49-F238E27FC236}">
                <a16:creationId xmlns:a16="http://schemas.microsoft.com/office/drawing/2014/main" id="{401191EA-E428-816A-AE83-AAA31E874780}"/>
              </a:ext>
            </a:extLst>
          </p:cNvPr>
          <p:cNvCxnSpPr>
            <a:cxnSpLocks/>
          </p:cNvCxnSpPr>
          <p:nvPr/>
        </p:nvCxnSpPr>
        <p:spPr>
          <a:xfrm flipV="1">
            <a:off x="916641" y="220429"/>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ADBD5C-3C0B-5756-B9F6-3BDB67843423}"/>
              </a:ext>
            </a:extLst>
          </p:cNvPr>
          <p:cNvCxnSpPr>
            <a:cxnSpLocks/>
          </p:cNvCxnSpPr>
          <p:nvPr/>
        </p:nvCxnSpPr>
        <p:spPr>
          <a:xfrm flipV="1">
            <a:off x="540123" y="220429"/>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Graphic 10" descr="House">
            <a:extLst>
              <a:ext uri="{FF2B5EF4-FFF2-40B4-BE49-F238E27FC236}">
                <a16:creationId xmlns:a16="http://schemas.microsoft.com/office/drawing/2014/main" id="{02DA3651-FBD8-1E78-3D3D-96667293B8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0674" y="685799"/>
            <a:ext cx="1257299" cy="1257299"/>
          </a:xfrm>
          <a:prstGeom prst="rect">
            <a:avLst/>
          </a:prstGeom>
        </p:spPr>
      </p:pic>
    </p:spTree>
    <p:extLst>
      <p:ext uri="{BB962C8B-B14F-4D97-AF65-F5344CB8AC3E}">
        <p14:creationId xmlns:p14="http://schemas.microsoft.com/office/powerpoint/2010/main" val="3412050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EC74-1276-2394-673E-753BCFABCB7C}"/>
              </a:ext>
            </a:extLst>
          </p:cNvPr>
          <p:cNvSpPr>
            <a:spLocks noGrp="1"/>
          </p:cNvSpPr>
          <p:nvPr>
            <p:ph type="title"/>
          </p:nvPr>
        </p:nvSpPr>
        <p:spPr>
          <a:xfrm>
            <a:off x="1314450" y="2105025"/>
            <a:ext cx="10515600" cy="2028825"/>
          </a:xfrm>
        </p:spPr>
        <p:txBody>
          <a:bodyPr>
            <a:noAutofit/>
          </a:bodyPr>
          <a:lstStyle/>
          <a:p>
            <a:r>
              <a:rPr lang="en-US" sz="5400" b="1" dirty="0">
                <a:solidFill>
                  <a:srgbClr val="222222"/>
                </a:solidFill>
                <a:latin typeface="+mn-lt"/>
              </a:rPr>
              <a:t>Unaccompanied immigrant children </a:t>
            </a:r>
            <a:r>
              <a:rPr lang="en-US" sz="4000" dirty="0">
                <a:solidFill>
                  <a:srgbClr val="222222"/>
                </a:solidFill>
                <a:latin typeface="+mn-lt"/>
              </a:rPr>
              <a:t>(UC)</a:t>
            </a:r>
            <a:r>
              <a:rPr lang="en-US" sz="4000" b="0" i="0" u="none" strike="noStrike" dirty="0">
                <a:solidFill>
                  <a:srgbClr val="222222"/>
                </a:solidFill>
                <a:effectLst/>
                <a:latin typeface="+mn-lt"/>
              </a:rPr>
              <a:t> are children under the age of 18 who cross into the United States with </a:t>
            </a:r>
            <a:r>
              <a:rPr lang="en-US" sz="4000" b="1" i="0" u="none" strike="noStrike" dirty="0">
                <a:solidFill>
                  <a:schemeClr val="accent5"/>
                </a:solidFill>
                <a:effectLst/>
                <a:latin typeface="+mn-lt"/>
              </a:rPr>
              <a:t>no lawful immigration </a:t>
            </a:r>
            <a:r>
              <a:rPr lang="en-US" sz="4000" b="1" dirty="0">
                <a:solidFill>
                  <a:schemeClr val="accent5"/>
                </a:solidFill>
                <a:latin typeface="+mn-lt"/>
              </a:rPr>
              <a:t>status</a:t>
            </a:r>
            <a:r>
              <a:rPr lang="en-US" sz="4000" b="0" i="0" u="none" strike="noStrike" dirty="0">
                <a:solidFill>
                  <a:srgbClr val="222222"/>
                </a:solidFill>
                <a:effectLst/>
                <a:latin typeface="+mn-lt"/>
              </a:rPr>
              <a:t> and with </a:t>
            </a:r>
            <a:r>
              <a:rPr lang="en-US" sz="4000" b="1" i="0" u="none" strike="noStrike" dirty="0">
                <a:solidFill>
                  <a:schemeClr val="accent2"/>
                </a:solidFill>
                <a:effectLst/>
                <a:latin typeface="+mn-lt"/>
              </a:rPr>
              <a:t>no parent or legal guardian </a:t>
            </a:r>
            <a:r>
              <a:rPr lang="en-US" sz="4000" b="0" i="0" u="none" strike="noStrike" dirty="0">
                <a:solidFill>
                  <a:srgbClr val="222222"/>
                </a:solidFill>
                <a:effectLst/>
                <a:latin typeface="+mn-lt"/>
              </a:rPr>
              <a:t>in the United States that is</a:t>
            </a:r>
            <a:r>
              <a:rPr lang="en-US" sz="4000" b="0" i="1" u="none" strike="noStrike" dirty="0">
                <a:solidFill>
                  <a:srgbClr val="222222"/>
                </a:solidFill>
                <a:effectLst/>
                <a:latin typeface="+mn-lt"/>
              </a:rPr>
              <a:t> immediately</a:t>
            </a:r>
            <a:r>
              <a:rPr lang="en-US" sz="4000" b="0" i="0" u="none" strike="noStrike" dirty="0">
                <a:solidFill>
                  <a:srgbClr val="222222"/>
                </a:solidFill>
                <a:effectLst/>
                <a:latin typeface="+mn-lt"/>
              </a:rPr>
              <a:t> available to provide care.</a:t>
            </a:r>
            <a:endParaRPr lang="en-US" sz="4000" dirty="0">
              <a:latin typeface="+mn-lt"/>
            </a:endParaRPr>
          </a:p>
        </p:txBody>
      </p:sp>
      <p:cxnSp>
        <p:nvCxnSpPr>
          <p:cNvPr id="3" name="Straight Connector 2">
            <a:extLst>
              <a:ext uri="{FF2B5EF4-FFF2-40B4-BE49-F238E27FC236}">
                <a16:creationId xmlns:a16="http://schemas.microsoft.com/office/drawing/2014/main" id="{B09C9EF3-0493-FFCA-F040-18908823F7E0}"/>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A9BED7F-FCDF-0364-15C3-CB8EA3AA5B04}"/>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50DCD280-B542-E2B9-E393-E57EED682BBD}"/>
              </a:ext>
            </a:extLst>
          </p:cNvPr>
          <p:cNvSpPr/>
          <p:nvPr/>
        </p:nvSpPr>
        <p:spPr>
          <a:xfrm>
            <a:off x="8382002" y="4438650"/>
            <a:ext cx="2971798" cy="2028825"/>
          </a:xfrm>
          <a:prstGeom prst="roundRect">
            <a:avLst/>
          </a:prstGeom>
          <a:noFill/>
          <a:ln w="3810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dirty="0">
                <a:solidFill>
                  <a:schemeClr val="accent3"/>
                </a:solidFill>
              </a:rPr>
              <a:t>Other terms used include: Unaccompanied minors, unaccompanied alien children</a:t>
            </a:r>
          </a:p>
        </p:txBody>
      </p:sp>
      <p:sp>
        <p:nvSpPr>
          <p:cNvPr id="7" name="TextBox 6">
            <a:extLst>
              <a:ext uri="{FF2B5EF4-FFF2-40B4-BE49-F238E27FC236}">
                <a16:creationId xmlns:a16="http://schemas.microsoft.com/office/drawing/2014/main" id="{A751F21D-2D6F-453B-B416-5DC29F6D7479}"/>
              </a:ext>
            </a:extLst>
          </p:cNvPr>
          <p:cNvSpPr txBox="1"/>
          <p:nvPr/>
        </p:nvSpPr>
        <p:spPr>
          <a:xfrm>
            <a:off x="962026" y="5571946"/>
            <a:ext cx="7610470" cy="1107996"/>
          </a:xfrm>
          <a:prstGeom prst="rect">
            <a:avLst/>
          </a:prstGeom>
          <a:noFill/>
        </p:spPr>
        <p:txBody>
          <a:bodyPr wrap="square">
            <a:spAutoFit/>
          </a:bodyPr>
          <a:lstStyle/>
          <a:p>
            <a:r>
              <a:rPr lang="en-US" sz="1600" dirty="0">
                <a:solidFill>
                  <a:schemeClr val="bg2">
                    <a:lumMod val="25000"/>
                  </a:schemeClr>
                </a:solidFill>
              </a:rPr>
              <a:t>Source: Office of Refugee Resettlement, Programs: Source: Office of Refugee Resettlement, General Data: https://www.acf.hhs.gov/orr/about/ucs/facts-and-data#Incoming%20Referrals</a:t>
            </a:r>
          </a:p>
          <a:p>
            <a:endParaRPr lang="en-US" sz="1800" dirty="0"/>
          </a:p>
        </p:txBody>
      </p:sp>
    </p:spTree>
    <p:extLst>
      <p:ext uri="{BB962C8B-B14F-4D97-AF65-F5344CB8AC3E}">
        <p14:creationId xmlns:p14="http://schemas.microsoft.com/office/powerpoint/2010/main" val="3792695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ABB66-8DE9-3C32-E498-FA724B6B1D4C}"/>
              </a:ext>
            </a:extLst>
          </p:cNvPr>
          <p:cNvSpPr>
            <a:spLocks noGrp="1"/>
          </p:cNvSpPr>
          <p:nvPr>
            <p:ph type="title"/>
          </p:nvPr>
        </p:nvSpPr>
        <p:spPr>
          <a:xfrm>
            <a:off x="1214718" y="117990"/>
            <a:ext cx="10515600" cy="1325563"/>
          </a:xfrm>
        </p:spPr>
        <p:txBody>
          <a:bodyPr/>
          <a:lstStyle/>
          <a:p>
            <a:r>
              <a:rPr lang="en-US" dirty="0">
                <a:solidFill>
                  <a:schemeClr val="accent2"/>
                </a:solidFill>
              </a:rPr>
              <a:t>Record numbers </a:t>
            </a:r>
            <a:r>
              <a:rPr lang="en-US" dirty="0"/>
              <a:t>of UC have been arriving in </a:t>
            </a:r>
            <a:r>
              <a:rPr lang="en-US" dirty="0">
                <a:solidFill>
                  <a:schemeClr val="accent3"/>
                </a:solidFill>
              </a:rPr>
              <a:t>recent years</a:t>
            </a:r>
            <a:r>
              <a:rPr lang="en-US" dirty="0"/>
              <a:t>.</a:t>
            </a:r>
          </a:p>
        </p:txBody>
      </p:sp>
      <p:graphicFrame>
        <p:nvGraphicFramePr>
          <p:cNvPr id="3" name="Chart 2">
            <a:extLst>
              <a:ext uri="{FF2B5EF4-FFF2-40B4-BE49-F238E27FC236}">
                <a16:creationId xmlns:a16="http://schemas.microsoft.com/office/drawing/2014/main" id="{B80BDF43-E37C-BA4C-47F9-44FF8E297962}"/>
              </a:ext>
            </a:extLst>
          </p:cNvPr>
          <p:cNvGraphicFramePr>
            <a:graphicFrameLocks/>
          </p:cNvGraphicFramePr>
          <p:nvPr/>
        </p:nvGraphicFramePr>
        <p:xfrm>
          <a:off x="1371600" y="1443553"/>
          <a:ext cx="9982200" cy="466068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300F26FE-B002-624B-16B0-C1F686F646AD}"/>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F6F34C2-103A-E87F-A352-DB635350F2ED}"/>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984AC2-74D9-49C2-31D8-8B2CB0075EB1}"/>
              </a:ext>
            </a:extLst>
          </p:cNvPr>
          <p:cNvSpPr txBox="1"/>
          <p:nvPr/>
        </p:nvSpPr>
        <p:spPr>
          <a:xfrm>
            <a:off x="995082" y="6093679"/>
            <a:ext cx="10198079" cy="584775"/>
          </a:xfrm>
          <a:prstGeom prst="rect">
            <a:avLst/>
          </a:prstGeom>
          <a:noFill/>
        </p:spPr>
        <p:txBody>
          <a:bodyPr wrap="square" rtlCol="0">
            <a:spAutoFit/>
          </a:bodyPr>
          <a:lstStyle/>
          <a:p>
            <a:r>
              <a:rPr lang="en-US" sz="1600" dirty="0">
                <a:solidFill>
                  <a:schemeClr val="bg2">
                    <a:lumMod val="25000"/>
                  </a:schemeClr>
                </a:solidFill>
              </a:rPr>
              <a:t>Source: Office of Refugee Resettlement, General Data: https://www.acf.hhs.gov/orr/about/ucs/facts-and-data#Incoming%20Referrals</a:t>
            </a:r>
          </a:p>
        </p:txBody>
      </p:sp>
    </p:spTree>
    <p:extLst>
      <p:ext uri="{BB962C8B-B14F-4D97-AF65-F5344CB8AC3E}">
        <p14:creationId xmlns:p14="http://schemas.microsoft.com/office/powerpoint/2010/main" val="246411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ake">
            <a:extLst>
              <a:ext uri="{FF2B5EF4-FFF2-40B4-BE49-F238E27FC236}">
                <a16:creationId xmlns:a16="http://schemas.microsoft.com/office/drawing/2014/main" id="{424B47DB-2969-F540-0C74-D74879D322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9906" y="1913805"/>
            <a:ext cx="914400" cy="914400"/>
          </a:xfrm>
          <a:prstGeom prst="rect">
            <a:avLst/>
          </a:prstGeom>
        </p:spPr>
      </p:pic>
      <p:pic>
        <p:nvPicPr>
          <p:cNvPr id="6" name="Graphic 5" descr="Two Men">
            <a:extLst>
              <a:ext uri="{FF2B5EF4-FFF2-40B4-BE49-F238E27FC236}">
                <a16:creationId xmlns:a16="http://schemas.microsoft.com/office/drawing/2014/main" id="{01AE7099-850F-142F-3C13-C912A629D6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9906" y="3312306"/>
            <a:ext cx="914400" cy="914400"/>
          </a:xfrm>
          <a:prstGeom prst="rect">
            <a:avLst/>
          </a:prstGeom>
        </p:spPr>
      </p:pic>
      <p:pic>
        <p:nvPicPr>
          <p:cNvPr id="8" name="Graphic 7" descr="House">
            <a:extLst>
              <a:ext uri="{FF2B5EF4-FFF2-40B4-BE49-F238E27FC236}">
                <a16:creationId xmlns:a16="http://schemas.microsoft.com/office/drawing/2014/main" id="{AA19B984-2BFA-B9BE-4F8F-DB20911E8F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9906" y="4846731"/>
            <a:ext cx="914400" cy="914400"/>
          </a:xfrm>
          <a:prstGeom prst="rect">
            <a:avLst/>
          </a:prstGeom>
        </p:spPr>
      </p:pic>
      <p:cxnSp>
        <p:nvCxnSpPr>
          <p:cNvPr id="9" name="Straight Connector 8">
            <a:extLst>
              <a:ext uri="{FF2B5EF4-FFF2-40B4-BE49-F238E27FC236}">
                <a16:creationId xmlns:a16="http://schemas.microsoft.com/office/drawing/2014/main" id="{4170CCE0-FA89-F525-9B9A-000839F02B83}"/>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DE7C91-1EEE-FB14-2F67-4E07833E9BAF}"/>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0D7257C-55DA-969A-BCF5-DD3202B6CAB0}"/>
              </a:ext>
            </a:extLst>
          </p:cNvPr>
          <p:cNvSpPr/>
          <p:nvPr/>
        </p:nvSpPr>
        <p:spPr>
          <a:xfrm>
            <a:off x="2784958" y="1913805"/>
            <a:ext cx="7319986" cy="914400"/>
          </a:xfrm>
          <a:prstGeom prst="roundRect">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r>
              <a:rPr lang="en-US" sz="3200" dirty="0"/>
              <a:t>72% are between the ages of 15 and &gt;18</a:t>
            </a:r>
          </a:p>
        </p:txBody>
      </p:sp>
      <p:sp>
        <p:nvSpPr>
          <p:cNvPr id="12" name="Rectangle: Rounded Corners 11">
            <a:extLst>
              <a:ext uri="{FF2B5EF4-FFF2-40B4-BE49-F238E27FC236}">
                <a16:creationId xmlns:a16="http://schemas.microsoft.com/office/drawing/2014/main" id="{6E2BBD6B-78D3-60BA-7A2A-5E9CA50AB997}"/>
              </a:ext>
            </a:extLst>
          </p:cNvPr>
          <p:cNvSpPr/>
          <p:nvPr/>
        </p:nvSpPr>
        <p:spPr>
          <a:xfrm>
            <a:off x="2784958" y="3312306"/>
            <a:ext cx="7319986" cy="914400"/>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US" sz="3200" i="0" u="none" strike="noStrike" dirty="0">
                <a:solidFill>
                  <a:schemeClr val="tx1"/>
                </a:solidFill>
                <a:effectLst/>
              </a:rPr>
              <a:t>64% are male and 36% female</a:t>
            </a:r>
            <a:endParaRPr lang="en-US" sz="3200" dirty="0">
              <a:solidFill>
                <a:schemeClr val="tx1"/>
              </a:solidFill>
            </a:endParaRPr>
          </a:p>
        </p:txBody>
      </p:sp>
      <p:sp>
        <p:nvSpPr>
          <p:cNvPr id="13" name="Rectangle: Rounded Corners 12">
            <a:extLst>
              <a:ext uri="{FF2B5EF4-FFF2-40B4-BE49-F238E27FC236}">
                <a16:creationId xmlns:a16="http://schemas.microsoft.com/office/drawing/2014/main" id="{B65393E4-6912-8FBE-510E-30D7282682C6}"/>
              </a:ext>
            </a:extLst>
          </p:cNvPr>
          <p:cNvSpPr/>
          <p:nvPr/>
        </p:nvSpPr>
        <p:spPr>
          <a:xfrm>
            <a:off x="2784958" y="4846731"/>
            <a:ext cx="7319986" cy="914400"/>
          </a:xfrm>
          <a:prstGeom prst="roundRect">
            <a:avLst/>
          </a:prstGeom>
          <a:noFill/>
          <a:ln w="38100"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US" sz="3200" dirty="0">
                <a:solidFill>
                  <a:schemeClr val="tx1"/>
                </a:solidFill>
              </a:rPr>
              <a:t>Home country: </a:t>
            </a:r>
            <a:r>
              <a:rPr lang="en-US" sz="3200" i="0" u="none" strike="noStrike" dirty="0">
                <a:solidFill>
                  <a:srgbClr val="222222"/>
                </a:solidFill>
                <a:effectLst/>
              </a:rPr>
              <a:t>47% Guatemala, 29% Honduras, 13% El Salvador, 11% ‘other’</a:t>
            </a:r>
            <a:endParaRPr lang="en-US" sz="3200" dirty="0"/>
          </a:p>
        </p:txBody>
      </p:sp>
      <p:sp>
        <p:nvSpPr>
          <p:cNvPr id="16" name="TextBox 15">
            <a:extLst>
              <a:ext uri="{FF2B5EF4-FFF2-40B4-BE49-F238E27FC236}">
                <a16:creationId xmlns:a16="http://schemas.microsoft.com/office/drawing/2014/main" id="{7CEA335A-1935-54EF-BE1F-6D374A946433}"/>
              </a:ext>
            </a:extLst>
          </p:cNvPr>
          <p:cNvSpPr txBox="1"/>
          <p:nvPr/>
        </p:nvSpPr>
        <p:spPr>
          <a:xfrm>
            <a:off x="1532237" y="6091881"/>
            <a:ext cx="10198079" cy="584775"/>
          </a:xfrm>
          <a:prstGeom prst="rect">
            <a:avLst/>
          </a:prstGeom>
          <a:noFill/>
        </p:spPr>
        <p:txBody>
          <a:bodyPr wrap="square" rtlCol="0">
            <a:spAutoFit/>
          </a:bodyPr>
          <a:lstStyle/>
          <a:p>
            <a:r>
              <a:rPr lang="en-US" sz="1600" dirty="0">
                <a:solidFill>
                  <a:schemeClr val="bg2">
                    <a:lumMod val="25000"/>
                  </a:schemeClr>
                </a:solidFill>
              </a:rPr>
              <a:t>Source: FY22 (October-September), Office of Refugee Resettlement, General Statistics: https://www.acf.hhs.gov/orr/about/ucs/facts-and-data</a:t>
            </a:r>
          </a:p>
        </p:txBody>
      </p:sp>
      <p:sp>
        <p:nvSpPr>
          <p:cNvPr id="17" name="Title 1">
            <a:extLst>
              <a:ext uri="{FF2B5EF4-FFF2-40B4-BE49-F238E27FC236}">
                <a16:creationId xmlns:a16="http://schemas.microsoft.com/office/drawing/2014/main" id="{7EA5495F-5C50-5A84-FEDB-B92637DD4E7A}"/>
              </a:ext>
            </a:extLst>
          </p:cNvPr>
          <p:cNvSpPr>
            <a:spLocks noGrp="1"/>
          </p:cNvSpPr>
          <p:nvPr>
            <p:ph type="title"/>
          </p:nvPr>
        </p:nvSpPr>
        <p:spPr>
          <a:xfrm>
            <a:off x="1214718" y="318436"/>
            <a:ext cx="10515600" cy="1325563"/>
          </a:xfrm>
        </p:spPr>
        <p:txBody>
          <a:bodyPr>
            <a:normAutofit fontScale="90000"/>
          </a:bodyPr>
          <a:lstStyle/>
          <a:p>
            <a:r>
              <a:rPr lang="en-US" dirty="0"/>
              <a:t>They tend to be </a:t>
            </a:r>
            <a:r>
              <a:rPr lang="en-US" dirty="0">
                <a:solidFill>
                  <a:schemeClr val="accent2"/>
                </a:solidFill>
              </a:rPr>
              <a:t>teenagers</a:t>
            </a:r>
            <a:r>
              <a:rPr lang="en-US" dirty="0"/>
              <a:t>, are more likely to be </a:t>
            </a:r>
            <a:r>
              <a:rPr lang="en-US" dirty="0">
                <a:solidFill>
                  <a:schemeClr val="accent3"/>
                </a:solidFill>
              </a:rPr>
              <a:t>male</a:t>
            </a:r>
            <a:r>
              <a:rPr lang="en-US" dirty="0"/>
              <a:t>, and overwhelmingly arrive from </a:t>
            </a:r>
            <a:r>
              <a:rPr lang="en-US" dirty="0">
                <a:solidFill>
                  <a:schemeClr val="tx2"/>
                </a:solidFill>
              </a:rPr>
              <a:t>Central America</a:t>
            </a:r>
            <a:r>
              <a:rPr lang="en-US" dirty="0"/>
              <a:t>.</a:t>
            </a:r>
          </a:p>
        </p:txBody>
      </p:sp>
    </p:spTree>
    <p:extLst>
      <p:ext uri="{BB962C8B-B14F-4D97-AF65-F5344CB8AC3E}">
        <p14:creationId xmlns:p14="http://schemas.microsoft.com/office/powerpoint/2010/main" val="14768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BEB82B5-A456-E146-CC65-5D2F79254BC4}"/>
              </a:ext>
            </a:extLst>
          </p:cNvPr>
          <p:cNvSpPr/>
          <p:nvPr/>
        </p:nvSpPr>
        <p:spPr>
          <a:xfrm>
            <a:off x="826404" y="3585576"/>
            <a:ext cx="2055277" cy="111464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6F8BB9D-7A2A-6EC6-B3EB-050DBF8E95C9}"/>
              </a:ext>
            </a:extLst>
          </p:cNvPr>
          <p:cNvSpPr/>
          <p:nvPr/>
        </p:nvSpPr>
        <p:spPr>
          <a:xfrm>
            <a:off x="3406038" y="3585576"/>
            <a:ext cx="2055277" cy="111464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7EDDC102-356C-BBD9-0641-B3406C9462BD}"/>
              </a:ext>
            </a:extLst>
          </p:cNvPr>
          <p:cNvSpPr/>
          <p:nvPr/>
        </p:nvSpPr>
        <p:spPr>
          <a:xfrm>
            <a:off x="5985672" y="3585576"/>
            <a:ext cx="2055277" cy="111464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E7E1C2A-F681-EBEA-0EDD-BDBB3BB6119E}"/>
              </a:ext>
            </a:extLst>
          </p:cNvPr>
          <p:cNvSpPr/>
          <p:nvPr/>
        </p:nvSpPr>
        <p:spPr>
          <a:xfrm>
            <a:off x="8565307" y="3585576"/>
            <a:ext cx="2055277" cy="111464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 name="Graphic 2" descr="Children">
            <a:extLst>
              <a:ext uri="{FF2B5EF4-FFF2-40B4-BE49-F238E27FC236}">
                <a16:creationId xmlns:a16="http://schemas.microsoft.com/office/drawing/2014/main" id="{4C0C4E8A-DF2A-42E5-6C86-D038C4D08E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419" y="270255"/>
            <a:ext cx="1325563" cy="1325563"/>
          </a:xfrm>
          <a:prstGeom prst="rect">
            <a:avLst/>
          </a:prstGeom>
        </p:spPr>
      </p:pic>
      <p:sp>
        <p:nvSpPr>
          <p:cNvPr id="4" name="TextBox 3">
            <a:extLst>
              <a:ext uri="{FF2B5EF4-FFF2-40B4-BE49-F238E27FC236}">
                <a16:creationId xmlns:a16="http://schemas.microsoft.com/office/drawing/2014/main" id="{767C29C0-F5D1-5857-7203-2144979D91DD}"/>
              </a:ext>
            </a:extLst>
          </p:cNvPr>
          <p:cNvSpPr txBox="1"/>
          <p:nvPr/>
        </p:nvSpPr>
        <p:spPr>
          <a:xfrm>
            <a:off x="1317810" y="1892765"/>
            <a:ext cx="2055275" cy="646331"/>
          </a:xfrm>
          <a:prstGeom prst="rect">
            <a:avLst/>
          </a:prstGeom>
          <a:noFill/>
        </p:spPr>
        <p:txBody>
          <a:bodyPr wrap="square" rtlCol="0">
            <a:spAutoFit/>
          </a:bodyPr>
          <a:lstStyle/>
          <a:p>
            <a:pPr algn="ctr"/>
            <a:r>
              <a:rPr lang="en-US" dirty="0"/>
              <a:t>Child crosses the U.S./Mexico border</a:t>
            </a:r>
          </a:p>
        </p:txBody>
      </p:sp>
      <p:sp>
        <p:nvSpPr>
          <p:cNvPr id="5" name="TextBox 4">
            <a:extLst>
              <a:ext uri="{FF2B5EF4-FFF2-40B4-BE49-F238E27FC236}">
                <a16:creationId xmlns:a16="http://schemas.microsoft.com/office/drawing/2014/main" id="{5906B477-6E6B-E965-52EB-A3AB5B961480}"/>
              </a:ext>
            </a:extLst>
          </p:cNvPr>
          <p:cNvSpPr txBox="1"/>
          <p:nvPr/>
        </p:nvSpPr>
        <p:spPr>
          <a:xfrm>
            <a:off x="4160565" y="1664233"/>
            <a:ext cx="1921280" cy="1200329"/>
          </a:xfrm>
          <a:prstGeom prst="rect">
            <a:avLst/>
          </a:prstGeom>
          <a:noFill/>
        </p:spPr>
        <p:txBody>
          <a:bodyPr wrap="square" rtlCol="0">
            <a:spAutoFit/>
          </a:bodyPr>
          <a:lstStyle/>
          <a:p>
            <a:pPr algn="ctr"/>
            <a:r>
              <a:rPr lang="en-US" dirty="0"/>
              <a:t>Apprehended by Homeland Security &amp; Border Patrol</a:t>
            </a:r>
          </a:p>
        </p:txBody>
      </p:sp>
      <p:sp>
        <p:nvSpPr>
          <p:cNvPr id="6" name="TextBox 5">
            <a:extLst>
              <a:ext uri="{FF2B5EF4-FFF2-40B4-BE49-F238E27FC236}">
                <a16:creationId xmlns:a16="http://schemas.microsoft.com/office/drawing/2014/main" id="{4E701254-2FD2-7AFF-E1BD-313F31790688}"/>
              </a:ext>
            </a:extLst>
          </p:cNvPr>
          <p:cNvSpPr txBox="1"/>
          <p:nvPr/>
        </p:nvSpPr>
        <p:spPr>
          <a:xfrm>
            <a:off x="6936322" y="1641092"/>
            <a:ext cx="2055278" cy="1200329"/>
          </a:xfrm>
          <a:prstGeom prst="rect">
            <a:avLst/>
          </a:prstGeom>
          <a:noFill/>
        </p:spPr>
        <p:txBody>
          <a:bodyPr wrap="square" rtlCol="0">
            <a:spAutoFit/>
          </a:bodyPr>
          <a:lstStyle/>
          <a:p>
            <a:pPr algn="ctr"/>
            <a:r>
              <a:rPr lang="en-US" dirty="0"/>
              <a:t>Receives initial screening of eligibility to remain in the U.S.</a:t>
            </a:r>
          </a:p>
        </p:txBody>
      </p:sp>
      <p:sp>
        <p:nvSpPr>
          <p:cNvPr id="7" name="TextBox 6">
            <a:extLst>
              <a:ext uri="{FF2B5EF4-FFF2-40B4-BE49-F238E27FC236}">
                <a16:creationId xmlns:a16="http://schemas.microsoft.com/office/drawing/2014/main" id="{7C4A9F00-A8B0-A5C7-DF15-5615A57B2038}"/>
              </a:ext>
            </a:extLst>
          </p:cNvPr>
          <p:cNvSpPr txBox="1"/>
          <p:nvPr/>
        </p:nvSpPr>
        <p:spPr>
          <a:xfrm>
            <a:off x="641684" y="3688777"/>
            <a:ext cx="2358190" cy="923330"/>
          </a:xfrm>
          <a:prstGeom prst="rect">
            <a:avLst/>
          </a:prstGeom>
          <a:noFill/>
        </p:spPr>
        <p:txBody>
          <a:bodyPr wrap="square" rtlCol="0">
            <a:spAutoFit/>
          </a:bodyPr>
          <a:lstStyle/>
          <a:p>
            <a:pPr algn="ctr"/>
            <a:r>
              <a:rPr lang="en-US" dirty="0"/>
              <a:t>Transferred to ORR custody within 72 hours</a:t>
            </a:r>
          </a:p>
        </p:txBody>
      </p:sp>
      <p:sp>
        <p:nvSpPr>
          <p:cNvPr id="8" name="TextBox 7">
            <a:extLst>
              <a:ext uri="{FF2B5EF4-FFF2-40B4-BE49-F238E27FC236}">
                <a16:creationId xmlns:a16="http://schemas.microsoft.com/office/drawing/2014/main" id="{DD3BE0CE-16B6-DA23-1787-9356FB5C7D8C}"/>
              </a:ext>
            </a:extLst>
          </p:cNvPr>
          <p:cNvSpPr txBox="1"/>
          <p:nvPr/>
        </p:nvSpPr>
        <p:spPr>
          <a:xfrm>
            <a:off x="3441032" y="3827276"/>
            <a:ext cx="2020283" cy="646331"/>
          </a:xfrm>
          <a:prstGeom prst="rect">
            <a:avLst/>
          </a:prstGeom>
          <a:noFill/>
        </p:spPr>
        <p:txBody>
          <a:bodyPr wrap="square" rtlCol="0">
            <a:spAutoFit/>
          </a:bodyPr>
          <a:lstStyle/>
          <a:p>
            <a:pPr algn="ctr"/>
            <a:r>
              <a:rPr lang="en-US" dirty="0"/>
              <a:t>Placed in an ORR shelter</a:t>
            </a:r>
          </a:p>
        </p:txBody>
      </p:sp>
      <p:sp>
        <p:nvSpPr>
          <p:cNvPr id="9" name="TextBox 8">
            <a:extLst>
              <a:ext uri="{FF2B5EF4-FFF2-40B4-BE49-F238E27FC236}">
                <a16:creationId xmlns:a16="http://schemas.microsoft.com/office/drawing/2014/main" id="{562E2DD2-6419-1A74-EB26-95DE8EE8E58D}"/>
              </a:ext>
            </a:extLst>
          </p:cNvPr>
          <p:cNvSpPr txBox="1"/>
          <p:nvPr/>
        </p:nvSpPr>
        <p:spPr>
          <a:xfrm>
            <a:off x="5943758" y="3589792"/>
            <a:ext cx="2213653" cy="1200329"/>
          </a:xfrm>
          <a:prstGeom prst="rect">
            <a:avLst/>
          </a:prstGeom>
          <a:noFill/>
        </p:spPr>
        <p:txBody>
          <a:bodyPr wrap="square" rtlCol="0">
            <a:spAutoFit/>
          </a:bodyPr>
          <a:lstStyle/>
          <a:p>
            <a:pPr algn="ctr"/>
            <a:r>
              <a:rPr lang="en-US" dirty="0"/>
              <a:t>ORR locates, screens, and coordinates placement with a sponsor</a:t>
            </a:r>
          </a:p>
        </p:txBody>
      </p:sp>
      <p:sp>
        <p:nvSpPr>
          <p:cNvPr id="10" name="TextBox 9">
            <a:extLst>
              <a:ext uri="{FF2B5EF4-FFF2-40B4-BE49-F238E27FC236}">
                <a16:creationId xmlns:a16="http://schemas.microsoft.com/office/drawing/2014/main" id="{D1CE3F8B-36E1-1412-DA55-7439BACBABAF}"/>
              </a:ext>
            </a:extLst>
          </p:cNvPr>
          <p:cNvSpPr txBox="1"/>
          <p:nvPr/>
        </p:nvSpPr>
        <p:spPr>
          <a:xfrm>
            <a:off x="8654008" y="3561645"/>
            <a:ext cx="1980728" cy="1200329"/>
          </a:xfrm>
          <a:prstGeom prst="rect">
            <a:avLst/>
          </a:prstGeom>
          <a:noFill/>
        </p:spPr>
        <p:txBody>
          <a:bodyPr wrap="square" rtlCol="0">
            <a:spAutoFit/>
          </a:bodyPr>
          <a:lstStyle/>
          <a:p>
            <a:pPr algn="ctr"/>
            <a:r>
              <a:rPr lang="en-US" dirty="0"/>
              <a:t>Released from ORR custody once sponsor accepts transfer of UC</a:t>
            </a:r>
          </a:p>
        </p:txBody>
      </p:sp>
      <p:sp>
        <p:nvSpPr>
          <p:cNvPr id="11" name="Title 10">
            <a:extLst>
              <a:ext uri="{FF2B5EF4-FFF2-40B4-BE49-F238E27FC236}">
                <a16:creationId xmlns:a16="http://schemas.microsoft.com/office/drawing/2014/main" id="{85B733FA-32DE-D97F-EE2B-8219F79BAA0A}"/>
              </a:ext>
            </a:extLst>
          </p:cNvPr>
          <p:cNvSpPr>
            <a:spLocks noGrp="1"/>
          </p:cNvSpPr>
          <p:nvPr>
            <p:ph type="title"/>
          </p:nvPr>
        </p:nvSpPr>
        <p:spPr>
          <a:xfrm>
            <a:off x="1500982" y="241188"/>
            <a:ext cx="9852817" cy="1325563"/>
          </a:xfrm>
        </p:spPr>
        <p:txBody>
          <a:bodyPr>
            <a:normAutofit/>
          </a:bodyPr>
          <a:lstStyle/>
          <a:p>
            <a:r>
              <a:rPr lang="en-US" dirty="0"/>
              <a:t>The ‘typical’ pathway for UC from arrival to release.</a:t>
            </a:r>
          </a:p>
        </p:txBody>
      </p:sp>
      <p:sp>
        <p:nvSpPr>
          <p:cNvPr id="13" name="Arrow: Left-Right 12">
            <a:extLst>
              <a:ext uri="{FF2B5EF4-FFF2-40B4-BE49-F238E27FC236}">
                <a16:creationId xmlns:a16="http://schemas.microsoft.com/office/drawing/2014/main" id="{B2C2782E-9774-C029-99FB-94BE5811C2D0}"/>
              </a:ext>
            </a:extLst>
          </p:cNvPr>
          <p:cNvSpPr/>
          <p:nvPr/>
        </p:nvSpPr>
        <p:spPr>
          <a:xfrm>
            <a:off x="826404" y="4957521"/>
            <a:ext cx="10050143" cy="1243662"/>
          </a:xfrm>
          <a:prstGeom prst="lef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4400" b="1" dirty="0"/>
              <a:t>Approx. 30 Days</a:t>
            </a:r>
          </a:p>
        </p:txBody>
      </p:sp>
      <p:pic>
        <p:nvPicPr>
          <p:cNvPr id="15" name="Graphic 14" descr="House">
            <a:extLst>
              <a:ext uri="{FF2B5EF4-FFF2-40B4-BE49-F238E27FC236}">
                <a16:creationId xmlns:a16="http://schemas.microsoft.com/office/drawing/2014/main" id="{C4C0A1CC-680D-45B7-25BC-A7FDD6BBD2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35745" y="2659211"/>
            <a:ext cx="914400" cy="914400"/>
          </a:xfrm>
          <a:prstGeom prst="rect">
            <a:avLst/>
          </a:prstGeom>
        </p:spPr>
      </p:pic>
      <p:sp>
        <p:nvSpPr>
          <p:cNvPr id="17" name="Rectangle: Rounded Corners 16">
            <a:extLst>
              <a:ext uri="{FF2B5EF4-FFF2-40B4-BE49-F238E27FC236}">
                <a16:creationId xmlns:a16="http://schemas.microsoft.com/office/drawing/2014/main" id="{030DFFAF-2B8E-86B4-F258-FA68DC489DE8}"/>
              </a:ext>
            </a:extLst>
          </p:cNvPr>
          <p:cNvSpPr/>
          <p:nvPr/>
        </p:nvSpPr>
        <p:spPr>
          <a:xfrm>
            <a:off x="4093567" y="1683934"/>
            <a:ext cx="2055277" cy="1114647"/>
          </a:xfrm>
          <a:prstGeom prst="roundRect">
            <a:avLst/>
          </a:prstGeom>
          <a:noFill/>
          <a:ln w="28575">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117ABD4-1730-FCE1-2E3F-74EC20030978}"/>
              </a:ext>
            </a:extLst>
          </p:cNvPr>
          <p:cNvSpPr/>
          <p:nvPr/>
        </p:nvSpPr>
        <p:spPr>
          <a:xfrm>
            <a:off x="6869325" y="1683934"/>
            <a:ext cx="2055277" cy="1114647"/>
          </a:xfrm>
          <a:prstGeom prst="roundRect">
            <a:avLst/>
          </a:prstGeom>
          <a:noFill/>
          <a:ln w="28575">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177EA3B-3B5E-6FBD-BC2B-4559B716FEFE}"/>
              </a:ext>
            </a:extLst>
          </p:cNvPr>
          <p:cNvSpPr/>
          <p:nvPr/>
        </p:nvSpPr>
        <p:spPr>
          <a:xfrm>
            <a:off x="1302947" y="1671270"/>
            <a:ext cx="2055277" cy="1114647"/>
          </a:xfrm>
          <a:prstGeom prst="roundRect">
            <a:avLst/>
          </a:prstGeom>
          <a:noFill/>
          <a:ln w="28575">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ctor: Elbow 33">
            <a:extLst>
              <a:ext uri="{FF2B5EF4-FFF2-40B4-BE49-F238E27FC236}">
                <a16:creationId xmlns:a16="http://schemas.microsoft.com/office/drawing/2014/main" id="{5CB9E3CC-A801-7BDD-1DE5-918F580C8E19}"/>
              </a:ext>
            </a:extLst>
          </p:cNvPr>
          <p:cNvCxnSpPr>
            <a:cxnSpLocks/>
            <a:endCxn id="20" idx="0"/>
          </p:cNvCxnSpPr>
          <p:nvPr/>
        </p:nvCxnSpPr>
        <p:spPr>
          <a:xfrm rot="10800000" flipV="1">
            <a:off x="1854044" y="3150848"/>
            <a:ext cx="6126673" cy="434728"/>
          </a:xfrm>
          <a:prstGeom prst="bentConnector2">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E5AFF4-6914-0E2F-7EF4-72451EC6BC19}"/>
              </a:ext>
            </a:extLst>
          </p:cNvPr>
          <p:cNvCxnSpPr>
            <a:cxnSpLocks/>
            <a:endCxn id="6" idx="2"/>
          </p:cNvCxnSpPr>
          <p:nvPr/>
        </p:nvCxnSpPr>
        <p:spPr>
          <a:xfrm flipV="1">
            <a:off x="7963961" y="2841421"/>
            <a:ext cx="0" cy="286286"/>
          </a:xfrm>
          <a:prstGeom prst="line">
            <a:avLst/>
          </a:prstGeom>
          <a:ln w="571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D29E8ED-B44B-CD0D-0740-7CBA99C01E40}"/>
              </a:ext>
            </a:extLst>
          </p:cNvPr>
          <p:cNvCxnSpPr>
            <a:cxnSpLocks/>
          </p:cNvCxnSpPr>
          <p:nvPr/>
        </p:nvCxnSpPr>
        <p:spPr>
          <a:xfrm>
            <a:off x="2881681" y="4176592"/>
            <a:ext cx="524357" cy="0"/>
          </a:xfrm>
          <a:prstGeom prst="straightConnector1">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4ED158C-2E96-093D-488E-E563D0628C0E}"/>
              </a:ext>
            </a:extLst>
          </p:cNvPr>
          <p:cNvCxnSpPr>
            <a:cxnSpLocks/>
          </p:cNvCxnSpPr>
          <p:nvPr/>
        </p:nvCxnSpPr>
        <p:spPr>
          <a:xfrm>
            <a:off x="8040949" y="4157702"/>
            <a:ext cx="524358" cy="0"/>
          </a:xfrm>
          <a:prstGeom prst="straightConnector1">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C41E7D8-2E9C-56E7-9AD4-3BAE9AA1C7CE}"/>
              </a:ext>
            </a:extLst>
          </p:cNvPr>
          <p:cNvCxnSpPr>
            <a:cxnSpLocks/>
            <a:stCxn id="8" idx="3"/>
          </p:cNvCxnSpPr>
          <p:nvPr/>
        </p:nvCxnSpPr>
        <p:spPr>
          <a:xfrm>
            <a:off x="5461315" y="4150442"/>
            <a:ext cx="524357" cy="7260"/>
          </a:xfrm>
          <a:prstGeom prst="straightConnector1">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401C4E8-E24E-821E-2969-4F630D74704B}"/>
              </a:ext>
            </a:extLst>
          </p:cNvPr>
          <p:cNvCxnSpPr>
            <a:cxnSpLocks/>
            <a:stCxn id="28" idx="3"/>
            <a:endCxn id="17" idx="1"/>
          </p:cNvCxnSpPr>
          <p:nvPr/>
        </p:nvCxnSpPr>
        <p:spPr>
          <a:xfrm>
            <a:off x="3358224" y="2228594"/>
            <a:ext cx="735343" cy="12664"/>
          </a:xfrm>
          <a:prstGeom prst="straightConnector1">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C9062F0-76F0-5BB2-3208-B2075D41D8F9}"/>
              </a:ext>
            </a:extLst>
          </p:cNvPr>
          <p:cNvCxnSpPr>
            <a:cxnSpLocks/>
          </p:cNvCxnSpPr>
          <p:nvPr/>
        </p:nvCxnSpPr>
        <p:spPr>
          <a:xfrm>
            <a:off x="6148842" y="2203153"/>
            <a:ext cx="735343" cy="12664"/>
          </a:xfrm>
          <a:prstGeom prst="straightConnector1">
            <a:avLst/>
          </a:prstGeom>
          <a:ln w="57150">
            <a:solidFill>
              <a:schemeClr val="bg2">
                <a:lumMod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B6AE5EF-BBA1-19D8-51B4-1C3C92E635C2}"/>
              </a:ext>
            </a:extLst>
          </p:cNvPr>
          <p:cNvSpPr txBox="1"/>
          <p:nvPr/>
        </p:nvSpPr>
        <p:spPr>
          <a:xfrm>
            <a:off x="302399" y="6447535"/>
            <a:ext cx="11558892" cy="338554"/>
          </a:xfrm>
          <a:prstGeom prst="rect">
            <a:avLst/>
          </a:prstGeom>
          <a:noFill/>
        </p:spPr>
        <p:txBody>
          <a:bodyPr wrap="square">
            <a:spAutoFit/>
          </a:bodyPr>
          <a:lstStyle/>
          <a:p>
            <a:r>
              <a:rPr lang="en-US" sz="1600" dirty="0">
                <a:solidFill>
                  <a:schemeClr val="bg2">
                    <a:lumMod val="25000"/>
                  </a:schemeClr>
                </a:solidFill>
              </a:rPr>
              <a:t>Immigration Forum, Fact Sheet: https://immigrationforum.org/article/fact-sheet-unaccompanied-migrant-children-uacs/</a:t>
            </a:r>
          </a:p>
        </p:txBody>
      </p:sp>
    </p:spTree>
    <p:extLst>
      <p:ext uri="{BB962C8B-B14F-4D97-AF65-F5344CB8AC3E}">
        <p14:creationId xmlns:p14="http://schemas.microsoft.com/office/powerpoint/2010/main" val="16322325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B1AC-1FA4-9BBF-9481-4838B9CE948F}"/>
              </a:ext>
            </a:extLst>
          </p:cNvPr>
          <p:cNvSpPr>
            <a:spLocks noGrp="1"/>
          </p:cNvSpPr>
          <p:nvPr>
            <p:ph type="title"/>
          </p:nvPr>
        </p:nvSpPr>
        <p:spPr>
          <a:xfrm>
            <a:off x="1635720" y="365125"/>
            <a:ext cx="9191367" cy="5677329"/>
          </a:xfrm>
        </p:spPr>
        <p:txBody>
          <a:bodyPr/>
          <a:lstStyle/>
          <a:p>
            <a:r>
              <a:rPr lang="en-US" sz="8500" b="1" dirty="0"/>
              <a:t>60% </a:t>
            </a:r>
            <a:r>
              <a:rPr lang="en-US" dirty="0"/>
              <a:t>of UC released to sponsors are </a:t>
            </a:r>
            <a:r>
              <a:rPr lang="en-US" dirty="0">
                <a:solidFill>
                  <a:schemeClr val="accent2"/>
                </a:solidFill>
              </a:rPr>
              <a:t>released to kin</a:t>
            </a:r>
            <a:r>
              <a:rPr lang="en-US" dirty="0"/>
              <a:t>. </a:t>
            </a:r>
          </a:p>
        </p:txBody>
      </p:sp>
      <p:cxnSp>
        <p:nvCxnSpPr>
          <p:cNvPr id="3" name="Straight Connector 2">
            <a:extLst>
              <a:ext uri="{FF2B5EF4-FFF2-40B4-BE49-F238E27FC236}">
                <a16:creationId xmlns:a16="http://schemas.microsoft.com/office/drawing/2014/main" id="{F9D8CEFB-3A32-25A9-B092-4E05F6184A8B}"/>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91F5693-8E74-A787-316A-D56644AA3F8A}"/>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AB9C51E-B5E3-BAA7-FC4B-84A5635BB41A}"/>
              </a:ext>
            </a:extLst>
          </p:cNvPr>
          <p:cNvSpPr txBox="1"/>
          <p:nvPr/>
        </p:nvSpPr>
        <p:spPr>
          <a:xfrm>
            <a:off x="1214718" y="5944008"/>
            <a:ext cx="10244773" cy="584775"/>
          </a:xfrm>
          <a:prstGeom prst="rect">
            <a:avLst/>
          </a:prstGeom>
          <a:noFill/>
        </p:spPr>
        <p:txBody>
          <a:bodyPr wrap="square">
            <a:spAutoFit/>
          </a:bodyPr>
          <a:lstStyle/>
          <a:p>
            <a:r>
              <a:rPr lang="en-US" sz="1600" dirty="0">
                <a:solidFill>
                  <a:schemeClr val="bg2">
                    <a:lumMod val="25000"/>
                  </a:schemeClr>
                </a:solidFill>
              </a:rPr>
              <a:t>Source: FY21 (October-September), Office of Refugee Resettlement, Latest UC Data: https://www.hhs.gov/programs/social-services/unaccompanied-children/latest-uc-data-fy2021/index.html</a:t>
            </a:r>
          </a:p>
        </p:txBody>
      </p:sp>
    </p:spTree>
    <p:extLst>
      <p:ext uri="{BB962C8B-B14F-4D97-AF65-F5344CB8AC3E}">
        <p14:creationId xmlns:p14="http://schemas.microsoft.com/office/powerpoint/2010/main" val="3602463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ABCB-F90F-8373-B7E0-233A360708CD}"/>
              </a:ext>
            </a:extLst>
          </p:cNvPr>
          <p:cNvSpPr>
            <a:spLocks noGrp="1"/>
          </p:cNvSpPr>
          <p:nvPr>
            <p:ph type="title"/>
          </p:nvPr>
        </p:nvSpPr>
        <p:spPr>
          <a:xfrm>
            <a:off x="417040" y="0"/>
            <a:ext cx="10515600" cy="1325563"/>
          </a:xfrm>
        </p:spPr>
        <p:txBody>
          <a:bodyPr/>
          <a:lstStyle/>
          <a:p>
            <a:r>
              <a:rPr lang="en-US" dirty="0"/>
              <a:t>We have </a:t>
            </a:r>
            <a:r>
              <a:rPr lang="en-US" dirty="0">
                <a:solidFill>
                  <a:schemeClr val="accent2"/>
                </a:solidFill>
              </a:rPr>
              <a:t>data</a:t>
            </a:r>
            <a:r>
              <a:rPr lang="en-US" dirty="0"/>
              <a:t> at the </a:t>
            </a:r>
            <a:r>
              <a:rPr lang="en-US" dirty="0">
                <a:solidFill>
                  <a:schemeClr val="accent3"/>
                </a:solidFill>
              </a:rPr>
              <a:t>state and county</a:t>
            </a:r>
            <a:r>
              <a:rPr lang="en-US" dirty="0"/>
              <a:t> level about where UC are released.</a:t>
            </a:r>
          </a:p>
        </p:txBody>
      </p:sp>
      <mc:AlternateContent xmlns:mc="http://schemas.openxmlformats.org/markup-compatibility/2006">
        <mc:Choice xmlns:cx4="http://schemas.microsoft.com/office/drawing/2016/5/10/chartex" Requires="cx4">
          <p:graphicFrame>
            <p:nvGraphicFramePr>
              <p:cNvPr id="3" name="Chart 2">
                <a:extLst>
                  <a:ext uri="{FF2B5EF4-FFF2-40B4-BE49-F238E27FC236}">
                    <a16:creationId xmlns:a16="http://schemas.microsoft.com/office/drawing/2014/main" id="{344B40D2-C7AF-6E41-5C74-5DCBF4CC14AA}"/>
                  </a:ext>
                </a:extLst>
              </p:cNvPr>
              <p:cNvGraphicFramePr/>
              <p:nvPr/>
            </p:nvGraphicFramePr>
            <p:xfrm>
              <a:off x="973613" y="1200143"/>
              <a:ext cx="10244774" cy="524873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 name="Chart 2">
                <a:extLst>
                  <a:ext uri="{FF2B5EF4-FFF2-40B4-BE49-F238E27FC236}">
                    <a16:creationId xmlns:a16="http://schemas.microsoft.com/office/drawing/2014/main" id="{344B40D2-C7AF-6E41-5C74-5DCBF4CC14AA}"/>
                  </a:ext>
                </a:extLst>
              </p:cNvPr>
              <p:cNvPicPr>
                <a:picLocks noGrp="1" noRot="1" noChangeAspect="1" noMove="1" noResize="1" noEditPoints="1" noAdjustHandles="1" noChangeArrowheads="1" noChangeShapeType="1"/>
              </p:cNvPicPr>
              <p:nvPr/>
            </p:nvPicPr>
            <p:blipFill>
              <a:blip r:embed="rId4"/>
              <a:stretch>
                <a:fillRect/>
              </a:stretch>
            </p:blipFill>
            <p:spPr>
              <a:xfrm>
                <a:off x="973613" y="1200143"/>
                <a:ext cx="10244774" cy="5248738"/>
              </a:xfrm>
              <a:prstGeom prst="rect">
                <a:avLst/>
              </a:prstGeom>
            </p:spPr>
          </p:pic>
        </mc:Fallback>
      </mc:AlternateContent>
      <p:sp>
        <p:nvSpPr>
          <p:cNvPr id="4" name="TextBox 3">
            <a:extLst>
              <a:ext uri="{FF2B5EF4-FFF2-40B4-BE49-F238E27FC236}">
                <a16:creationId xmlns:a16="http://schemas.microsoft.com/office/drawing/2014/main" id="{528CD59D-A80D-A373-409C-E370C322D6BA}"/>
              </a:ext>
            </a:extLst>
          </p:cNvPr>
          <p:cNvSpPr txBox="1"/>
          <p:nvPr/>
        </p:nvSpPr>
        <p:spPr>
          <a:xfrm>
            <a:off x="417040" y="6396335"/>
            <a:ext cx="11603510" cy="830997"/>
          </a:xfrm>
          <a:prstGeom prst="rect">
            <a:avLst/>
          </a:prstGeom>
          <a:noFill/>
        </p:spPr>
        <p:txBody>
          <a:bodyPr wrap="square">
            <a:spAutoFit/>
          </a:bodyPr>
          <a:lstStyle/>
          <a:p>
            <a:r>
              <a:rPr lang="en-US" sz="1600" dirty="0">
                <a:solidFill>
                  <a:schemeClr val="bg2">
                    <a:lumMod val="25000"/>
                  </a:schemeClr>
                </a:solidFill>
              </a:rPr>
              <a:t>Source: Office of Refugee Resettlement, Children Released by State: https://www.acf.hhs.gov/orr/grant-funding/unaccompanied-children-released-sponsors-state</a:t>
            </a:r>
          </a:p>
          <a:p>
            <a:endParaRPr lang="en-US" sz="1600" dirty="0"/>
          </a:p>
        </p:txBody>
      </p:sp>
    </p:spTree>
    <p:extLst>
      <p:ext uri="{BB962C8B-B14F-4D97-AF65-F5344CB8AC3E}">
        <p14:creationId xmlns:p14="http://schemas.microsoft.com/office/powerpoint/2010/main" val="23984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85FD-965C-518D-4AF1-512AAB7B38C1}"/>
              </a:ext>
            </a:extLst>
          </p:cNvPr>
          <p:cNvSpPr>
            <a:spLocks noGrp="1"/>
          </p:cNvSpPr>
          <p:nvPr>
            <p:ph type="title"/>
          </p:nvPr>
        </p:nvSpPr>
        <p:spPr>
          <a:xfrm>
            <a:off x="838200" y="488659"/>
            <a:ext cx="10515600" cy="828077"/>
          </a:xfrm>
        </p:spPr>
        <p:txBody>
          <a:bodyPr/>
          <a:lstStyle/>
          <a:p>
            <a:r>
              <a:rPr lang="en-US" dirty="0"/>
              <a:t>How We Help</a:t>
            </a:r>
          </a:p>
        </p:txBody>
      </p:sp>
      <p:sp>
        <p:nvSpPr>
          <p:cNvPr id="3" name="Slide Number Placeholder 2">
            <a:extLst>
              <a:ext uri="{FF2B5EF4-FFF2-40B4-BE49-F238E27FC236}">
                <a16:creationId xmlns:a16="http://schemas.microsoft.com/office/drawing/2014/main" id="{3C6C4A19-7F20-1B89-9468-9313F991783C}"/>
              </a:ext>
            </a:extLst>
          </p:cNvPr>
          <p:cNvSpPr>
            <a:spLocks noGrp="1"/>
          </p:cNvSpPr>
          <p:nvPr>
            <p:ph type="sldNum"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3" name="Content Placeholder 32" descr="An infographic with icons accompanying the following text:&#10;&#10;Learning Collaboratives and Information Dissemination&#10;The Network hosts webinars and facilitates learning collaboratives.&#10;&#10;Individual Assistance&#10;We respond to individual requests for help from government agencies, kinship navigators, and community-based nonprofits.&#10;&#10;Targeted, Specialized Support&#10;For jurisdictions that want and are ready for a larger investment of effort, the Network will help optimize their collaborative approaches and improve their services. Solutions will be replicable for others.&#10;&#10;A Centralized Hub&#10;The Network is elevating exemplary kinship/grandfamily practices and programs from around the country on its accessible website, www.GKSNetwork.org.&#10;&#10;Applications to be considered &quot;exemplary&quot; are open until Nov. 16.">
            <a:extLst>
              <a:ext uri="{FF2B5EF4-FFF2-40B4-BE49-F238E27FC236}">
                <a16:creationId xmlns:a16="http://schemas.microsoft.com/office/drawing/2014/main" id="{EC93AF97-529A-44EA-B631-0962B90DBA35}"/>
              </a:ext>
            </a:extLst>
          </p:cNvPr>
          <p:cNvGraphicFramePr>
            <a:graphicFrameLocks noGrp="1"/>
          </p:cNvGraphicFramePr>
          <p:nvPr>
            <p:ph sz="quarter" idx="4294967295"/>
            <p:extLst>
              <p:ext uri="{D42A27DB-BD31-4B8C-83A1-F6EECF244321}">
                <p14:modId xmlns:p14="http://schemas.microsoft.com/office/powerpoint/2010/main" val="3238917089"/>
              </p:ext>
            </p:extLst>
          </p:nvPr>
        </p:nvGraphicFramePr>
        <p:xfrm>
          <a:off x="574675" y="1209449"/>
          <a:ext cx="10779125" cy="465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53063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C961-5EDA-C7B0-BAEA-6464BEEF9029}"/>
              </a:ext>
            </a:extLst>
          </p:cNvPr>
          <p:cNvSpPr>
            <a:spLocks noGrp="1"/>
          </p:cNvSpPr>
          <p:nvPr>
            <p:ph type="title"/>
          </p:nvPr>
        </p:nvSpPr>
        <p:spPr>
          <a:xfrm>
            <a:off x="1214718" y="365125"/>
            <a:ext cx="10515600" cy="1325563"/>
          </a:xfrm>
        </p:spPr>
        <p:txBody>
          <a:bodyPr>
            <a:normAutofit fontScale="90000"/>
          </a:bodyPr>
          <a:lstStyle/>
          <a:p>
            <a:r>
              <a:rPr lang="en-US" dirty="0"/>
              <a:t>The challenges faced by UC kinship families are the </a:t>
            </a:r>
            <a:r>
              <a:rPr lang="en-US" dirty="0">
                <a:solidFill>
                  <a:schemeClr val="accent3"/>
                </a:solidFill>
              </a:rPr>
              <a:t>same as other kinship families </a:t>
            </a:r>
            <a:r>
              <a:rPr lang="en-US" dirty="0"/>
              <a:t>but often with an </a:t>
            </a:r>
            <a:r>
              <a:rPr lang="en-US" dirty="0">
                <a:solidFill>
                  <a:schemeClr val="accent2"/>
                </a:solidFill>
              </a:rPr>
              <a:t>added layer of complexity</a:t>
            </a:r>
            <a:r>
              <a:rPr lang="en-US" dirty="0"/>
              <a:t>.</a:t>
            </a:r>
          </a:p>
        </p:txBody>
      </p:sp>
      <p:cxnSp>
        <p:nvCxnSpPr>
          <p:cNvPr id="4" name="Straight Connector 3">
            <a:extLst>
              <a:ext uri="{FF2B5EF4-FFF2-40B4-BE49-F238E27FC236}">
                <a16:creationId xmlns:a16="http://schemas.microsoft.com/office/drawing/2014/main" id="{A4A1BF50-45BC-37EE-E6C5-7ED17A1D251B}"/>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18DD0C3-CFC8-AE07-4CDE-DE9E3CFA59DA}"/>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Graphic 6" descr="Heart with pulse">
            <a:extLst>
              <a:ext uri="{FF2B5EF4-FFF2-40B4-BE49-F238E27FC236}">
                <a16:creationId xmlns:a16="http://schemas.microsoft.com/office/drawing/2014/main" id="{7290613A-2DFF-F47C-4392-861D8B809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5428" y="2433419"/>
            <a:ext cx="1201283" cy="1201283"/>
          </a:xfrm>
          <a:prstGeom prst="rect">
            <a:avLst/>
          </a:prstGeom>
        </p:spPr>
      </p:pic>
      <p:pic>
        <p:nvPicPr>
          <p:cNvPr id="9" name="Graphic 8" descr="Scales of justice">
            <a:extLst>
              <a:ext uri="{FF2B5EF4-FFF2-40B4-BE49-F238E27FC236}">
                <a16:creationId xmlns:a16="http://schemas.microsoft.com/office/drawing/2014/main" id="{20A40AE5-D199-50BF-6302-8C3753CBE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5935" y="2342442"/>
            <a:ext cx="1201283" cy="1201283"/>
          </a:xfrm>
          <a:prstGeom prst="rect">
            <a:avLst/>
          </a:prstGeom>
        </p:spPr>
      </p:pic>
      <p:pic>
        <p:nvPicPr>
          <p:cNvPr id="13" name="Graphic 12" descr="Books">
            <a:extLst>
              <a:ext uri="{FF2B5EF4-FFF2-40B4-BE49-F238E27FC236}">
                <a16:creationId xmlns:a16="http://schemas.microsoft.com/office/drawing/2014/main" id="{FA0C0865-6400-D472-012B-526E0AD6FC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1521" y="4259016"/>
            <a:ext cx="1201283" cy="1201283"/>
          </a:xfrm>
          <a:prstGeom prst="rect">
            <a:avLst/>
          </a:prstGeom>
        </p:spPr>
      </p:pic>
      <p:pic>
        <p:nvPicPr>
          <p:cNvPr id="15" name="Graphic 14" descr="Home">
            <a:extLst>
              <a:ext uri="{FF2B5EF4-FFF2-40B4-BE49-F238E27FC236}">
                <a16:creationId xmlns:a16="http://schemas.microsoft.com/office/drawing/2014/main" id="{08640E5A-63AF-426C-8D4D-66A0ED0DA5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3458" y="4117373"/>
            <a:ext cx="1201283" cy="1201283"/>
          </a:xfrm>
          <a:prstGeom prst="rect">
            <a:avLst/>
          </a:prstGeom>
        </p:spPr>
      </p:pic>
      <p:pic>
        <p:nvPicPr>
          <p:cNvPr id="17" name="Graphic 16" descr="Money">
            <a:extLst>
              <a:ext uri="{FF2B5EF4-FFF2-40B4-BE49-F238E27FC236}">
                <a16:creationId xmlns:a16="http://schemas.microsoft.com/office/drawing/2014/main" id="{172F5FC2-D9EC-E823-FCBF-17005510EB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38803" y="2433419"/>
            <a:ext cx="1201283" cy="1201283"/>
          </a:xfrm>
          <a:prstGeom prst="rect">
            <a:avLst/>
          </a:prstGeom>
        </p:spPr>
      </p:pic>
      <p:pic>
        <p:nvPicPr>
          <p:cNvPr id="19" name="Graphic 18" descr="Child with balloon">
            <a:extLst>
              <a:ext uri="{FF2B5EF4-FFF2-40B4-BE49-F238E27FC236}">
                <a16:creationId xmlns:a16="http://schemas.microsoft.com/office/drawing/2014/main" id="{8E708AFA-8671-0B14-C000-4154211751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4680" y="4259016"/>
            <a:ext cx="1201283" cy="1201283"/>
          </a:xfrm>
          <a:prstGeom prst="rect">
            <a:avLst/>
          </a:prstGeom>
        </p:spPr>
      </p:pic>
      <p:sp>
        <p:nvSpPr>
          <p:cNvPr id="20" name="TextBox 19">
            <a:extLst>
              <a:ext uri="{FF2B5EF4-FFF2-40B4-BE49-F238E27FC236}">
                <a16:creationId xmlns:a16="http://schemas.microsoft.com/office/drawing/2014/main" id="{4050B426-1899-502B-09AB-B5C92070DBAB}"/>
              </a:ext>
            </a:extLst>
          </p:cNvPr>
          <p:cNvSpPr txBox="1"/>
          <p:nvPr/>
        </p:nvSpPr>
        <p:spPr>
          <a:xfrm>
            <a:off x="1902165" y="2871125"/>
            <a:ext cx="1652072" cy="461665"/>
          </a:xfrm>
          <a:prstGeom prst="rect">
            <a:avLst/>
          </a:prstGeom>
          <a:noFill/>
        </p:spPr>
        <p:txBody>
          <a:bodyPr wrap="square" rtlCol="0">
            <a:spAutoFit/>
          </a:bodyPr>
          <a:lstStyle/>
          <a:p>
            <a:pPr algn="ctr"/>
            <a:r>
              <a:rPr lang="en-US" sz="2400" dirty="0"/>
              <a:t>Legal</a:t>
            </a:r>
          </a:p>
        </p:txBody>
      </p:sp>
      <p:sp>
        <p:nvSpPr>
          <p:cNvPr id="21" name="TextBox 20">
            <a:extLst>
              <a:ext uri="{FF2B5EF4-FFF2-40B4-BE49-F238E27FC236}">
                <a16:creationId xmlns:a16="http://schemas.microsoft.com/office/drawing/2014/main" id="{DA3A2AF3-4249-B439-ABA5-D63FCDAC9F2D}"/>
              </a:ext>
            </a:extLst>
          </p:cNvPr>
          <p:cNvSpPr txBox="1"/>
          <p:nvPr/>
        </p:nvSpPr>
        <p:spPr>
          <a:xfrm>
            <a:off x="4793911" y="2709540"/>
            <a:ext cx="2766009" cy="830997"/>
          </a:xfrm>
          <a:prstGeom prst="rect">
            <a:avLst/>
          </a:prstGeom>
          <a:noFill/>
        </p:spPr>
        <p:txBody>
          <a:bodyPr wrap="square" rtlCol="0">
            <a:spAutoFit/>
          </a:bodyPr>
          <a:lstStyle/>
          <a:p>
            <a:pPr algn="ctr"/>
            <a:r>
              <a:rPr lang="en-US" sz="2400" dirty="0"/>
              <a:t>Physical &amp; Mental Health</a:t>
            </a:r>
          </a:p>
        </p:txBody>
      </p:sp>
      <p:sp>
        <p:nvSpPr>
          <p:cNvPr id="22" name="TextBox 21">
            <a:extLst>
              <a:ext uri="{FF2B5EF4-FFF2-40B4-BE49-F238E27FC236}">
                <a16:creationId xmlns:a16="http://schemas.microsoft.com/office/drawing/2014/main" id="{8AA3AD6D-BE4B-B654-EC98-9D971A96804F}"/>
              </a:ext>
            </a:extLst>
          </p:cNvPr>
          <p:cNvSpPr txBox="1"/>
          <p:nvPr/>
        </p:nvSpPr>
        <p:spPr>
          <a:xfrm>
            <a:off x="9615963" y="2640293"/>
            <a:ext cx="2337912" cy="923330"/>
          </a:xfrm>
          <a:prstGeom prst="rect">
            <a:avLst/>
          </a:prstGeom>
          <a:noFill/>
        </p:spPr>
        <p:txBody>
          <a:bodyPr wrap="square" rtlCol="0">
            <a:spAutoFit/>
          </a:bodyPr>
          <a:lstStyle/>
          <a:p>
            <a:pPr algn="ctr"/>
            <a:r>
              <a:rPr lang="en-US" dirty="0"/>
              <a:t>Finances/Lack of access to public benefits</a:t>
            </a:r>
          </a:p>
        </p:txBody>
      </p:sp>
      <p:sp>
        <p:nvSpPr>
          <p:cNvPr id="23" name="TextBox 22">
            <a:extLst>
              <a:ext uri="{FF2B5EF4-FFF2-40B4-BE49-F238E27FC236}">
                <a16:creationId xmlns:a16="http://schemas.microsoft.com/office/drawing/2014/main" id="{A1956408-601F-B44E-9D20-3FDB82FEE0C0}"/>
              </a:ext>
            </a:extLst>
          </p:cNvPr>
          <p:cNvSpPr txBox="1"/>
          <p:nvPr/>
        </p:nvSpPr>
        <p:spPr>
          <a:xfrm>
            <a:off x="2999496" y="4628824"/>
            <a:ext cx="1416574" cy="461665"/>
          </a:xfrm>
          <a:prstGeom prst="rect">
            <a:avLst/>
          </a:prstGeom>
          <a:noFill/>
        </p:spPr>
        <p:txBody>
          <a:bodyPr wrap="square" rtlCol="0">
            <a:spAutoFit/>
          </a:bodyPr>
          <a:lstStyle/>
          <a:p>
            <a:pPr algn="ctr"/>
            <a:r>
              <a:rPr lang="en-US" sz="2400" dirty="0"/>
              <a:t>Education</a:t>
            </a:r>
          </a:p>
        </p:txBody>
      </p:sp>
      <p:sp>
        <p:nvSpPr>
          <p:cNvPr id="24" name="TextBox 23">
            <a:extLst>
              <a:ext uri="{FF2B5EF4-FFF2-40B4-BE49-F238E27FC236}">
                <a16:creationId xmlns:a16="http://schemas.microsoft.com/office/drawing/2014/main" id="{E0E2F0B7-F9AF-1EDA-FC58-4D616D9F447C}"/>
              </a:ext>
            </a:extLst>
          </p:cNvPr>
          <p:cNvSpPr txBox="1"/>
          <p:nvPr/>
        </p:nvSpPr>
        <p:spPr>
          <a:xfrm>
            <a:off x="5872794" y="4628823"/>
            <a:ext cx="2766009" cy="461665"/>
          </a:xfrm>
          <a:prstGeom prst="rect">
            <a:avLst/>
          </a:prstGeom>
          <a:noFill/>
        </p:spPr>
        <p:txBody>
          <a:bodyPr wrap="square" rtlCol="0">
            <a:spAutoFit/>
          </a:bodyPr>
          <a:lstStyle/>
          <a:p>
            <a:pPr algn="ctr"/>
            <a:r>
              <a:rPr lang="en-US" sz="2400" dirty="0"/>
              <a:t>Housing</a:t>
            </a:r>
          </a:p>
        </p:txBody>
      </p:sp>
      <p:sp>
        <p:nvSpPr>
          <p:cNvPr id="25" name="TextBox 24">
            <a:extLst>
              <a:ext uri="{FF2B5EF4-FFF2-40B4-BE49-F238E27FC236}">
                <a16:creationId xmlns:a16="http://schemas.microsoft.com/office/drawing/2014/main" id="{1472C517-D904-28DF-8150-8AADEBE9BAD0}"/>
              </a:ext>
            </a:extLst>
          </p:cNvPr>
          <p:cNvSpPr txBox="1"/>
          <p:nvPr/>
        </p:nvSpPr>
        <p:spPr>
          <a:xfrm>
            <a:off x="9268704" y="4444156"/>
            <a:ext cx="1814806" cy="830997"/>
          </a:xfrm>
          <a:prstGeom prst="rect">
            <a:avLst/>
          </a:prstGeom>
          <a:noFill/>
        </p:spPr>
        <p:txBody>
          <a:bodyPr wrap="square" rtlCol="0">
            <a:spAutoFit/>
          </a:bodyPr>
          <a:lstStyle/>
          <a:p>
            <a:pPr algn="ctr"/>
            <a:r>
              <a:rPr lang="en-US" sz="2400" dirty="0"/>
              <a:t>Child Welfare</a:t>
            </a:r>
          </a:p>
        </p:txBody>
      </p:sp>
      <p:sp>
        <p:nvSpPr>
          <p:cNvPr id="26" name="TextBox 25">
            <a:extLst>
              <a:ext uri="{FF2B5EF4-FFF2-40B4-BE49-F238E27FC236}">
                <a16:creationId xmlns:a16="http://schemas.microsoft.com/office/drawing/2014/main" id="{E4DF83AD-B037-A58D-4BA0-62D67B20004E}"/>
              </a:ext>
            </a:extLst>
          </p:cNvPr>
          <p:cNvSpPr txBox="1"/>
          <p:nvPr/>
        </p:nvSpPr>
        <p:spPr>
          <a:xfrm>
            <a:off x="1054528" y="5989612"/>
            <a:ext cx="10244773" cy="861774"/>
          </a:xfrm>
          <a:prstGeom prst="rect">
            <a:avLst/>
          </a:prstGeom>
          <a:noFill/>
        </p:spPr>
        <p:txBody>
          <a:bodyPr wrap="square">
            <a:spAutoFit/>
          </a:bodyPr>
          <a:lstStyle/>
          <a:p>
            <a:r>
              <a:rPr lang="en-US" sz="1600" dirty="0">
                <a:solidFill>
                  <a:schemeClr val="bg2">
                    <a:lumMod val="25000"/>
                  </a:schemeClr>
                </a:solidFill>
              </a:rPr>
              <a:t>Source: </a:t>
            </a:r>
            <a:r>
              <a:rPr lang="en-US" sz="1600" dirty="0" err="1">
                <a:solidFill>
                  <a:schemeClr val="bg2">
                    <a:lumMod val="25000"/>
                  </a:schemeClr>
                </a:solidFill>
              </a:rPr>
              <a:t>Grandfamilies</a:t>
            </a:r>
            <a:r>
              <a:rPr lang="en-US" sz="1600" dirty="0">
                <a:solidFill>
                  <a:schemeClr val="bg2">
                    <a:lumMod val="25000"/>
                  </a:schemeClr>
                </a:solidFill>
              </a:rPr>
              <a:t> Kinship Support Network: https://www.gksnetwork.org/resources/grandfamilies-kinship-families-strengths-challenges/ and https://www.gksnetwork.org/wp-content/uploads/2022/08/Ana-Beltran-Overview.pdf</a:t>
            </a:r>
          </a:p>
          <a:p>
            <a:endParaRPr lang="en-US" dirty="0"/>
          </a:p>
        </p:txBody>
      </p:sp>
    </p:spTree>
    <p:extLst>
      <p:ext uri="{BB962C8B-B14F-4D97-AF65-F5344CB8AC3E}">
        <p14:creationId xmlns:p14="http://schemas.microsoft.com/office/powerpoint/2010/main" val="387992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4CDD-8118-1178-5DED-EAEF3685E21B}"/>
              </a:ext>
            </a:extLst>
          </p:cNvPr>
          <p:cNvSpPr>
            <a:spLocks noGrp="1"/>
          </p:cNvSpPr>
          <p:nvPr>
            <p:ph type="title"/>
          </p:nvPr>
        </p:nvSpPr>
        <p:spPr>
          <a:xfrm>
            <a:off x="1133475" y="208492"/>
            <a:ext cx="10220325" cy="1325563"/>
          </a:xfrm>
        </p:spPr>
        <p:txBody>
          <a:bodyPr>
            <a:normAutofit fontScale="90000"/>
          </a:bodyPr>
          <a:lstStyle/>
          <a:p>
            <a:r>
              <a:rPr lang="en-US" dirty="0"/>
              <a:t>Kinship programs should </a:t>
            </a:r>
            <a:r>
              <a:rPr lang="en-US" dirty="0">
                <a:solidFill>
                  <a:schemeClr val="accent2"/>
                </a:solidFill>
              </a:rPr>
              <a:t>explore supports </a:t>
            </a:r>
            <a:r>
              <a:rPr lang="en-US" dirty="0"/>
              <a:t>for UC kinship families in their community.</a:t>
            </a:r>
          </a:p>
        </p:txBody>
      </p:sp>
      <p:graphicFrame>
        <p:nvGraphicFramePr>
          <p:cNvPr id="3" name="Diagram 2">
            <a:extLst>
              <a:ext uri="{FF2B5EF4-FFF2-40B4-BE49-F238E27FC236}">
                <a16:creationId xmlns:a16="http://schemas.microsoft.com/office/drawing/2014/main" id="{3BD5CEAC-4D09-644C-CEFF-D18315AA0B09}"/>
              </a:ext>
            </a:extLst>
          </p:cNvPr>
          <p:cNvGraphicFramePr/>
          <p:nvPr/>
        </p:nvGraphicFramePr>
        <p:xfrm>
          <a:off x="2225674" y="1534055"/>
          <a:ext cx="8035925" cy="4961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749A9021-C225-CC30-9CF1-90BC1614535A}"/>
              </a:ext>
            </a:extLst>
          </p:cNvPr>
          <p:cNvCxnSpPr>
            <a:cxnSpLocks/>
          </p:cNvCxnSpPr>
          <p:nvPr/>
        </p:nvCxnSpPr>
        <p:spPr>
          <a:xfrm flipV="1">
            <a:off x="838200" y="365125"/>
            <a:ext cx="0" cy="599738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C438BB-3B0A-FF33-5702-E9441D6D6759}"/>
              </a:ext>
            </a:extLst>
          </p:cNvPr>
          <p:cNvCxnSpPr>
            <a:cxnSpLocks/>
          </p:cNvCxnSpPr>
          <p:nvPr/>
        </p:nvCxnSpPr>
        <p:spPr>
          <a:xfrm flipV="1">
            <a:off x="461682" y="365125"/>
            <a:ext cx="0" cy="59973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816565"/>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Earthtones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Earth tone presentation (widescreen).potx" id="{0B5E8F0C-1569-45B5-8ADA-CBBDCE8A31F7}" vid="{BAFE7D81-C21B-4995-AEF0-26102EF6BDA1}"/>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Wisp">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4.xml><?xml version="1.0" encoding="utf-8"?>
<a:theme xmlns:a="http://schemas.openxmlformats.org/drawingml/2006/main" name="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KIE2">
  <a:themeElements>
    <a:clrScheme name="KIE_2020">
      <a:dk1>
        <a:srgbClr val="000000"/>
      </a:dk1>
      <a:lt1>
        <a:srgbClr val="FFFFFF"/>
      </a:lt1>
      <a:dk2>
        <a:srgbClr val="69696D"/>
      </a:dk2>
      <a:lt2>
        <a:srgbClr val="E7E6E6"/>
      </a:lt2>
      <a:accent1>
        <a:srgbClr val="0D8380"/>
      </a:accent1>
      <a:accent2>
        <a:srgbClr val="572A58"/>
      </a:accent2>
      <a:accent3>
        <a:srgbClr val="0D487C"/>
      </a:accent3>
      <a:accent4>
        <a:srgbClr val="851536"/>
      </a:accent4>
      <a:accent5>
        <a:srgbClr val="0D69AB"/>
      </a:accent5>
      <a:accent6>
        <a:srgbClr val="69696D"/>
      </a:accent6>
      <a:hlink>
        <a:srgbClr val="0563C1"/>
      </a:hlink>
      <a:folHlink>
        <a:srgbClr val="572A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E2" id="{F112BB8B-654C-499A-929F-169477CCADA3}" vid="{4028757B-2247-4D90-932B-BF1845B8B079}"/>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2D521439-FAE2-2D45-B03A-E7A9B8A7E057}"/>
    </a:ext>
  </a:extLst>
</a:theme>
</file>

<file path=ppt/theme/theme3.xml><?xml version="1.0" encoding="utf-8"?>
<a:theme xmlns:a="http://schemas.openxmlformats.org/drawingml/2006/main" name="2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4.xml><?xml version="1.0" encoding="utf-8"?>
<a:theme xmlns:a="http://schemas.openxmlformats.org/drawingml/2006/main" name="3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5.xml><?xml version="1.0" encoding="utf-8"?>
<a:theme xmlns:a="http://schemas.openxmlformats.org/drawingml/2006/main" name="4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 id="{C0C30CFC-BF7E-EC4E-B623-62265A25EBCE}" vid="{B930B276-AA9E-DF45-9D79-2046224F4D43}"/>
    </a:ext>
  </a:extLst>
</a:theme>
</file>

<file path=ppt/theme/theme6.xml><?xml version="1.0" encoding="utf-8"?>
<a:theme xmlns:a="http://schemas.openxmlformats.org/drawingml/2006/main" name="5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7.xml><?xml version="1.0" encoding="utf-8"?>
<a:theme xmlns:a="http://schemas.openxmlformats.org/drawingml/2006/main" name="GSKN Title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FF575BFD-56B0-4200-B7B6-2E58E015A42D}" vid="{B7EB3C7C-C239-4062-88FF-0DF60FE5C99B}"/>
    </a:ext>
  </a:extLst>
</a:theme>
</file>

<file path=ppt/theme/theme8.xml><?xml version="1.0" encoding="utf-8"?>
<a:theme xmlns:a="http://schemas.openxmlformats.org/drawingml/2006/main" name="6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9.xml><?xml version="1.0" encoding="utf-8"?>
<a:theme xmlns:a="http://schemas.openxmlformats.org/drawingml/2006/main" name="7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2D521439-FAE2-2D45-B03A-E7A9B8A7E0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072FC8BEDFA4AB4AC5E9D176AD9DD" ma:contentTypeVersion="17" ma:contentTypeDescription="Create a new document." ma:contentTypeScope="" ma:versionID="375ae682874d17e5dd65757dbf52bda3">
  <xsd:schema xmlns:xsd="http://www.w3.org/2001/XMLSchema" xmlns:xs="http://www.w3.org/2001/XMLSchema" xmlns:p="http://schemas.microsoft.com/office/2006/metadata/properties" xmlns:ns2="38e4af78-8246-4bc3-9bc4-78ae9d73607b" xmlns:ns3="b4cde283-9962-4bab-b354-d801e20ed257" targetNamespace="http://schemas.microsoft.com/office/2006/metadata/properties" ma:root="true" ma:fieldsID="e5bb1df114b75071c06d01c8ce890c79" ns2:_="" ns3:_="">
    <xsd:import namespace="38e4af78-8246-4bc3-9bc4-78ae9d73607b"/>
    <xsd:import namespace="b4cde283-9962-4bab-b354-d801e20ed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af78-8246-4bc3-9bc4-78ae9d736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a0b4b1-23dc-4b15-922d-dd537dd05c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de283-9962-4bab-b354-d801e20ed2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2a9529-2403-4a98-bd3a-5700766b250a}" ma:internalName="TaxCatchAll" ma:showField="CatchAllData" ma:web="b4cde283-9962-4bab-b354-d801e20ed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e4af78-8246-4bc3-9bc4-78ae9d73607b">
      <Terms xmlns="http://schemas.microsoft.com/office/infopath/2007/PartnerControls"/>
    </lcf76f155ced4ddcb4097134ff3c332f>
    <TaxCatchAll xmlns="b4cde283-9962-4bab-b354-d801e20ed257" xsi:nil="true"/>
    <SharedWithUsers xmlns="b4cde283-9962-4bab-b354-d801e20ed257">
      <UserInfo>
        <DisplayName>Melissa Devlin</DisplayName>
        <AccountId>4914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F8C683-CD4D-431B-A50B-A7E28E4E0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af78-8246-4bc3-9bc4-78ae9d73607b"/>
    <ds:schemaRef ds:uri="b4cde283-9962-4bab-b354-d801e20ed2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8817E8-1DE5-4D45-9D7F-4E7C9F19FE1D}">
  <ds:schemaRefs>
    <ds:schemaRef ds:uri="http://schemas.microsoft.com/office/2006/metadata/properties"/>
    <ds:schemaRef ds:uri="http://schemas.microsoft.com/office/infopath/2007/PartnerControls"/>
    <ds:schemaRef ds:uri="38e4af78-8246-4bc3-9bc4-78ae9d73607b"/>
    <ds:schemaRef ds:uri="b4cde283-9962-4bab-b354-d801e20ed257"/>
  </ds:schemaRefs>
</ds:datastoreItem>
</file>

<file path=customXml/itemProps3.xml><?xml version="1.0" encoding="utf-8"?>
<ds:datastoreItem xmlns:ds="http://schemas.openxmlformats.org/officeDocument/2006/customXml" ds:itemID="{8B2F60D9-AF7B-49A3-8F7F-C645D1AE5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GU_GSKN_Template_040622 (1)</Template>
  <TotalTime>6355</TotalTime>
  <Words>6104</Words>
  <Application>Microsoft Office PowerPoint</Application>
  <PresentationFormat>Widescreen</PresentationFormat>
  <Paragraphs>779</Paragraphs>
  <Slides>91</Slides>
  <Notes>59</Notes>
  <HiddenSlides>0</HiddenSlides>
  <MMClips>0</MMClips>
  <ScaleCrop>false</ScaleCrop>
  <HeadingPairs>
    <vt:vector size="6" baseType="variant">
      <vt:variant>
        <vt:lpstr>Fonts Used</vt:lpstr>
      </vt:variant>
      <vt:variant>
        <vt:i4>29</vt:i4>
      </vt:variant>
      <vt:variant>
        <vt:lpstr>Theme</vt:lpstr>
      </vt:variant>
      <vt:variant>
        <vt:i4>17</vt:i4>
      </vt:variant>
      <vt:variant>
        <vt:lpstr>Slide Titles</vt:lpstr>
      </vt:variant>
      <vt:variant>
        <vt:i4>91</vt:i4>
      </vt:variant>
    </vt:vector>
  </HeadingPairs>
  <TitlesOfParts>
    <vt:vector size="137" baseType="lpstr">
      <vt:lpstr>Amasis MT Pro Light</vt:lpstr>
      <vt:lpstr>Arial</vt:lpstr>
      <vt:lpstr>Arial Black</vt:lpstr>
      <vt:lpstr>Arial Nova</vt:lpstr>
      <vt:lpstr>Calibri</vt:lpstr>
      <vt:lpstr>Calisto MT</vt:lpstr>
      <vt:lpstr>Cambria</vt:lpstr>
      <vt:lpstr>Century Gothic</vt:lpstr>
      <vt:lpstr>Constantia</vt:lpstr>
      <vt:lpstr>Corbel</vt:lpstr>
      <vt:lpstr>Courier New</vt:lpstr>
      <vt:lpstr>Gill Sans</vt:lpstr>
      <vt:lpstr>Google Sans</vt:lpstr>
      <vt:lpstr>Gotham Book (Body)</vt:lpstr>
      <vt:lpstr>Helvetica</vt:lpstr>
      <vt:lpstr>Helvetica Light</vt:lpstr>
      <vt:lpstr>lato</vt:lpstr>
      <vt:lpstr>Libre Baskerville</vt:lpstr>
      <vt:lpstr>Montserrat Regular</vt:lpstr>
      <vt:lpstr>Palatino Linotype</vt:lpstr>
      <vt:lpstr>Poppins</vt:lpstr>
      <vt:lpstr>Poppins Black</vt:lpstr>
      <vt:lpstr>Poppins ExtraBold</vt:lpstr>
      <vt:lpstr>Raleway</vt:lpstr>
      <vt:lpstr>Symbol</vt:lpstr>
      <vt:lpstr>Times New Roman</vt:lpstr>
      <vt:lpstr>Twentieth Century</vt:lpstr>
      <vt:lpstr>Wingdings</vt:lpstr>
      <vt:lpstr>Wingdings 3</vt:lpstr>
      <vt:lpstr>GSKN Body Master</vt:lpstr>
      <vt:lpstr>1_GSKN Body Master</vt:lpstr>
      <vt:lpstr>2_GSKN Body Master</vt:lpstr>
      <vt:lpstr>3_GSKN Body Master</vt:lpstr>
      <vt:lpstr>4_GSKN Body Master</vt:lpstr>
      <vt:lpstr>5_GSKN Body Master</vt:lpstr>
      <vt:lpstr>GSKN Title Master</vt:lpstr>
      <vt:lpstr>6_GSKN Body Master</vt:lpstr>
      <vt:lpstr>7_GSKN Body Master</vt:lpstr>
      <vt:lpstr>Custom Design</vt:lpstr>
      <vt:lpstr>Earthtones 16x9</vt:lpstr>
      <vt:lpstr>Custom Design</vt:lpstr>
      <vt:lpstr>Wisp</vt:lpstr>
      <vt:lpstr>Droplet</vt:lpstr>
      <vt:lpstr>Office Theme</vt:lpstr>
      <vt:lpstr>Office Theme</vt:lpstr>
      <vt:lpstr>KIE2</vt:lpstr>
      <vt:lpstr>PowerPoint Presentation</vt:lpstr>
      <vt:lpstr>Welcome and Agenda</vt:lpstr>
      <vt:lpstr>Children in Kinship/ Grandfamilies</vt:lpstr>
      <vt:lpstr>Percentage of Children in Foster Care Being Raised by Relatives</vt:lpstr>
      <vt:lpstr>Kinship/Grandfamilies Strengths: Children Thrive</vt:lpstr>
      <vt:lpstr>PowerPoint Presentation</vt:lpstr>
      <vt:lpstr>National Partners</vt:lpstr>
      <vt:lpstr>Subject Matter Experts</vt:lpstr>
      <vt:lpstr>How We Help</vt:lpstr>
      <vt:lpstr>PowerPoint Presentation</vt:lpstr>
      <vt:lpstr>Stay Connected &amp; Access Support</vt:lpstr>
      <vt:lpstr>PowerPoint Presentation</vt:lpstr>
      <vt:lpstr>PowerPoint Presentation</vt:lpstr>
      <vt:lpstr>National Center on Grandfamilies Staff </vt:lpstr>
      <vt:lpstr>National Center on Grandfamilies</vt:lpstr>
      <vt:lpstr>Sets Collective Agenda</vt:lpstr>
      <vt:lpstr>PowerPoint Presentation</vt:lpstr>
      <vt:lpstr>PowerPoint Presentation</vt:lpstr>
      <vt:lpstr>PowerPoint Presentation</vt:lpstr>
      <vt:lpstr>PowerPoint Presentation</vt:lpstr>
      <vt:lpstr>PowerPoint Presentation</vt:lpstr>
      <vt:lpstr>Racial Equity Toolkits for Serving Grandfamilies </vt:lpstr>
      <vt:lpstr>PowerPoint Presentation</vt:lpstr>
      <vt:lpstr>PowerPoint Presentation</vt:lpstr>
      <vt:lpstr>www.grandfamilies.org</vt:lpstr>
      <vt:lpstr>PowerPoint Presentation</vt:lpstr>
      <vt:lpstr>PowerPoint Presentation</vt:lpstr>
      <vt:lpstr>PowerPoint Presentation</vt:lpstr>
      <vt:lpstr>PowerPoint Presentation</vt:lpstr>
      <vt:lpstr>PowerPoint Presentation</vt:lpstr>
      <vt:lpstr>PowerPoint Presentation</vt:lpstr>
      <vt:lpstr>Montana &amp; Wyoming Kinship Navigator Programs</vt:lpstr>
      <vt:lpstr>Agenda </vt:lpstr>
      <vt:lpstr>Montana Kinship Program</vt:lpstr>
      <vt:lpstr>Kinship Connections of Wyoming</vt:lpstr>
      <vt:lpstr>Kinship Navigator Collaborative</vt:lpstr>
      <vt:lpstr>Benefits of the Collaborative</vt:lpstr>
      <vt:lpstr>Why we joined forces</vt:lpstr>
      <vt:lpstr>Dual State Partnerships</vt:lpstr>
      <vt:lpstr>Challenges</vt:lpstr>
      <vt:lpstr>Kinship Navigator Dual Evaluation</vt:lpstr>
      <vt:lpstr>Final Evaluation Goals</vt:lpstr>
      <vt:lpstr>But don’t take our word for it….</vt:lpstr>
      <vt:lpstr>Heidi Lester </vt:lpstr>
      <vt:lpstr>PowerPoint Presentation</vt:lpstr>
      <vt:lpstr>Pre-conference Workshop: Grandfamilies/Kinship July 26th,2023 </vt:lpstr>
      <vt:lpstr>Washington State Kinship Navigator </vt:lpstr>
      <vt:lpstr>Washington Kinship History Timeline (Option #1) </vt:lpstr>
      <vt:lpstr>Unique Business Structure </vt:lpstr>
      <vt:lpstr>Add a Slide Title - 1</vt:lpstr>
      <vt:lpstr>Benefits to KNP structure </vt:lpstr>
      <vt:lpstr>Where we are going: Come to our presentation Thursday July 27th 10:15-11:00 </vt:lpstr>
      <vt:lpstr>Contact information </vt:lpstr>
      <vt:lpstr>Kinship Navigator Program KIN-TECHTM</vt:lpstr>
      <vt:lpstr>Children’s Home Network Florida</vt:lpstr>
      <vt:lpstr>PowerPoint Presentation</vt:lpstr>
      <vt:lpstr>Children’s Home Network Kinship Navigation model  KIN-TECHTM</vt:lpstr>
      <vt:lpstr>PowerPoint Presentation</vt:lpstr>
      <vt:lpstr>PowerPoint Presentation</vt:lpstr>
      <vt:lpstr>PowerPoint Presentation</vt:lpstr>
      <vt:lpstr>Publications</vt:lpstr>
      <vt:lpstr>Questions</vt:lpstr>
      <vt:lpstr>Contact Information</vt:lpstr>
      <vt:lpstr>PowerPoint Presentation</vt:lpstr>
      <vt:lpstr>  OUTREACH, INFORMATION AND REFERRAL</vt:lpstr>
      <vt:lpstr>     NEEDS ASSESSMENT AND       CASE MANAGEMENT (NAVIGATION)</vt:lpstr>
      <vt:lpstr>CAREGIVER EDUCATION</vt:lpstr>
      <vt:lpstr>         PEER SUPPORT</vt:lpstr>
      <vt:lpstr>    URGENT NEEDS AND CONCRETE GOODS</vt:lpstr>
      <vt:lpstr>      PARTNERSHIP WITH KINSHIP FAMILIES        AND ORGANIZATIONS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Unaccompanied Immigrant Children (UC) Kinship Families</vt:lpstr>
      <vt:lpstr>Unaccompanied immigrant children (UC) are children under the age of 18 who cross into the United States with no lawful immigration status and with no parent or legal guardian in the United States that is immediately available to provide care.</vt:lpstr>
      <vt:lpstr>Record numbers of UC have been arriving in recent years.</vt:lpstr>
      <vt:lpstr>They tend to be teenagers, are more likely to be male, and overwhelmingly arrive from Central America.</vt:lpstr>
      <vt:lpstr>The ‘typical’ pathway for UC from arrival to release.</vt:lpstr>
      <vt:lpstr>60% of UC released to sponsors are released to kin. </vt:lpstr>
      <vt:lpstr>We have data at the state and county level about where UC are released.</vt:lpstr>
      <vt:lpstr>The challenges faced by UC kinship families are the same as other kinship families but often with an added layer of complexity.</vt:lpstr>
      <vt:lpstr>Kinship programs should explore supports for UC kinship families in their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O'Connor</dc:creator>
  <cp:lastModifiedBy>Melissa Devlin</cp:lastModifiedBy>
  <cp:revision>21</cp:revision>
  <dcterms:created xsi:type="dcterms:W3CDTF">2022-04-07T15:21:03Z</dcterms:created>
  <dcterms:modified xsi:type="dcterms:W3CDTF">2023-07-26T02:32:22Z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0x0101003F7072FC8BEDFA4AB4AC5E9D176AD9DD</vt:lpwstr>
  </property>
  <property fmtid="{D5CDD505-2E9C-101B-9397-08002B2CF9AE}" pid="3" name="MediaServiceImageTags">
    <vt:lpwstr/>
  </property>
</Properties>
</file>